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8.bin" ContentType="application/vnd.openxmlformats-officedocument.oleObject"/>
  <Override PartName="/ppt/embeddings/Microsoft_Equation2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3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notesSlides/notesSlide5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6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7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8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Microsoft_Equation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3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Microsoft_Equation9.bin" ContentType="application/vnd.openxmlformats-officedocument.oleObject"/>
  <Override PartName="/ppt/notesSlides/notesSlide11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2.xml" ContentType="application/vnd.openxmlformats-officedocument.presentationml.notesSlide+xml"/>
  <Override PartName="/ppt/embeddings/oleObject38.bin" ContentType="application/vnd.openxmlformats-officedocument.oleObject"/>
  <Override PartName="/ppt/notesSlides/notesSlide13.xml" ContentType="application/vnd.openxmlformats-officedocument.presentationml.notesSlide+xml"/>
  <Override PartName="/ppt/embeddings/oleObject39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40.bin" ContentType="application/vnd.openxmlformats-officedocument.oleObject"/>
  <Override PartName="/ppt/embeddings/Microsoft_Equation1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16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Microsoft_Equation11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17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18.xml" ContentType="application/vnd.openxmlformats-officedocument.presentationml.notesSlide+xml"/>
  <Override PartName="/ppt/embeddings/oleObject55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Microsoft_Equation12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718" r:id="rId3"/>
    <p:sldId id="708" r:id="rId4"/>
    <p:sldId id="682" r:id="rId5"/>
    <p:sldId id="686" r:id="rId6"/>
    <p:sldId id="688" r:id="rId7"/>
    <p:sldId id="694" r:id="rId8"/>
    <p:sldId id="696" r:id="rId9"/>
    <p:sldId id="697" r:id="rId10"/>
    <p:sldId id="698" r:id="rId11"/>
    <p:sldId id="699" r:id="rId12"/>
    <p:sldId id="700" r:id="rId13"/>
    <p:sldId id="701" r:id="rId14"/>
    <p:sldId id="702" r:id="rId15"/>
    <p:sldId id="703" r:id="rId16"/>
    <p:sldId id="704" r:id="rId17"/>
    <p:sldId id="706" r:id="rId18"/>
    <p:sldId id="707" r:id="rId19"/>
    <p:sldId id="725" r:id="rId20"/>
    <p:sldId id="658" r:id="rId21"/>
    <p:sldId id="657" r:id="rId22"/>
    <p:sldId id="679" r:id="rId23"/>
    <p:sldId id="666" r:id="rId24"/>
    <p:sldId id="724" r:id="rId25"/>
    <p:sldId id="677" r:id="rId26"/>
    <p:sldId id="713" r:id="rId27"/>
    <p:sldId id="714" r:id="rId28"/>
    <p:sldId id="716" r:id="rId29"/>
    <p:sldId id="693" r:id="rId30"/>
    <p:sldId id="722" r:id="rId31"/>
    <p:sldId id="723" r:id="rId32"/>
    <p:sldId id="678" r:id="rId33"/>
    <p:sldId id="631" r:id="rId34"/>
    <p:sldId id="614" r:id="rId35"/>
    <p:sldId id="597" r:id="rId36"/>
    <p:sldId id="640" r:id="rId37"/>
    <p:sldId id="709" r:id="rId38"/>
    <p:sldId id="710" r:id="rId39"/>
    <p:sldId id="712" r:id="rId40"/>
    <p:sldId id="717" r:id="rId41"/>
    <p:sldId id="719" r:id="rId42"/>
    <p:sldId id="720" r:id="rId43"/>
    <p:sldId id="721" r:id="rId44"/>
  </p:sldIdLst>
  <p:sldSz cx="9144000" cy="6858000" type="overhead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99"/>
    <a:srgbClr val="FFCCCC"/>
    <a:srgbClr val="FFCC00"/>
    <a:srgbClr val="FF9966"/>
    <a:srgbClr val="CC00FF"/>
    <a:srgbClr val="660066"/>
    <a:srgbClr val="FF7C8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0" autoAdjust="0"/>
    <p:restoredTop sz="99148" autoAdjust="0"/>
  </p:normalViewPr>
  <p:slideViewPr>
    <p:cSldViewPr snapToGrid="0">
      <p:cViewPr>
        <p:scale>
          <a:sx n="108" d="100"/>
          <a:sy n="108" d="100"/>
        </p:scale>
        <p:origin x="-9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248"/>
    </p:cViewPr>
  </p:sorterViewPr>
  <p:notesViewPr>
    <p:cSldViewPr snapToGrid="0">
      <p:cViewPr varScale="1">
        <p:scale>
          <a:sx n="68" d="100"/>
          <a:sy n="68" d="100"/>
        </p:scale>
        <p:origin x="-3288" y="-104"/>
      </p:cViewPr>
      <p:guideLst>
        <p:guide orient="horz" pos="3224"/>
        <p:guide pos="223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1" Type="http://schemas.openxmlformats.org/officeDocument/2006/relationships/image" Target="../media/image80.wmf"/><Relationship Id="rId2" Type="http://schemas.openxmlformats.org/officeDocument/2006/relationships/image" Target="../media/image8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1" Type="http://schemas.openxmlformats.org/officeDocument/2006/relationships/image" Target="../media/image102.wmf"/><Relationship Id="rId2" Type="http://schemas.openxmlformats.org/officeDocument/2006/relationships/image" Target="../media/image10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wmf"/><Relationship Id="rId5" Type="http://schemas.openxmlformats.org/officeDocument/2006/relationships/image" Target="../media/image110.wmf"/><Relationship Id="rId1" Type="http://schemas.openxmlformats.org/officeDocument/2006/relationships/image" Target="../media/image106.wmf"/><Relationship Id="rId2" Type="http://schemas.openxmlformats.org/officeDocument/2006/relationships/image" Target="../media/image10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4" Type="http://schemas.openxmlformats.org/officeDocument/2006/relationships/image" Target="../media/image124.wmf"/><Relationship Id="rId5" Type="http://schemas.openxmlformats.org/officeDocument/2006/relationships/image" Target="../media/image125.wmf"/><Relationship Id="rId6" Type="http://schemas.openxmlformats.org/officeDocument/2006/relationships/image" Target="../media/image126.e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5.wmf"/><Relationship Id="rId5" Type="http://schemas.openxmlformats.org/officeDocument/2006/relationships/image" Target="../media/image12.wmf"/><Relationship Id="rId6" Type="http://schemas.openxmlformats.org/officeDocument/2006/relationships/image" Target="../media/image13.emf"/><Relationship Id="rId1" Type="http://schemas.openxmlformats.org/officeDocument/2006/relationships/image" Target="../media/image9.emf"/><Relationship Id="rId2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127.wmf"/><Relationship Id="rId8" Type="http://schemas.openxmlformats.org/officeDocument/2006/relationships/image" Target="../media/image128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4" Type="http://schemas.openxmlformats.org/officeDocument/2006/relationships/image" Target="../media/image130.wmf"/><Relationship Id="rId5" Type="http://schemas.openxmlformats.org/officeDocument/2006/relationships/image" Target="../media/image131.wmf"/><Relationship Id="rId6" Type="http://schemas.openxmlformats.org/officeDocument/2006/relationships/image" Target="../media/image132.wmf"/><Relationship Id="rId7" Type="http://schemas.openxmlformats.org/officeDocument/2006/relationships/image" Target="../media/image124.wmf"/><Relationship Id="rId8" Type="http://schemas.openxmlformats.org/officeDocument/2006/relationships/image" Target="../media/image125.wmf"/><Relationship Id="rId9" Type="http://schemas.openxmlformats.org/officeDocument/2006/relationships/image" Target="../media/image23.emf"/><Relationship Id="rId10" Type="http://schemas.openxmlformats.org/officeDocument/2006/relationships/image" Target="../media/image22.e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9" Type="http://schemas.openxmlformats.org/officeDocument/2006/relationships/image" Target="../media/image22.emf"/><Relationship Id="rId10" Type="http://schemas.openxmlformats.org/officeDocument/2006/relationships/image" Target="../media/image23.e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e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emf"/><Relationship Id="rId1" Type="http://schemas.openxmlformats.org/officeDocument/2006/relationships/image" Target="../media/image55.wmf"/><Relationship Id="rId2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17" cy="5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>
            <a:lvl1pPr algn="l" defTabSz="989639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883" y="0"/>
            <a:ext cx="3076417" cy="5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>
            <a:lvl1pPr algn="r" defTabSz="989639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582"/>
            <a:ext cx="3076417" cy="5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9" tIns="49505" rIns="99009" bIns="49505" numCol="1" anchor="b" anchorCtr="0" compatLnSpc="1">
            <a:prstTxWarp prst="textNoShape">
              <a:avLst/>
            </a:prstTxWarp>
          </a:bodyPr>
          <a:lstStyle>
            <a:lvl1pPr algn="l" defTabSz="989639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883" y="9723582"/>
            <a:ext cx="3076417" cy="5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9" tIns="49505" rIns="99009" bIns="49505" numCol="1" anchor="b" anchorCtr="0" compatLnSpc="1">
            <a:prstTxWarp prst="textNoShape">
              <a:avLst/>
            </a:prstTxWarp>
          </a:bodyPr>
          <a:lstStyle>
            <a:lvl1pPr algn="r" defTabSz="989639">
              <a:defRPr sz="1300" b="1"/>
            </a:lvl1pPr>
          </a:lstStyle>
          <a:p>
            <a:pPr>
              <a:defRPr/>
            </a:pPr>
            <a:fld id="{C8CB212D-74C7-45FB-AB1B-28AAA803E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17" cy="5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>
            <a:lvl1pPr algn="l" defTabSz="989639">
              <a:defRPr sz="1300" b="1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83" y="0"/>
            <a:ext cx="3076417" cy="5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>
            <a:lvl1pPr algn="r" defTabSz="989639">
              <a:defRPr sz="1300" b="1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467" y="4861791"/>
            <a:ext cx="5206366" cy="460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582"/>
            <a:ext cx="3076417" cy="5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9" tIns="49505" rIns="99009" bIns="49505" numCol="1" anchor="b" anchorCtr="0" compatLnSpc="1">
            <a:prstTxWarp prst="textNoShape">
              <a:avLst/>
            </a:prstTxWarp>
          </a:bodyPr>
          <a:lstStyle>
            <a:lvl1pPr algn="l" defTabSz="989639">
              <a:defRPr sz="1300" b="1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83" y="9723582"/>
            <a:ext cx="3076417" cy="5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9" tIns="49505" rIns="99009" bIns="49505" numCol="1" anchor="b" anchorCtr="0" compatLnSpc="1">
            <a:prstTxWarp prst="textNoShape">
              <a:avLst/>
            </a:prstTxWarp>
          </a:bodyPr>
          <a:lstStyle>
            <a:lvl1pPr algn="r" defTabSz="989639">
              <a:defRPr sz="1300" b="1">
                <a:latin typeface="Times" pitchFamily="18" charset="0"/>
              </a:defRPr>
            </a:lvl1pPr>
          </a:lstStyle>
          <a:p>
            <a:pPr>
              <a:defRPr/>
            </a:pPr>
            <a:fld id="{940D8D97-C8A2-4C8B-AE65-E19180256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254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5998B-1F94-44B8-A76E-3DE7647408A1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F75A9-B2D0-405C-AFBD-F06BA6DFFD04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FCA36-AE1D-48B2-ABF3-70D19ABC94CF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FD1A3-F72B-4980-998C-D2B870CAB7F6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E0038-700D-4096-BAAD-3E2C4B27876A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790FC-B48E-460E-86EE-5D054DC5A69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567BC-0175-44A8-A5DA-B0B0D912FFC5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D8D97-C8A2-4C8B-AE65-E1918025608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36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6F1F8-1134-46A5-82EE-6FC5F0A34A44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BF4C7-B185-4F3A-8005-81F07964CDB3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4121C-F134-47B2-A910-60CFCE38DD87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5FCD8D-E6C3-474B-8045-2E150A9F3505}" type="slidenum">
              <a:rPr lang="en-US" sz="1300">
                <a:latin typeface="Times" charset="0"/>
              </a:rPr>
              <a:pPr eaLnBrk="1" hangingPunct="1"/>
              <a:t>3</a:t>
            </a:fld>
            <a:endParaRPr lang="en-US" sz="1300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hu-H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72FB6-ECD9-4405-997F-59B0A006F6B7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057378-0E33-AF4E-8524-2FADCCF5FE68}" type="slidenum">
              <a:rPr lang="en-US" sz="1300">
                <a:latin typeface="Times" charset="0"/>
              </a:rPr>
              <a:pPr eaLnBrk="1" hangingPunct="1"/>
              <a:t>4</a:t>
            </a:fld>
            <a:endParaRPr lang="en-US" sz="1300">
              <a:latin typeface="Times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hu-H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E7B19A-DD62-BC45-BF4D-5345E01166E0}" type="slidenum">
              <a:rPr lang="en-US" sz="1300">
                <a:latin typeface="Times" charset="0"/>
              </a:rPr>
              <a:pPr eaLnBrk="1" hangingPunct="1"/>
              <a:t>5</a:t>
            </a:fld>
            <a:endParaRPr lang="en-US" sz="1300">
              <a:latin typeface="Times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hu-H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8D054-5751-4B55-881D-6D335394FEE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F2A37-7B83-449D-ACE7-9B15AFED6665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03515-26AD-4B6E-A7E6-E4D7E1487EE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8FEF5-9C1E-4059-88A2-ECCBD2AB9E1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D8A1-38F1-4E58-B764-CC909536A75A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02286-C413-453C-AA23-8B521FC7B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2BA41-80E1-40B1-8E2F-BE5F5D3BC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6DDE-010A-43ED-B720-66E4E2859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C128-2A82-4F53-BE3D-DD050163D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A180-D6B3-4C9F-BB40-9359835B6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613F-017F-4F52-AEC7-BCA841A67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D0024-FEB5-4849-9D7A-1BC9A4193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639C-6AA7-4FFD-8B17-7656BF29B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D4405-1D84-4F90-A36B-A66A123C5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A37B-8708-42F1-9721-BAAEFD96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640E5-12FC-43ED-A1D9-39CCAB530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72FF-6665-406B-B092-FFCDCA19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Taiwan mini-workshop, January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659D68-A8FB-4F7F-A636-49E3EFCD0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6.wmf"/><Relationship Id="rId14" Type="http://schemas.openxmlformats.org/officeDocument/2006/relationships/oleObject" Target="../embeddings/oleObject28.bin"/><Relationship Id="rId15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47.wmf"/><Relationship Id="rId17" Type="http://schemas.openxmlformats.org/officeDocument/2006/relationships/oleObject" Target="../embeddings/Microsoft_Equation6.bin"/><Relationship Id="rId18" Type="http://schemas.openxmlformats.org/officeDocument/2006/relationships/image" Target="../media/image4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oleObject" Target="../embeddings/Microsoft_Equation8.bin"/><Relationship Id="rId13" Type="http://schemas.openxmlformats.org/officeDocument/2006/relationships/image" Target="../media/image57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58.wmf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59.wmf"/><Relationship Id="rId18" Type="http://schemas.openxmlformats.org/officeDocument/2006/relationships/oleObject" Target="../embeddings/Microsoft_Equation9.bin"/><Relationship Id="rId19" Type="http://schemas.openxmlformats.org/officeDocument/2006/relationships/image" Target="../media/image6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oleObject" Target="../embeddings/oleObject33.bin"/><Relationship Id="rId9" Type="http://schemas.openxmlformats.org/officeDocument/2006/relationships/image" Target="../media/image55.wmf"/><Relationship Id="rId10" Type="http://schemas.openxmlformats.org/officeDocument/2006/relationships/oleObject" Target="../embeddings/Microsoft_Equation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oleObject" Target="../embeddings/oleObject36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66.wmf"/><Relationship Id="rId11" Type="http://schemas.openxmlformats.org/officeDocument/2006/relationships/image" Target="../media/image7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oleObject" Target="../embeddings/oleObject38.bin"/><Relationship Id="rId9" Type="http://schemas.openxmlformats.org/officeDocument/2006/relationships/image" Target="../media/image7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77.png"/><Relationship Id="rId5" Type="http://schemas.openxmlformats.org/officeDocument/2006/relationships/oleObject" Target="../embeddings/oleObject39.bin"/><Relationship Id="rId6" Type="http://schemas.openxmlformats.org/officeDocument/2006/relationships/image" Target="../media/image7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wmf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oleObject" Target="../embeddings/oleObject43.bin"/><Relationship Id="rId15" Type="http://schemas.openxmlformats.org/officeDocument/2006/relationships/image" Target="../media/image8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80.wmf"/><Relationship Id="rId6" Type="http://schemas.openxmlformats.org/officeDocument/2006/relationships/oleObject" Target="../embeddings/Microsoft_Equation10.bin"/><Relationship Id="rId7" Type="http://schemas.openxmlformats.org/officeDocument/2006/relationships/image" Target="../media/image81.emf"/><Relationship Id="rId8" Type="http://schemas.openxmlformats.org/officeDocument/2006/relationships/oleObject" Target="../embeddings/oleObject41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93.w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94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oleObject" Target="../embeddings/Microsoft_Equation11.bin"/><Relationship Id="rId7" Type="http://schemas.openxmlformats.org/officeDocument/2006/relationships/image" Target="../media/image9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102.w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103.w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104.w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10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9.w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110.wmf"/><Relationship Id="rId14" Type="http://schemas.openxmlformats.org/officeDocument/2006/relationships/image" Target="../media/image11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106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107.w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108.wmf"/><Relationship Id="rId10" Type="http://schemas.openxmlformats.org/officeDocument/2006/relationships/oleObject" Target="../embeddings/oleObject5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oleObject" Target="../embeddings/oleObject55.bin"/><Relationship Id="rId7" Type="http://schemas.openxmlformats.org/officeDocument/2006/relationships/image" Target="../media/image112.wmf"/><Relationship Id="rId8" Type="http://schemas.openxmlformats.org/officeDocument/2006/relationships/image" Target="../media/image115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oleObject" Target="../embeddings/oleObject56.bin"/><Relationship Id="rId5" Type="http://schemas.openxmlformats.org/officeDocument/2006/relationships/image" Target="../media/image119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png"/><Relationship Id="rId3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125.wmf"/><Relationship Id="rId13" Type="http://schemas.openxmlformats.org/officeDocument/2006/relationships/oleObject" Target="../embeddings/Microsoft_Equation12.bin"/><Relationship Id="rId14" Type="http://schemas.openxmlformats.org/officeDocument/2006/relationships/image" Target="../media/image12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123.w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124.wmf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67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68.bin"/><Relationship Id="rId16" Type="http://schemas.openxmlformats.org/officeDocument/2006/relationships/image" Target="../media/image127.wmf"/><Relationship Id="rId17" Type="http://schemas.openxmlformats.org/officeDocument/2006/relationships/oleObject" Target="../embeddings/oleObject69.bin"/><Relationship Id="rId18" Type="http://schemas.openxmlformats.org/officeDocument/2006/relationships/image" Target="../media/image128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17.wmf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20" Type="http://schemas.openxmlformats.org/officeDocument/2006/relationships/image" Target="../media/image23.emf"/><Relationship Id="rId21" Type="http://schemas.openxmlformats.org/officeDocument/2006/relationships/oleObject" Target="../embeddings/Microsoft_Equation14.bin"/><Relationship Id="rId22" Type="http://schemas.openxmlformats.org/officeDocument/2006/relationships/image" Target="../media/image22.emf"/><Relationship Id="rId10" Type="http://schemas.openxmlformats.org/officeDocument/2006/relationships/image" Target="../media/image130.wmf"/><Relationship Id="rId11" Type="http://schemas.openxmlformats.org/officeDocument/2006/relationships/oleObject" Target="../embeddings/oleObject74.bin"/><Relationship Id="rId12" Type="http://schemas.openxmlformats.org/officeDocument/2006/relationships/image" Target="../media/image131.wmf"/><Relationship Id="rId13" Type="http://schemas.openxmlformats.org/officeDocument/2006/relationships/oleObject" Target="../embeddings/oleObject75.bin"/><Relationship Id="rId14" Type="http://schemas.openxmlformats.org/officeDocument/2006/relationships/image" Target="../media/image132.wmf"/><Relationship Id="rId15" Type="http://schemas.openxmlformats.org/officeDocument/2006/relationships/oleObject" Target="../embeddings/oleObject76.bin"/><Relationship Id="rId16" Type="http://schemas.openxmlformats.org/officeDocument/2006/relationships/image" Target="../media/image124.wmf"/><Relationship Id="rId17" Type="http://schemas.openxmlformats.org/officeDocument/2006/relationships/oleObject" Target="../embeddings/oleObject77.bin"/><Relationship Id="rId18" Type="http://schemas.openxmlformats.org/officeDocument/2006/relationships/image" Target="../media/image125.wmf"/><Relationship Id="rId19" Type="http://schemas.openxmlformats.org/officeDocument/2006/relationships/oleObject" Target="../embeddings/Microsoft_Equation13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129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2.wmf"/><Relationship Id="rId14" Type="http://schemas.openxmlformats.org/officeDocument/2006/relationships/oleObject" Target="../embeddings/Microsoft_Equation3.bin"/><Relationship Id="rId1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0.wmf"/><Relationship Id="rId8" Type="http://schemas.openxmlformats.org/officeDocument/2006/relationships/oleObject" Target="../embeddings/Microsoft_Equation2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2.emf"/><Relationship Id="rId21" Type="http://schemas.openxmlformats.org/officeDocument/2006/relationships/oleObject" Target="../embeddings/Microsoft_Equation5.bin"/><Relationship Id="rId22" Type="http://schemas.openxmlformats.org/officeDocument/2006/relationships/image" Target="../media/image23.e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19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6.w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860800" cy="457200"/>
          </a:xfrm>
          <a:noFill/>
        </p:spPr>
        <p:txBody>
          <a:bodyPr/>
          <a:lstStyle/>
          <a:p>
            <a:r>
              <a:rPr lang="hu-HU" altLang="en-US" dirty="0" smtClean="0"/>
              <a:t>Chernogolovka, September </a:t>
            </a:r>
            <a:r>
              <a:rPr lang="hu-HU" altLang="en-US" dirty="0" smtClean="0"/>
              <a:t>2012</a:t>
            </a:r>
            <a:endParaRPr lang="en-US" altLang="en-US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175" y="292100"/>
            <a:ext cx="9144000" cy="1016000"/>
          </a:xfrm>
          <a:solidFill>
            <a:schemeClr val="accent6">
              <a:lumMod val="50000"/>
            </a:schemeClr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hu-HU" altLang="en-US" sz="2800" dirty="0" smtClean="0">
                <a:solidFill>
                  <a:schemeClr val="accent3"/>
                </a:solidFill>
                <a:latin typeface="Calibri"/>
                <a:cs typeface="Calibri"/>
              </a:rPr>
              <a:t>Cavity-coupled strongly correlated nanodevices</a:t>
            </a:r>
            <a:endParaRPr lang="en-US" altLang="en-US" sz="2800" dirty="0" smtClean="0">
              <a:solidFill>
                <a:srgbClr val="000099"/>
              </a:solidFill>
              <a:latin typeface="Calibri"/>
              <a:cs typeface="Calibri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913058"/>
            <a:ext cx="6400800" cy="1219200"/>
          </a:xfrm>
          <a:noFill/>
        </p:spPr>
        <p:txBody>
          <a:bodyPr/>
          <a:lstStyle/>
          <a:p>
            <a:pPr eaLnBrk="1" hangingPunct="1"/>
            <a:r>
              <a:rPr lang="en-US" altLang="en-US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Gergely Zaránd </a:t>
            </a:r>
          </a:p>
          <a:p>
            <a:pPr eaLnBrk="1" hangingPunct="1"/>
            <a:r>
              <a:rPr lang="hu-HU" altLang="en-US" sz="1800" dirty="0" smtClean="0">
                <a:latin typeface="Calibri"/>
                <a:cs typeface="Calibri"/>
              </a:rPr>
              <a:t>TU </a:t>
            </a:r>
            <a:r>
              <a:rPr lang="en-US" altLang="en-US" sz="1800" dirty="0" smtClean="0">
                <a:latin typeface="Calibri"/>
                <a:cs typeface="Calibri"/>
              </a:rPr>
              <a:t>Budapest</a:t>
            </a:r>
            <a:endParaRPr lang="en-US" altLang="en-US" sz="1800" dirty="0" smtClean="0">
              <a:latin typeface="Calibri"/>
              <a:cs typeface="Calibri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70355" y="353123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err="1" smtClean="0">
                <a:latin typeface="Calibri"/>
                <a:cs typeface="Calibri"/>
              </a:rPr>
              <a:t>Exp</a:t>
            </a:r>
            <a:r>
              <a:rPr lang="hu-HU" sz="1600" dirty="0" smtClean="0">
                <a:latin typeface="Calibri"/>
                <a:cs typeface="Calibri"/>
              </a:rPr>
              <a:t>eriment</a:t>
            </a:r>
            <a:r>
              <a:rPr lang="en-US" sz="1600" dirty="0" smtClean="0">
                <a:latin typeface="Calibri"/>
                <a:cs typeface="Calibri"/>
              </a:rPr>
              <a:t>: </a:t>
            </a:r>
            <a:r>
              <a:rPr lang="hu-HU" sz="1600" dirty="0">
                <a:latin typeface="Calibri"/>
                <a:cs typeface="Calibri"/>
              </a:rPr>
              <a:t> </a:t>
            </a:r>
            <a:r>
              <a:rPr lang="en-US" sz="1600" b="1" dirty="0" smtClean="0">
                <a:latin typeface="Calibri"/>
                <a:cs typeface="Calibri"/>
              </a:rPr>
              <a:t>J</a:t>
            </a:r>
            <a:r>
              <a:rPr lang="en-US" sz="1600" b="1" dirty="0">
                <a:latin typeface="Calibri"/>
                <a:cs typeface="Calibri"/>
              </a:rPr>
              <a:t>. Basset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err="1">
                <a:latin typeface="Calibri"/>
                <a:cs typeface="Calibri"/>
              </a:rPr>
              <a:t>A.Yu</a:t>
            </a:r>
            <a:r>
              <a:rPr lang="en-US" sz="1600" dirty="0">
                <a:latin typeface="Calibri"/>
                <a:cs typeface="Calibri"/>
              </a:rPr>
              <a:t>. </a:t>
            </a:r>
            <a:r>
              <a:rPr lang="en-US" sz="1600" dirty="0" err="1">
                <a:latin typeface="Calibri"/>
                <a:cs typeface="Calibri"/>
              </a:rPr>
              <a:t>Kasumov</a:t>
            </a:r>
            <a:r>
              <a:rPr lang="en-US" sz="1600" dirty="0">
                <a:latin typeface="Calibri"/>
                <a:cs typeface="Calibri"/>
              </a:rPr>
              <a:t>, H. </a:t>
            </a:r>
            <a:r>
              <a:rPr lang="en-US" sz="1600" dirty="0" err="1">
                <a:latin typeface="Calibri"/>
                <a:cs typeface="Calibri"/>
              </a:rPr>
              <a:t>Bouchiat</a:t>
            </a:r>
            <a:r>
              <a:rPr lang="en-US" sz="1600" dirty="0">
                <a:latin typeface="Calibri"/>
                <a:cs typeface="Calibri"/>
              </a:rPr>
              <a:t>, and </a:t>
            </a:r>
            <a:r>
              <a:rPr lang="en-US" sz="1600" b="1" dirty="0">
                <a:latin typeface="Calibri"/>
                <a:cs typeface="Calibri"/>
              </a:rPr>
              <a:t>R. </a:t>
            </a:r>
            <a:r>
              <a:rPr lang="en-US" sz="1600" b="1" dirty="0" err="1" smtClean="0">
                <a:latin typeface="Calibri"/>
                <a:cs typeface="Calibri"/>
              </a:rPr>
              <a:t>Deblock</a:t>
            </a:r>
            <a:r>
              <a:rPr lang="en-US" sz="1600" b="1" dirty="0">
                <a:latin typeface="Calibri"/>
                <a:cs typeface="Calibri"/>
              </a:rPr>
              <a:t> </a:t>
            </a:r>
            <a:r>
              <a:rPr lang="en-US" sz="1600" i="1" dirty="0" smtClean="0">
                <a:latin typeface="Calibri"/>
                <a:cs typeface="Calibri"/>
              </a:rPr>
              <a:t>(</a:t>
            </a:r>
            <a:r>
              <a:rPr lang="fr-FR" sz="1600" i="1" dirty="0" smtClean="0">
                <a:latin typeface="Calibri"/>
                <a:cs typeface="Calibri"/>
              </a:rPr>
              <a:t>Orsay)</a:t>
            </a:r>
            <a:endParaRPr lang="hu-HU" sz="1600" i="1" dirty="0">
              <a:latin typeface="Calibri"/>
              <a:cs typeface="Calibri"/>
            </a:endParaRPr>
          </a:p>
          <a:p>
            <a:pPr algn="l"/>
            <a:r>
              <a:rPr lang="en-US" sz="1600" dirty="0" smtClean="0">
                <a:latin typeface="Calibri"/>
                <a:cs typeface="Calibri"/>
              </a:rPr>
              <a:t>Theory</a:t>
            </a:r>
            <a:r>
              <a:rPr lang="en-US" sz="1600" dirty="0" smtClean="0">
                <a:latin typeface="Calibri"/>
                <a:cs typeface="Calibri"/>
              </a:rPr>
              <a:t>: </a:t>
            </a:r>
            <a:r>
              <a:rPr lang="hu-HU" sz="1600" dirty="0" smtClean="0">
                <a:latin typeface="Calibri"/>
                <a:cs typeface="Calibri"/>
              </a:rPr>
              <a:t>	</a:t>
            </a:r>
            <a:r>
              <a:rPr lang="en-US" sz="1600" dirty="0" smtClean="0">
                <a:latin typeface="Calibri"/>
                <a:cs typeface="Calibri"/>
              </a:rPr>
              <a:t>P</a:t>
            </a:r>
            <a:r>
              <a:rPr lang="en-US" sz="1600" dirty="0">
                <a:latin typeface="Calibri"/>
                <a:cs typeface="Calibri"/>
              </a:rPr>
              <a:t>. Simon </a:t>
            </a:r>
            <a:r>
              <a:rPr lang="en-US" sz="1600" dirty="0" smtClean="0">
                <a:latin typeface="Calibri"/>
                <a:cs typeface="Calibri"/>
              </a:rPr>
              <a:t>(</a:t>
            </a:r>
            <a:r>
              <a:rPr lang="hu-HU" sz="1600" i="1" dirty="0" err="1" smtClean="0">
                <a:latin typeface="Calibri"/>
                <a:cs typeface="Calibri"/>
              </a:rPr>
              <a:t>Orsay</a:t>
            </a:r>
            <a:r>
              <a:rPr lang="en-US" sz="1600" dirty="0" smtClean="0">
                <a:latin typeface="Calibri"/>
                <a:cs typeface="Calibri"/>
              </a:rPr>
              <a:t>), </a:t>
            </a:r>
            <a:r>
              <a:rPr lang="en-US" sz="1600" b="1" dirty="0">
                <a:latin typeface="Calibri"/>
                <a:cs typeface="Calibri"/>
              </a:rPr>
              <a:t>C.P. </a:t>
            </a:r>
            <a:r>
              <a:rPr lang="en-US" sz="1600" b="1" dirty="0" err="1">
                <a:latin typeface="Calibri"/>
                <a:cs typeface="Calibri"/>
              </a:rPr>
              <a:t>Moca</a:t>
            </a:r>
            <a:r>
              <a:rPr lang="en-US" sz="1600" b="1" dirty="0">
                <a:latin typeface="Calibri"/>
                <a:cs typeface="Calibri"/>
              </a:rPr>
              <a:t> </a:t>
            </a:r>
            <a:r>
              <a:rPr lang="hu-HU" sz="1600" dirty="0" smtClean="0">
                <a:latin typeface="Calibri"/>
                <a:cs typeface="Calibri"/>
              </a:rPr>
              <a:t>(</a:t>
            </a:r>
            <a:r>
              <a:rPr lang="hu-HU" sz="1600" i="1" dirty="0" smtClean="0">
                <a:latin typeface="Calibri"/>
                <a:cs typeface="Calibri"/>
              </a:rPr>
              <a:t>TU Budapest</a:t>
            </a:r>
            <a:r>
              <a:rPr lang="hu-HU" sz="1600" dirty="0" smtClean="0">
                <a:latin typeface="Calibri"/>
                <a:cs typeface="Calibri"/>
              </a:rPr>
              <a:t>) , C.H. </a:t>
            </a:r>
            <a:r>
              <a:rPr lang="hu-HU" sz="1600" dirty="0" err="1" smtClean="0">
                <a:latin typeface="Calibri"/>
                <a:cs typeface="Calibri"/>
              </a:rPr>
              <a:t>Chung</a:t>
            </a:r>
            <a:r>
              <a:rPr lang="hu-HU" sz="1600" dirty="0" smtClean="0">
                <a:latin typeface="Calibri"/>
                <a:cs typeface="Calibri"/>
              </a:rPr>
              <a:t> (</a:t>
            </a:r>
            <a:r>
              <a:rPr lang="hu-HU" sz="1600" i="1" dirty="0" err="1" smtClean="0">
                <a:latin typeface="Calibri"/>
                <a:cs typeface="Calibri"/>
              </a:rPr>
              <a:t>Taiwan</a:t>
            </a:r>
            <a:r>
              <a:rPr lang="hu-HU" sz="1600" dirty="0" smtClean="0">
                <a:latin typeface="Calibri"/>
                <a:cs typeface="Calibri"/>
              </a:rPr>
              <a:t>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506" y="3080591"/>
            <a:ext cx="44669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000000"/>
                </a:solidFill>
                <a:latin typeface="Calibri"/>
                <a:cs typeface="Calibri"/>
              </a:rPr>
              <a:t>Quantum noise through a nanotube quantum dot: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45922" y="4208931"/>
            <a:ext cx="1913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hu-HU" sz="1600" b="1" dirty="0" smtClean="0">
                <a:solidFill>
                  <a:srgbClr val="000000"/>
                </a:solidFill>
                <a:latin typeface="Calibri"/>
                <a:cs typeface="Calibri"/>
              </a:rPr>
              <a:t>Cavity-coupled dots:</a:t>
            </a:r>
            <a:endParaRPr lang="en-US" sz="1600" b="1" dirty="0"/>
          </a:p>
        </p:txBody>
      </p:sp>
      <p:sp>
        <p:nvSpPr>
          <p:cNvPr id="8" name="Téglalap 5"/>
          <p:cNvSpPr/>
          <p:nvPr/>
        </p:nvSpPr>
        <p:spPr>
          <a:xfrm>
            <a:off x="516925" y="4565503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1600" dirty="0" smtClean="0">
                <a:latin typeface="Calibri"/>
                <a:cs typeface="Calibri"/>
              </a:rPr>
              <a:t>T. Kontos </a:t>
            </a:r>
            <a:r>
              <a:rPr lang="hu-HU" sz="1600" i="1" dirty="0" smtClean="0">
                <a:latin typeface="Calibri"/>
                <a:cs typeface="Calibri"/>
              </a:rPr>
              <a:t>(Ecole Normale)</a:t>
            </a:r>
            <a:endParaRPr lang="hu-HU" sz="1600" i="1" dirty="0">
              <a:latin typeface="Calibri"/>
              <a:cs typeface="Calibri"/>
            </a:endParaRPr>
          </a:p>
          <a:p>
            <a:pPr algn="l"/>
            <a:r>
              <a:rPr lang="en-US" sz="1600" dirty="0" smtClean="0">
                <a:latin typeface="Calibri"/>
                <a:cs typeface="Calibri"/>
              </a:rPr>
              <a:t>C.P</a:t>
            </a:r>
            <a:r>
              <a:rPr lang="en-US" sz="1600" dirty="0">
                <a:latin typeface="Calibri"/>
                <a:cs typeface="Calibri"/>
              </a:rPr>
              <a:t>. </a:t>
            </a:r>
            <a:r>
              <a:rPr lang="en-US" sz="1600" dirty="0" err="1" smtClean="0">
                <a:latin typeface="Calibri"/>
                <a:cs typeface="Calibri"/>
              </a:rPr>
              <a:t>Moca</a:t>
            </a:r>
            <a:r>
              <a:rPr lang="en-US" sz="1600" dirty="0" smtClean="0">
                <a:latin typeface="Calibri"/>
                <a:cs typeface="Calibri"/>
              </a:rPr>
              <a:t> and </a:t>
            </a:r>
            <a:r>
              <a:rPr lang="en-US" sz="1600" dirty="0" err="1" smtClean="0">
                <a:latin typeface="Calibri"/>
                <a:cs typeface="Calibri"/>
              </a:rPr>
              <a:t>Csaba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Tőke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hu-HU" sz="1600" dirty="0" smtClean="0">
                <a:latin typeface="Calibri"/>
                <a:cs typeface="Calibri"/>
              </a:rPr>
              <a:t>(</a:t>
            </a:r>
            <a:r>
              <a:rPr lang="hu-HU" sz="1600" i="1" dirty="0" smtClean="0">
                <a:latin typeface="Calibri"/>
                <a:cs typeface="Calibri"/>
              </a:rPr>
              <a:t>TU Budapest</a:t>
            </a:r>
            <a:r>
              <a:rPr lang="hu-HU" sz="1600" dirty="0" smtClean="0">
                <a:latin typeface="Calibri"/>
                <a:cs typeface="Calibri"/>
              </a:rPr>
              <a:t>)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30" y="1136554"/>
            <a:ext cx="2717995" cy="34765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254000" y="1066800"/>
            <a:ext cx="354330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Action: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grpSp>
        <p:nvGrpSpPr>
          <p:cNvPr id="2" name="Csoportba foglalás 36"/>
          <p:cNvGrpSpPr>
            <a:grpSpLocks/>
          </p:cNvGrpSpPr>
          <p:nvPr/>
        </p:nvGrpSpPr>
        <p:grpSpPr bwMode="auto">
          <a:xfrm>
            <a:off x="215900" y="1976436"/>
            <a:ext cx="8655050" cy="2819347"/>
            <a:chOff x="-4258" y="1673657"/>
            <a:chExt cx="8825528" cy="2813568"/>
          </a:xfrm>
        </p:grpSpPr>
        <p:grpSp>
          <p:nvGrpSpPr>
            <p:cNvPr id="3" name="Csoportba foglalás 14"/>
            <p:cNvGrpSpPr>
              <a:grpSpLocks/>
            </p:cNvGrpSpPr>
            <p:nvPr/>
          </p:nvGrpSpPr>
          <p:grpSpPr bwMode="auto">
            <a:xfrm>
              <a:off x="363070" y="2253412"/>
              <a:ext cx="8449233" cy="2233813"/>
              <a:chOff x="-259974" y="3893952"/>
              <a:chExt cx="8449233" cy="2233813"/>
            </a:xfrm>
          </p:grpSpPr>
          <p:pic>
            <p:nvPicPr>
              <p:cNvPr id="11297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259974" y="3893952"/>
                <a:ext cx="4737846" cy="765503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  <p:pic>
            <p:nvPicPr>
              <p:cNvPr id="11298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73762" y="4014508"/>
                <a:ext cx="3715497" cy="44643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  <p:pic>
            <p:nvPicPr>
              <p:cNvPr id="11299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84103" y="4836459"/>
                <a:ext cx="1974626" cy="41031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  <p:pic>
            <p:nvPicPr>
              <p:cNvPr id="11300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-239897" y="5050679"/>
                <a:ext cx="1286952" cy="38193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  <p:pic>
            <p:nvPicPr>
              <p:cNvPr id="11301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677750" y="5633677"/>
                <a:ext cx="2399855" cy="49408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11288" name="Téglalap 16"/>
            <p:cNvSpPr>
              <a:spLocks noChangeArrowheads="1"/>
            </p:cNvSpPr>
            <p:nvPr/>
          </p:nvSpPr>
          <p:spPr bwMode="auto">
            <a:xfrm>
              <a:off x="336175" y="2290491"/>
              <a:ext cx="8485095" cy="923356"/>
            </a:xfrm>
            <a:prstGeom prst="rect">
              <a:avLst/>
            </a:prstGeom>
            <a:noFill/>
            <a:ln w="28575" algn="ctr">
              <a:solidFill>
                <a:srgbClr val="CC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 sz="2000">
                <a:latin typeface="Calibri"/>
                <a:cs typeface="Calibri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-4258" y="1770317"/>
              <a:ext cx="3543486" cy="39929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hu-HU" sz="2000" dirty="0" err="1">
                  <a:solidFill>
                    <a:schemeClr val="accent6"/>
                  </a:solidFill>
                  <a:latin typeface="Calibri"/>
                  <a:cs typeface="Calibri"/>
                </a:rPr>
                <a:t>Interaction</a:t>
              </a:r>
              <a:r>
                <a:rPr lang="hu-HU" sz="2000" dirty="0">
                  <a:solidFill>
                    <a:schemeClr val="accent6"/>
                  </a:solidFill>
                  <a:latin typeface="Calibri"/>
                  <a:cs typeface="Calibri"/>
                </a:rPr>
                <a:t> part:</a:t>
              </a:r>
              <a:endParaRPr lang="en-US" sz="200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121585" y="3601686"/>
              <a:ext cx="2806309" cy="399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hu-HU" sz="2000" dirty="0" err="1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Interaction</a:t>
              </a:r>
              <a:r>
                <a:rPr lang="hu-HU" sz="2000" dirty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hu-HU" sz="2000" dirty="0" err="1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initially</a:t>
              </a:r>
              <a:r>
                <a:rPr lang="hu-HU" sz="2000" dirty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 local:</a:t>
              </a:r>
              <a:endParaRPr lang="hu-HU" sz="2000" dirty="0">
                <a:latin typeface="Calibri"/>
                <a:cs typeface="Calibri"/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16258" y="3821897"/>
              <a:ext cx="1561731" cy="399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hu-HU" sz="2000" dirty="0" err="1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Keldysh</a:t>
              </a:r>
              <a:r>
                <a:rPr lang="hu-HU" sz="2000" dirty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hu-HU" sz="2000" dirty="0" err="1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sign</a:t>
              </a:r>
              <a:r>
                <a:rPr lang="hu-HU" sz="2000" dirty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:</a:t>
              </a:r>
              <a:endParaRPr lang="hu-HU" sz="2000" dirty="0">
                <a:latin typeface="Calibri"/>
                <a:cs typeface="Calibri"/>
              </a:endParaRPr>
            </a:p>
          </p:txBody>
        </p:sp>
        <p:cxnSp>
          <p:nvCxnSpPr>
            <p:cNvPr id="25" name="Egyenes összekötő nyíllal 24"/>
            <p:cNvCxnSpPr/>
            <p:nvPr/>
          </p:nvCxnSpPr>
          <p:spPr bwMode="auto">
            <a:xfrm rot="16200000" flipV="1">
              <a:off x="6535323" y="2810084"/>
              <a:ext cx="497454" cy="47106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Egyenes összekötő nyíllal 27"/>
            <p:cNvCxnSpPr/>
            <p:nvPr/>
          </p:nvCxnSpPr>
          <p:spPr bwMode="auto">
            <a:xfrm rot="5400000" flipH="1" flipV="1">
              <a:off x="4245905" y="3112893"/>
              <a:ext cx="602014" cy="4857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Egyenes összekötő nyíllal 30"/>
            <p:cNvCxnSpPr/>
            <p:nvPr/>
          </p:nvCxnSpPr>
          <p:spPr bwMode="auto">
            <a:xfrm rot="5400000" flipH="1" flipV="1">
              <a:off x="1304774" y="2514261"/>
              <a:ext cx="617856" cy="1173607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Egyenes összekötő nyíllal 32"/>
            <p:cNvCxnSpPr/>
            <p:nvPr/>
          </p:nvCxnSpPr>
          <p:spPr bwMode="auto">
            <a:xfrm rot="10800000" flipV="1">
              <a:off x="5468800" y="2003181"/>
              <a:ext cx="730064" cy="39923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églalap 35"/>
            <p:cNvSpPr/>
            <p:nvPr/>
          </p:nvSpPr>
          <p:spPr>
            <a:xfrm>
              <a:off x="5901011" y="1673657"/>
              <a:ext cx="1442433" cy="36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hu-HU" sz="1800" dirty="0" err="1">
                  <a:latin typeface="Calibri"/>
                  <a:cs typeface="Calibri"/>
                </a:rPr>
                <a:t>Keldysh</a:t>
              </a:r>
              <a:r>
                <a:rPr lang="hu-HU" sz="1800" dirty="0">
                  <a:latin typeface="Calibri"/>
                  <a:cs typeface="Calibri"/>
                </a:rPr>
                <a:t> </a:t>
              </a:r>
              <a:r>
                <a:rPr lang="hu-HU" sz="1800" dirty="0" err="1">
                  <a:latin typeface="Calibri"/>
                  <a:cs typeface="Calibri"/>
                </a:rPr>
                <a:t>label</a:t>
              </a:r>
              <a:endParaRPr lang="hu-HU" sz="1800" dirty="0">
                <a:latin typeface="Calibri"/>
                <a:cs typeface="Calibri"/>
              </a:endParaRPr>
            </a:p>
          </p:txBody>
        </p:sp>
      </p:grpSp>
      <p:grpSp>
        <p:nvGrpSpPr>
          <p:cNvPr id="4" name="Csoportba foglalás 78"/>
          <p:cNvGrpSpPr>
            <a:grpSpLocks/>
          </p:cNvGrpSpPr>
          <p:nvPr/>
        </p:nvGrpSpPr>
        <p:grpSpPr bwMode="auto">
          <a:xfrm>
            <a:off x="2176463" y="5348288"/>
            <a:ext cx="2463800" cy="1125537"/>
            <a:chOff x="1413933" y="4893735"/>
            <a:chExt cx="3225799" cy="1388532"/>
          </a:xfrm>
        </p:grpSpPr>
        <p:sp>
          <p:nvSpPr>
            <p:cNvPr id="11280" name="Szabadkézi sokszög 39"/>
            <p:cNvSpPr>
              <a:spLocks/>
            </p:cNvSpPr>
            <p:nvPr/>
          </p:nvSpPr>
          <p:spPr bwMode="auto">
            <a:xfrm flipV="1">
              <a:off x="2433918" y="5629836"/>
              <a:ext cx="1156447" cy="235323"/>
            </a:xfrm>
            <a:custGeom>
              <a:avLst/>
              <a:gdLst>
                <a:gd name="T0" fmla="*/ 0 w 1156447"/>
                <a:gd name="T1" fmla="*/ 179294 h 235323"/>
                <a:gd name="T2" fmla="*/ 94129 w 1156447"/>
                <a:gd name="T3" fmla="*/ 31376 h 235323"/>
                <a:gd name="T4" fmla="*/ 121023 w 1156447"/>
                <a:gd name="T5" fmla="*/ 31376 h 235323"/>
                <a:gd name="T6" fmla="*/ 201706 w 1156447"/>
                <a:gd name="T7" fmla="*/ 219635 h 235323"/>
                <a:gd name="T8" fmla="*/ 322729 w 1156447"/>
                <a:gd name="T9" fmla="*/ 31376 h 235323"/>
                <a:gd name="T10" fmla="*/ 430306 w 1156447"/>
                <a:gd name="T11" fmla="*/ 219635 h 235323"/>
                <a:gd name="T12" fmla="*/ 551329 w 1156447"/>
                <a:gd name="T13" fmla="*/ 44823 h 235323"/>
                <a:gd name="T14" fmla="*/ 672353 w 1156447"/>
                <a:gd name="T15" fmla="*/ 219635 h 235323"/>
                <a:gd name="T16" fmla="*/ 779929 w 1156447"/>
                <a:gd name="T17" fmla="*/ 44823 h 235323"/>
                <a:gd name="T18" fmla="*/ 927847 w 1156447"/>
                <a:gd name="T19" fmla="*/ 233082 h 235323"/>
                <a:gd name="T20" fmla="*/ 1008529 w 1156447"/>
                <a:gd name="T21" fmla="*/ 31376 h 235323"/>
                <a:gd name="T22" fmla="*/ 1102659 w 1156447"/>
                <a:gd name="T23" fmla="*/ 206188 h 235323"/>
                <a:gd name="T24" fmla="*/ 1156447 w 1156447"/>
                <a:gd name="T25" fmla="*/ 125505 h 235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6447"/>
                <a:gd name="T40" fmla="*/ 0 h 235323"/>
                <a:gd name="T41" fmla="*/ 1156447 w 1156447"/>
                <a:gd name="T42" fmla="*/ 235323 h 2353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6447" h="235323">
                  <a:moveTo>
                    <a:pt x="0" y="179294"/>
                  </a:moveTo>
                  <a:cubicBezTo>
                    <a:pt x="36979" y="117661"/>
                    <a:pt x="73959" y="56029"/>
                    <a:pt x="94129" y="31376"/>
                  </a:cubicBezTo>
                  <a:cubicBezTo>
                    <a:pt x="114299" y="6723"/>
                    <a:pt x="103094" y="0"/>
                    <a:pt x="121023" y="31376"/>
                  </a:cubicBezTo>
                  <a:cubicBezTo>
                    <a:pt x="138953" y="62753"/>
                    <a:pt x="168088" y="219635"/>
                    <a:pt x="201706" y="219635"/>
                  </a:cubicBezTo>
                  <a:cubicBezTo>
                    <a:pt x="235324" y="219635"/>
                    <a:pt x="284629" y="31376"/>
                    <a:pt x="322729" y="31376"/>
                  </a:cubicBezTo>
                  <a:cubicBezTo>
                    <a:pt x="360829" y="31376"/>
                    <a:pt x="392206" y="217394"/>
                    <a:pt x="430306" y="219635"/>
                  </a:cubicBezTo>
                  <a:cubicBezTo>
                    <a:pt x="468406" y="221876"/>
                    <a:pt x="510988" y="44823"/>
                    <a:pt x="551329" y="44823"/>
                  </a:cubicBezTo>
                  <a:cubicBezTo>
                    <a:pt x="591670" y="44823"/>
                    <a:pt x="634253" y="219635"/>
                    <a:pt x="672353" y="219635"/>
                  </a:cubicBezTo>
                  <a:cubicBezTo>
                    <a:pt x="710453" y="219635"/>
                    <a:pt x="737347" y="42582"/>
                    <a:pt x="779929" y="44823"/>
                  </a:cubicBezTo>
                  <a:cubicBezTo>
                    <a:pt x="822511" y="47064"/>
                    <a:pt x="889747" y="235323"/>
                    <a:pt x="927847" y="233082"/>
                  </a:cubicBezTo>
                  <a:cubicBezTo>
                    <a:pt x="965947" y="230841"/>
                    <a:pt x="979394" y="35858"/>
                    <a:pt x="1008529" y="31376"/>
                  </a:cubicBezTo>
                  <a:cubicBezTo>
                    <a:pt x="1037664" y="26894"/>
                    <a:pt x="1078006" y="190500"/>
                    <a:pt x="1102659" y="206188"/>
                  </a:cubicBezTo>
                  <a:cubicBezTo>
                    <a:pt x="1127312" y="221876"/>
                    <a:pt x="1141879" y="173690"/>
                    <a:pt x="1156447" y="125505"/>
                  </a:cubicBezTo>
                </a:path>
              </a:pathLst>
            </a:custGeom>
            <a:noFill/>
            <a:ln w="2857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1281" name="Egyenes összekötő nyíllal 43"/>
            <p:cNvCxnSpPr>
              <a:cxnSpLocks noChangeShapeType="1"/>
            </p:cNvCxnSpPr>
            <p:nvPr/>
          </p:nvCxnSpPr>
          <p:spPr bwMode="auto">
            <a:xfrm flipV="1">
              <a:off x="3591859" y="5271247"/>
              <a:ext cx="578223" cy="470647"/>
            </a:xfrm>
            <a:prstGeom prst="straightConnector1">
              <a:avLst/>
            </a:prstGeom>
            <a:noFill/>
            <a:ln w="28575" algn="ctr">
              <a:solidFill>
                <a:srgbClr val="CC66FF"/>
              </a:solidFill>
              <a:round/>
              <a:headEnd/>
              <a:tailEnd type="arrow" w="med" len="med"/>
            </a:ln>
          </p:spPr>
        </p:cxnSp>
        <p:cxnSp>
          <p:nvCxnSpPr>
            <p:cNvPr id="11282" name="Egyenes összekötő nyíllal 50"/>
            <p:cNvCxnSpPr>
              <a:cxnSpLocks noChangeShapeType="1"/>
            </p:cNvCxnSpPr>
            <p:nvPr/>
          </p:nvCxnSpPr>
          <p:spPr bwMode="auto">
            <a:xfrm>
              <a:off x="1413933" y="4944533"/>
              <a:ext cx="601134" cy="457200"/>
            </a:xfrm>
            <a:prstGeom prst="straightConnector1">
              <a:avLst/>
            </a:prstGeom>
            <a:noFill/>
            <a:ln w="28575" algn="ctr">
              <a:solidFill>
                <a:srgbClr val="CC66FF"/>
              </a:solidFill>
              <a:round/>
              <a:headEnd/>
              <a:tailEnd type="arrow" w="med" len="med"/>
            </a:ln>
          </p:spPr>
        </p:cxnSp>
        <p:cxnSp>
          <p:nvCxnSpPr>
            <p:cNvPr id="11283" name="Egyenes összekötő 57"/>
            <p:cNvCxnSpPr>
              <a:cxnSpLocks noChangeShapeType="1"/>
              <a:stCxn id="11280" idx="0"/>
            </p:cNvCxnSpPr>
            <p:nvPr/>
          </p:nvCxnSpPr>
          <p:spPr bwMode="auto">
            <a:xfrm flipH="1" flipV="1">
              <a:off x="2006600" y="5376333"/>
              <a:ext cx="427318" cy="309532"/>
            </a:xfrm>
            <a:prstGeom prst="line">
              <a:avLst/>
            </a:prstGeom>
            <a:noFill/>
            <a:ln w="28575" algn="ctr">
              <a:solidFill>
                <a:srgbClr val="CC66FF"/>
              </a:solidFill>
              <a:round/>
              <a:headEnd/>
              <a:tailEnd/>
            </a:ln>
          </p:spPr>
        </p:cxnSp>
        <p:cxnSp>
          <p:nvCxnSpPr>
            <p:cNvPr id="11284" name="Egyenes összekötő 61"/>
            <p:cNvCxnSpPr>
              <a:cxnSpLocks noChangeShapeType="1"/>
            </p:cNvCxnSpPr>
            <p:nvPr/>
          </p:nvCxnSpPr>
          <p:spPr bwMode="auto">
            <a:xfrm flipV="1">
              <a:off x="4140198" y="4893735"/>
              <a:ext cx="499534" cy="406399"/>
            </a:xfrm>
            <a:prstGeom prst="line">
              <a:avLst/>
            </a:prstGeom>
            <a:noFill/>
            <a:ln w="28575" algn="ctr">
              <a:solidFill>
                <a:srgbClr val="CC66FF"/>
              </a:solidFill>
              <a:round/>
              <a:headEnd/>
              <a:tailEnd/>
            </a:ln>
          </p:spPr>
        </p:cxnSp>
        <p:cxnSp>
          <p:nvCxnSpPr>
            <p:cNvPr id="11285" name="Egyenes összekötő 64"/>
            <p:cNvCxnSpPr>
              <a:cxnSpLocks noChangeShapeType="1"/>
              <a:endCxn id="11280" idx="6"/>
            </p:cNvCxnSpPr>
            <p:nvPr/>
          </p:nvCxnSpPr>
          <p:spPr bwMode="auto">
            <a:xfrm flipV="1">
              <a:off x="1938867" y="5820336"/>
              <a:ext cx="1046380" cy="453464"/>
            </a:xfrm>
            <a:prstGeom prst="line">
              <a:avLst/>
            </a:prstGeom>
            <a:noFill/>
            <a:ln w="28575" algn="ctr">
              <a:solidFill>
                <a:srgbClr val="CC66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1286" name="Egyenes összekötő 68"/>
            <p:cNvCxnSpPr>
              <a:cxnSpLocks noChangeShapeType="1"/>
              <a:stCxn id="11280" idx="6"/>
            </p:cNvCxnSpPr>
            <p:nvPr/>
          </p:nvCxnSpPr>
          <p:spPr bwMode="auto">
            <a:xfrm>
              <a:off x="2985247" y="5820336"/>
              <a:ext cx="824753" cy="461931"/>
            </a:xfrm>
            <a:prstGeom prst="line">
              <a:avLst/>
            </a:prstGeom>
            <a:noFill/>
            <a:ln w="28575" algn="ctr">
              <a:solidFill>
                <a:srgbClr val="CC66FF"/>
              </a:solidFill>
              <a:prstDash val="lgDash"/>
              <a:round/>
              <a:headEnd/>
              <a:tailEnd/>
            </a:ln>
          </p:spPr>
        </p:cxnSp>
      </p:grpSp>
      <p:graphicFrame>
        <p:nvGraphicFramePr>
          <p:cNvPr id="11266" name="Object 12"/>
          <p:cNvGraphicFramePr>
            <a:graphicFrameLocks noChangeAspect="1"/>
          </p:cNvGraphicFramePr>
          <p:nvPr/>
        </p:nvGraphicFramePr>
        <p:xfrm>
          <a:off x="2855913" y="5383213"/>
          <a:ext cx="2460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3" name="Equation" r:id="rId10" imgW="126720" imgH="215640" progId="Equation.3">
                  <p:embed/>
                </p:oleObj>
              </mc:Choice>
              <mc:Fallback>
                <p:oleObj name="Equation" r:id="rId10" imgW="126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5383213"/>
                        <a:ext cx="246062" cy="415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3670300" y="5408613"/>
          <a:ext cx="2714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4" name="Equation" r:id="rId12" imgW="139680" imgH="215640" progId="Equation.3">
                  <p:embed/>
                </p:oleObj>
              </mc:Choice>
              <mc:Fallback>
                <p:oleObj name="Equation" r:id="rId12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408613"/>
                        <a:ext cx="271463" cy="415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4"/>
          <p:cNvGraphicFramePr>
            <a:graphicFrameLocks noChangeAspect="1"/>
          </p:cNvGraphicFramePr>
          <p:nvPr/>
        </p:nvGraphicFramePr>
        <p:xfrm>
          <a:off x="3211513" y="6264275"/>
          <a:ext cx="330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5" name="Equation" r:id="rId14" imgW="203040" imgH="215640" progId="Equation.3">
                  <p:embed/>
                </p:oleObj>
              </mc:Choice>
              <mc:Fallback>
                <p:oleObj name="Equation" r:id="rId14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6264275"/>
                        <a:ext cx="330200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Ellipszis 82"/>
          <p:cNvSpPr/>
          <p:nvPr/>
        </p:nvSpPr>
        <p:spPr bwMode="auto">
          <a:xfrm>
            <a:off x="2855913" y="5949950"/>
            <a:ext cx="98425" cy="98425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/>
          </a:p>
        </p:txBody>
      </p:sp>
      <p:sp>
        <p:nvSpPr>
          <p:cNvPr id="84" name="Ellipszis 83"/>
          <p:cNvSpPr/>
          <p:nvPr/>
        </p:nvSpPr>
        <p:spPr bwMode="auto">
          <a:xfrm>
            <a:off x="3810000" y="5976938"/>
            <a:ext cx="98425" cy="98425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/>
          </a:p>
        </p:txBody>
      </p:sp>
      <p:sp>
        <p:nvSpPr>
          <p:cNvPr id="85" name="Ellipszis 84"/>
          <p:cNvSpPr/>
          <p:nvPr/>
        </p:nvSpPr>
        <p:spPr bwMode="auto">
          <a:xfrm>
            <a:off x="3328988" y="5988050"/>
            <a:ext cx="98425" cy="98425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/>
          </a:p>
        </p:txBody>
      </p:sp>
      <p:sp>
        <p:nvSpPr>
          <p:cNvPr id="11277" name="Szabadkézi sokszög 34"/>
          <p:cNvSpPr>
            <a:spLocks/>
          </p:cNvSpPr>
          <p:nvPr/>
        </p:nvSpPr>
        <p:spPr bwMode="auto">
          <a:xfrm rot="-10384370">
            <a:off x="3008313" y="1425575"/>
            <a:ext cx="3062287" cy="601663"/>
          </a:xfrm>
          <a:custGeom>
            <a:avLst/>
            <a:gdLst>
              <a:gd name="T0" fmla="*/ 0 w 1069411"/>
              <a:gd name="T1" fmla="*/ 683268 h 528849"/>
              <a:gd name="T2" fmla="*/ 3485914 w 1069411"/>
              <a:gd name="T3" fmla="*/ 187660 h 528849"/>
              <a:gd name="T4" fmla="*/ 7538491 w 1069411"/>
              <a:gd name="T5" fmla="*/ 15967 h 528849"/>
              <a:gd name="T6" fmla="*/ 8770603 w 1069411"/>
              <a:gd name="T7" fmla="*/ 257892 h 528849"/>
              <a:gd name="T8" fmla="*/ 0 60000 65536"/>
              <a:gd name="T9" fmla="*/ 0 60000 65536"/>
              <a:gd name="T10" fmla="*/ 0 60000 65536"/>
              <a:gd name="T11" fmla="*/ 0 60000 65536"/>
              <a:gd name="T12" fmla="*/ 0 w 1069411"/>
              <a:gd name="T13" fmla="*/ 0 h 528849"/>
              <a:gd name="T14" fmla="*/ 1069411 w 1069411"/>
              <a:gd name="T15" fmla="*/ 528849 h 5288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9411" h="528849">
                <a:moveTo>
                  <a:pt x="0" y="528849"/>
                </a:moveTo>
                <a:cubicBezTo>
                  <a:pt x="113241" y="367982"/>
                  <a:pt x="227277" y="225614"/>
                  <a:pt x="425042" y="145249"/>
                </a:cubicBezTo>
                <a:cubicBezTo>
                  <a:pt x="587566" y="70559"/>
                  <a:pt x="791263" y="22874"/>
                  <a:pt x="919178" y="12359"/>
                </a:cubicBezTo>
                <a:cubicBezTo>
                  <a:pt x="1016078" y="0"/>
                  <a:pt x="995217" y="18443"/>
                  <a:pt x="1069411" y="199609"/>
                </a:cubicBezTo>
              </a:path>
            </a:pathLst>
          </a:cu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78" name="Szabadkézi sokszög 36"/>
          <p:cNvSpPr>
            <a:spLocks/>
          </p:cNvSpPr>
          <p:nvPr/>
        </p:nvSpPr>
        <p:spPr bwMode="auto">
          <a:xfrm rot="-10384370">
            <a:off x="3892550" y="1416050"/>
            <a:ext cx="2182813" cy="481013"/>
          </a:xfrm>
          <a:custGeom>
            <a:avLst/>
            <a:gdLst>
              <a:gd name="T0" fmla="*/ 0 w 1186593"/>
              <a:gd name="T1" fmla="*/ 339170 h 681802"/>
              <a:gd name="T2" fmla="*/ 1834107 w 1186593"/>
              <a:gd name="T3" fmla="*/ 72256 h 681802"/>
              <a:gd name="T4" fmla="*/ 3505550 w 1186593"/>
              <a:gd name="T5" fmla="*/ 6148 h 681802"/>
              <a:gd name="T6" fmla="*/ 4013725 w 1186593"/>
              <a:gd name="T7" fmla="*/ 99298 h 681802"/>
              <a:gd name="T8" fmla="*/ 0 60000 65536"/>
              <a:gd name="T9" fmla="*/ 0 60000 65536"/>
              <a:gd name="T10" fmla="*/ 0 60000 65536"/>
              <a:gd name="T11" fmla="*/ 0 60000 65536"/>
              <a:gd name="T12" fmla="*/ 0 w 1186593"/>
              <a:gd name="T13" fmla="*/ 0 h 681802"/>
              <a:gd name="T14" fmla="*/ 1186593 w 1186593"/>
              <a:gd name="T15" fmla="*/ 681802 h 6818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6593" h="681802">
                <a:moveTo>
                  <a:pt x="0" y="681802"/>
                </a:moveTo>
                <a:cubicBezTo>
                  <a:pt x="113241" y="520935"/>
                  <a:pt x="344459" y="225614"/>
                  <a:pt x="542224" y="145249"/>
                </a:cubicBezTo>
                <a:cubicBezTo>
                  <a:pt x="704748" y="70559"/>
                  <a:pt x="908445" y="22874"/>
                  <a:pt x="1036360" y="12359"/>
                </a:cubicBezTo>
                <a:cubicBezTo>
                  <a:pt x="1133260" y="0"/>
                  <a:pt x="1112399" y="18443"/>
                  <a:pt x="1186593" y="199609"/>
                </a:cubicBezTo>
              </a:path>
            </a:pathLst>
          </a:cu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8" name="Téglalap 37"/>
          <p:cNvSpPr/>
          <p:nvPr/>
        </p:nvSpPr>
        <p:spPr bwMode="auto">
          <a:xfrm>
            <a:off x="6159500" y="1316038"/>
            <a:ext cx="117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quadratic</a:t>
            </a:r>
            <a:endParaRPr lang="hu-HU" sz="2000" dirty="0">
              <a:latin typeface="Calibri"/>
              <a:cs typeface="Calibri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201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 err="1">
              <a:solidFill>
                <a:schemeClr val="accent3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40" name="Téglalap 2"/>
          <p:cNvSpPr>
            <a:spLocks noChangeArrowheads="1"/>
          </p:cNvSpPr>
          <p:nvPr/>
        </p:nvSpPr>
        <p:spPr bwMode="auto">
          <a:xfrm>
            <a:off x="0" y="20955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Calibri"/>
                <a:cs typeface="Calibri"/>
              </a:rPr>
              <a:t>Real time path integral on the </a:t>
            </a:r>
            <a:r>
              <a:rPr lang="en-US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Keldysh</a:t>
            </a:r>
            <a:r>
              <a:rPr lang="en-US" altLang="en-US" dirty="0" smtClean="0">
                <a:solidFill>
                  <a:schemeClr val="bg1"/>
                </a:solidFill>
                <a:latin typeface="Calibri"/>
                <a:cs typeface="Calibri"/>
              </a:rPr>
              <a:t> contour</a:t>
            </a:r>
          </a:p>
        </p:txBody>
      </p:sp>
    </p:spTree>
    <p:extLst>
      <p:ext uri="{BB962C8B-B14F-4D97-AF65-F5344CB8AC3E}">
        <p14:creationId xmlns:p14="http://schemas.microsoft.com/office/powerpoint/2010/main" val="19495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505" y="3611256"/>
            <a:ext cx="3409990" cy="899720"/>
          </a:xfrm>
          <a:prstGeom prst="rect">
            <a:avLst/>
          </a:prstGeom>
          <a:noFill/>
          <a:ln w="28575" algn="ctr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325" y="4665663"/>
            <a:ext cx="1935163" cy="5000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1550" y="4686300"/>
            <a:ext cx="1179513" cy="4206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4816" y="5596928"/>
            <a:ext cx="2742010" cy="32078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988" y="2438400"/>
            <a:ext cx="4754562" cy="7921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cxnSp>
        <p:nvCxnSpPr>
          <p:cNvPr id="15" name="Egyenes összekötő nyíllal 14"/>
          <p:cNvCxnSpPr/>
          <p:nvPr/>
        </p:nvCxnSpPr>
        <p:spPr bwMode="auto">
          <a:xfrm rot="5400000" flipH="1" flipV="1">
            <a:off x="3945732" y="4353719"/>
            <a:ext cx="379412" cy="19685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gyenes összekötő nyíllal 16"/>
          <p:cNvCxnSpPr/>
          <p:nvPr/>
        </p:nvCxnSpPr>
        <p:spPr bwMode="auto">
          <a:xfrm flipV="1">
            <a:off x="2279650" y="4397586"/>
            <a:ext cx="777659" cy="34269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gyenes összekötő nyíllal 19"/>
          <p:cNvCxnSpPr/>
          <p:nvPr/>
        </p:nvCxnSpPr>
        <p:spPr bwMode="auto">
          <a:xfrm flipH="1" flipV="1">
            <a:off x="5338532" y="4291762"/>
            <a:ext cx="598719" cy="392952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églalap 21"/>
          <p:cNvSpPr/>
          <p:nvPr/>
        </p:nvSpPr>
        <p:spPr>
          <a:xfrm>
            <a:off x="5554336" y="4689475"/>
            <a:ext cx="1832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Cut-off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function</a:t>
            </a:r>
            <a:endParaRPr lang="hu-HU" sz="2000" dirty="0">
              <a:latin typeface="Calibri"/>
              <a:cs typeface="Calibri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54000" y="1066800"/>
            <a:ext cx="7426325" cy="83026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b="1" dirty="0">
                <a:solidFill>
                  <a:schemeClr val="accent6"/>
                </a:solidFill>
                <a:latin typeface="Calibri"/>
                <a:cs typeface="Calibri"/>
              </a:rPr>
              <a:t>1. </a:t>
            </a:r>
            <a:r>
              <a:rPr lang="hu-HU" dirty="0" err="1">
                <a:solidFill>
                  <a:schemeClr val="accent6"/>
                </a:solidFill>
                <a:latin typeface="Calibri"/>
                <a:cs typeface="Calibri"/>
              </a:rPr>
              <a:t>Expand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			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in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algn="l">
              <a:defRPr/>
            </a:pP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709534"/>
              </p:ext>
            </p:extLst>
          </p:nvPr>
        </p:nvGraphicFramePr>
        <p:xfrm>
          <a:off x="1975491" y="1084820"/>
          <a:ext cx="1634369" cy="51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3" name="Equation" r:id="rId9" imgW="799920" imgH="253800" progId="Equation.3">
                  <p:embed/>
                </p:oleObj>
              </mc:Choice>
              <mc:Fallback>
                <p:oleObj name="Equation" r:id="rId9" imgW="799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491" y="1084820"/>
                        <a:ext cx="1634369" cy="5143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528808"/>
              </p:ext>
            </p:extLst>
          </p:nvPr>
        </p:nvGraphicFramePr>
        <p:xfrm>
          <a:off x="4574205" y="1134486"/>
          <a:ext cx="447352" cy="444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4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205" y="1134486"/>
                        <a:ext cx="447352" cy="4444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279400" y="1528763"/>
            <a:ext cx="7427913" cy="83026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b="1" dirty="0">
                <a:solidFill>
                  <a:schemeClr val="accent6"/>
                </a:solidFill>
                <a:latin typeface="Calibri"/>
                <a:cs typeface="Calibri"/>
              </a:rPr>
              <a:t>2. </a:t>
            </a:r>
            <a:r>
              <a:rPr lang="hu-HU" dirty="0" err="1">
                <a:solidFill>
                  <a:schemeClr val="accent6"/>
                </a:solidFill>
                <a:latin typeface="Calibri"/>
                <a:cs typeface="Calibri"/>
              </a:rPr>
              <a:t>Rescale</a:t>
            </a:r>
            <a:r>
              <a:rPr lang="hu-HU" dirty="0">
                <a:solidFill>
                  <a:schemeClr val="accent6"/>
                </a:solidFill>
              </a:rPr>
              <a:t>			</a:t>
            </a:r>
            <a:endParaRPr lang="en-US" dirty="0">
              <a:solidFill>
                <a:schemeClr val="accent6"/>
              </a:solidFill>
            </a:endParaRPr>
          </a:p>
          <a:p>
            <a:pPr algn="l"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79466"/>
              </p:ext>
            </p:extLst>
          </p:nvPr>
        </p:nvGraphicFramePr>
        <p:xfrm>
          <a:off x="2410571" y="1598984"/>
          <a:ext cx="960044" cy="39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5" name="Equation" r:id="rId13" imgW="495000" imgH="203040" progId="Equation.3">
                  <p:embed/>
                </p:oleObj>
              </mc:Choice>
              <mc:Fallback>
                <p:oleObj name="Equation" r:id="rId13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571" y="1598984"/>
                        <a:ext cx="960044" cy="3913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38886"/>
              </p:ext>
            </p:extLst>
          </p:nvPr>
        </p:nvGraphicFramePr>
        <p:xfrm>
          <a:off x="3880430" y="1530773"/>
          <a:ext cx="2726041" cy="49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6" name="Equation" r:id="rId15" imgW="1320480" imgH="241200" progId="Equation.3">
                  <p:embed/>
                </p:oleObj>
              </mc:Choice>
              <mc:Fallback>
                <p:oleObj name="Equation" r:id="rId15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430" y="1530773"/>
                        <a:ext cx="2726041" cy="4935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319088" y="5524466"/>
            <a:ext cx="2789237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„Standard” RG: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12307" name="Egyenes összekötő 20"/>
          <p:cNvCxnSpPr>
            <a:cxnSpLocks noChangeShapeType="1"/>
          </p:cNvCxnSpPr>
          <p:nvPr/>
        </p:nvCxnSpPr>
        <p:spPr bwMode="auto">
          <a:xfrm>
            <a:off x="2233613" y="2844800"/>
            <a:ext cx="1109662" cy="31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8" name="Egyenes összekötő 24"/>
          <p:cNvCxnSpPr>
            <a:cxnSpLocks noChangeShapeType="1"/>
          </p:cNvCxnSpPr>
          <p:nvPr/>
        </p:nvCxnSpPr>
        <p:spPr bwMode="auto">
          <a:xfrm>
            <a:off x="4046538" y="2849563"/>
            <a:ext cx="1109662" cy="31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9" name="Egyenes összekötő 26"/>
          <p:cNvCxnSpPr>
            <a:cxnSpLocks noChangeShapeType="1"/>
          </p:cNvCxnSpPr>
          <p:nvPr/>
        </p:nvCxnSpPr>
        <p:spPr bwMode="auto">
          <a:xfrm>
            <a:off x="4046538" y="3065463"/>
            <a:ext cx="1109662" cy="31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0" name="Egyenes összekötő 27"/>
          <p:cNvCxnSpPr>
            <a:cxnSpLocks noChangeShapeType="1"/>
          </p:cNvCxnSpPr>
          <p:nvPr/>
        </p:nvCxnSpPr>
        <p:spPr bwMode="auto">
          <a:xfrm>
            <a:off x="2243138" y="3065463"/>
            <a:ext cx="1109662" cy="31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1" name="Egyenes összekötő 30"/>
          <p:cNvCxnSpPr>
            <a:cxnSpLocks noChangeShapeType="1"/>
          </p:cNvCxnSpPr>
          <p:nvPr/>
        </p:nvCxnSpPr>
        <p:spPr bwMode="auto">
          <a:xfrm>
            <a:off x="1066800" y="2840038"/>
            <a:ext cx="517525" cy="47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2" name="Egyenes összekötő 31"/>
          <p:cNvCxnSpPr>
            <a:cxnSpLocks noChangeShapeType="1"/>
          </p:cNvCxnSpPr>
          <p:nvPr/>
        </p:nvCxnSpPr>
        <p:spPr bwMode="auto">
          <a:xfrm>
            <a:off x="1054100" y="3009900"/>
            <a:ext cx="519113" cy="31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201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églalap 2"/>
          <p:cNvSpPr>
            <a:spLocks noChangeArrowheads="1"/>
          </p:cNvSpPr>
          <p:nvPr/>
        </p:nvSpPr>
        <p:spPr bwMode="auto">
          <a:xfrm>
            <a:off x="0" y="20955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Generating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RG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equations</a:t>
            </a:r>
            <a:endParaRPr lang="en-US" altLang="en-US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432107" y="4033080"/>
            <a:ext cx="529151" cy="117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638931"/>
              </p:ext>
            </p:extLst>
          </p:nvPr>
        </p:nvGraphicFramePr>
        <p:xfrm>
          <a:off x="7208194" y="3684452"/>
          <a:ext cx="1204207" cy="65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7" name="Equation" r:id="rId17" imgW="723900" imgH="393700" progId="Equation.3">
                  <p:embed/>
                </p:oleObj>
              </mc:Choice>
              <mc:Fallback>
                <p:oleObj name="Equation" r:id="rId17" imgW="723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194" y="3684452"/>
                        <a:ext cx="1204207" cy="6532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5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Kép 6" descr="renormalized_coupling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524000"/>
            <a:ext cx="55213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01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églalap 2"/>
          <p:cNvSpPr>
            <a:spLocks noChangeArrowheads="1"/>
          </p:cNvSpPr>
          <p:nvPr/>
        </p:nvSpPr>
        <p:spPr bwMode="auto">
          <a:xfrm>
            <a:off x="0" y="20955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Renormalized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vertex</a:t>
            </a:r>
            <a:endParaRPr lang="en-US" altLang="en-US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églalap 22"/>
          <p:cNvSpPr/>
          <p:nvPr/>
        </p:nvSpPr>
        <p:spPr bwMode="auto">
          <a:xfrm>
            <a:off x="6115693" y="6057442"/>
            <a:ext cx="289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hu-HU" sz="1800" dirty="0" smtClean="0">
                <a:latin typeface="Calibri"/>
                <a:cs typeface="Calibri"/>
              </a:rPr>
              <a:t>Kroha, Wölfle, Rosch, Paaske</a:t>
            </a:r>
            <a:endParaRPr lang="hu-HU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12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25" y="1910818"/>
            <a:ext cx="4012431" cy="42151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2271" y="1800581"/>
            <a:ext cx="1600669" cy="5358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33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511425"/>
            <a:ext cx="2794000" cy="730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332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6896" y="4080680"/>
            <a:ext cx="5497030" cy="9081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333375" y="1266825"/>
            <a:ext cx="843121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Current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operator 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from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equation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of 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motion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: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400050" y="3614738"/>
            <a:ext cx="843280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Generating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functional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: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369888" y="4919663"/>
            <a:ext cx="1050925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RG: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1690688" y="5005388"/>
            <a:ext cx="7427912" cy="769441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1. Expand		</a:t>
            </a:r>
            <a:r>
              <a:rPr lang="hu-HU" sz="2000" dirty="0" smtClean="0">
                <a:solidFill>
                  <a:schemeClr val="accent6"/>
                </a:solidFill>
                <a:latin typeface="Calibri"/>
                <a:cs typeface="Calibri"/>
              </a:rPr>
              <a:t>in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	        and in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algn="l"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33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702462"/>
              </p:ext>
            </p:extLst>
          </p:nvPr>
        </p:nvGraphicFramePr>
        <p:xfrm>
          <a:off x="3245451" y="4996278"/>
          <a:ext cx="1037464" cy="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9" name="Equation" r:id="rId8" imgW="545760" imgH="241200" progId="Equation.3">
                  <p:embed/>
                </p:oleObj>
              </mc:Choice>
              <mc:Fallback>
                <p:oleObj name="Equation" r:id="rId8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451" y="4996278"/>
                        <a:ext cx="1037464" cy="454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1717675" y="5467350"/>
            <a:ext cx="7426325" cy="707886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2. 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Rescale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			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algn="l">
              <a:defRPr/>
            </a:pP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graphicFrame>
        <p:nvGraphicFramePr>
          <p:cNvPr id="133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53999"/>
              </p:ext>
            </p:extLst>
          </p:nvPr>
        </p:nvGraphicFramePr>
        <p:xfrm>
          <a:off x="3330575" y="5584825"/>
          <a:ext cx="8636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0" name="Equation" r:id="rId10" imgW="444500" imgH="190500" progId="Equation.3">
                  <p:embed/>
                </p:oleObj>
              </mc:Choice>
              <mc:Fallback>
                <p:oleObj name="Equation" r:id="rId10" imgW="4445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5584825"/>
                        <a:ext cx="863600" cy="366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80674"/>
              </p:ext>
            </p:extLst>
          </p:nvPr>
        </p:nvGraphicFramePr>
        <p:xfrm>
          <a:off x="5526674" y="5574348"/>
          <a:ext cx="2122072" cy="39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1" name="Equation" r:id="rId12" imgW="1206500" imgH="228600" progId="Equation.3">
                  <p:embed/>
                </p:oleObj>
              </mc:Choice>
              <mc:Fallback>
                <p:oleObj name="Equation" r:id="rId12" imgW="1206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674" y="5574348"/>
                        <a:ext cx="2122072" cy="3994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84392"/>
              </p:ext>
            </p:extLst>
          </p:nvPr>
        </p:nvGraphicFramePr>
        <p:xfrm>
          <a:off x="5044559" y="5004499"/>
          <a:ext cx="656716" cy="44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2" name="Equation" r:id="rId14" imgW="355320" imgH="241200" progId="Equation.3">
                  <p:embed/>
                </p:oleObj>
              </mc:Choice>
              <mc:Fallback>
                <p:oleObj name="Equation" r:id="rId14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559" y="5004499"/>
                        <a:ext cx="656716" cy="4418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158411"/>
              </p:ext>
            </p:extLst>
          </p:nvPr>
        </p:nvGraphicFramePr>
        <p:xfrm>
          <a:off x="6796633" y="5021051"/>
          <a:ext cx="444166" cy="43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3" name="Equation" r:id="rId16" imgW="228600" imgH="228600" progId="Equation.3">
                  <p:embed/>
                </p:oleObj>
              </mc:Choice>
              <mc:Fallback>
                <p:oleObj name="Equation" r:id="rId1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633" y="5021051"/>
                        <a:ext cx="444166" cy="4398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23370"/>
              </p:ext>
            </p:extLst>
          </p:nvPr>
        </p:nvGraphicFramePr>
        <p:xfrm>
          <a:off x="5644262" y="6033284"/>
          <a:ext cx="2236114" cy="42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4" name="Equation" r:id="rId18" imgW="1257300" imgH="241300" progId="Equation.3">
                  <p:embed/>
                </p:oleObj>
              </mc:Choice>
              <mc:Fallback>
                <p:oleObj name="Equation" r:id="rId18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262" y="6033284"/>
                        <a:ext cx="2236114" cy="426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églalap 24"/>
          <p:cNvSpPr/>
          <p:nvPr/>
        </p:nvSpPr>
        <p:spPr>
          <a:xfrm>
            <a:off x="4523200" y="6040438"/>
            <a:ext cx="5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and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331" name="Szabadkézi sokszög 19"/>
          <p:cNvSpPr>
            <a:spLocks/>
          </p:cNvSpPr>
          <p:nvPr/>
        </p:nvSpPr>
        <p:spPr bwMode="auto">
          <a:xfrm>
            <a:off x="1556694" y="2339561"/>
            <a:ext cx="728838" cy="231193"/>
          </a:xfrm>
          <a:custGeom>
            <a:avLst/>
            <a:gdLst>
              <a:gd name="T0" fmla="*/ 833967 w 833967"/>
              <a:gd name="T1" fmla="*/ 317500 h 319617"/>
              <a:gd name="T2" fmla="*/ 135467 w 833967"/>
              <a:gd name="T3" fmla="*/ 266700 h 319617"/>
              <a:gd name="T4" fmla="*/ 21167 w 833967"/>
              <a:gd name="T5" fmla="*/ 0 h 3196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33967" h="319617">
                <a:moveTo>
                  <a:pt x="833967" y="317500"/>
                </a:moveTo>
                <a:cubicBezTo>
                  <a:pt x="552450" y="318558"/>
                  <a:pt x="270934" y="319617"/>
                  <a:pt x="135467" y="266700"/>
                </a:cubicBezTo>
                <a:cubicBezTo>
                  <a:pt x="0" y="213783"/>
                  <a:pt x="10583" y="106891"/>
                  <a:pt x="21167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332" name="Téglalap 20"/>
          <p:cNvSpPr>
            <a:spLocks noChangeArrowheads="1"/>
          </p:cNvSpPr>
          <p:nvPr/>
        </p:nvSpPr>
        <p:spPr bwMode="auto">
          <a:xfrm>
            <a:off x="2434242" y="2372855"/>
            <a:ext cx="2168269" cy="3693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/>
                <a:cs typeface="Calibri"/>
              </a:rPr>
              <a:t>Current conservation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201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églalap 2"/>
          <p:cNvSpPr>
            <a:spLocks noChangeArrowheads="1"/>
          </p:cNvSpPr>
          <p:nvPr/>
        </p:nvSpPr>
        <p:spPr bwMode="auto">
          <a:xfrm>
            <a:off x="0" y="20955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Current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vertex</a:t>
            </a:r>
            <a:endParaRPr lang="en-US" altLang="en-US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90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768" y="4486677"/>
            <a:ext cx="5460603" cy="144608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51000"/>
            <a:ext cx="4371975" cy="1362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5050" y="1744663"/>
            <a:ext cx="3665538" cy="1209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400050" y="3614738"/>
            <a:ext cx="843280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Current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necessarily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becomes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non-local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4345" name="Lefelé nyíl 10"/>
          <p:cNvSpPr>
            <a:spLocks noChangeArrowheads="1"/>
          </p:cNvSpPr>
          <p:nvPr/>
        </p:nvSpPr>
        <p:spPr bwMode="auto">
          <a:xfrm>
            <a:off x="4051300" y="3081338"/>
            <a:ext cx="731838" cy="238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cxnSp>
        <p:nvCxnSpPr>
          <p:cNvPr id="12" name="Egyenes összekötő nyíllal 11"/>
          <p:cNvCxnSpPr/>
          <p:nvPr/>
        </p:nvCxnSpPr>
        <p:spPr bwMode="auto">
          <a:xfrm flipH="1">
            <a:off x="6577366" y="4468135"/>
            <a:ext cx="430927" cy="304378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églalap 13"/>
          <p:cNvSpPr/>
          <p:nvPr/>
        </p:nvSpPr>
        <p:spPr>
          <a:xfrm>
            <a:off x="6267575" y="3775075"/>
            <a:ext cx="175711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time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of </a:t>
            </a: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the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>
              <a:defRPr/>
            </a:pP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measurement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!</a:t>
            </a:r>
          </a:p>
        </p:txBody>
      </p:sp>
      <p:graphicFrame>
        <p:nvGraphicFramePr>
          <p:cNvPr id="14338" name="Object 15"/>
          <p:cNvGraphicFramePr>
            <a:graphicFrameLocks noChangeAspect="1"/>
          </p:cNvGraphicFramePr>
          <p:nvPr/>
        </p:nvGraphicFramePr>
        <p:xfrm>
          <a:off x="1358900" y="1485900"/>
          <a:ext cx="5286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3" name="Equation" r:id="rId7" imgW="380880" imgH="241200" progId="Equation.3">
                  <p:embed/>
                </p:oleObj>
              </mc:Choice>
              <mc:Fallback>
                <p:oleObj name="Equation" r:id="rId7" imgW="38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485900"/>
                        <a:ext cx="528638" cy="331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1"/>
          <p:cNvGraphicFramePr>
            <a:graphicFrameLocks noChangeAspect="1"/>
          </p:cNvGraphicFramePr>
          <p:nvPr/>
        </p:nvGraphicFramePr>
        <p:xfrm>
          <a:off x="2079625" y="2903538"/>
          <a:ext cx="5635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4" name="Equation" r:id="rId9" imgW="406080" imgH="253800" progId="Equation.3">
                  <p:embed/>
                </p:oleObj>
              </mc:Choice>
              <mc:Fallback>
                <p:oleObj name="Equation" r:id="rId9" imgW="406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903538"/>
                        <a:ext cx="563563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201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églalap 2"/>
          <p:cNvSpPr>
            <a:spLocks noChangeArrowheads="1"/>
          </p:cNvSpPr>
          <p:nvPr/>
        </p:nvSpPr>
        <p:spPr bwMode="auto">
          <a:xfrm>
            <a:off x="0" y="20955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Current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vertex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renormalization</a:t>
            </a:r>
            <a:endParaRPr lang="en-US" altLang="en-US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63139" y="6226659"/>
            <a:ext cx="3431718" cy="30867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7" name="Téglalap 15"/>
          <p:cNvSpPr/>
          <p:nvPr/>
        </p:nvSpPr>
        <p:spPr>
          <a:xfrm>
            <a:off x="1446344" y="6137805"/>
            <a:ext cx="1577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Initially: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62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496" y="4876535"/>
            <a:ext cx="2630395" cy="449582"/>
          </a:xfrm>
          <a:prstGeom prst="rect">
            <a:avLst/>
          </a:prstGeom>
          <a:noFill/>
          <a:ln w="28575" algn="ctr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5" name="Téglalap 14"/>
          <p:cNvSpPr/>
          <p:nvPr/>
        </p:nvSpPr>
        <p:spPr>
          <a:xfrm>
            <a:off x="427043" y="4252512"/>
            <a:ext cx="2503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Current conservation:</a:t>
            </a:r>
            <a:endParaRPr lang="en-US" sz="2000">
              <a:latin typeface="Calibri"/>
              <a:cs typeface="Calibri"/>
            </a:endParaRP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550" y="1384300"/>
            <a:ext cx="4108450" cy="10937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536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8257" y="2571271"/>
            <a:ext cx="4464329" cy="1085578"/>
          </a:xfrm>
          <a:prstGeom prst="rect">
            <a:avLst/>
          </a:prstGeom>
          <a:noFill/>
          <a:ln w="38100" algn="ctr">
            <a:solidFill>
              <a:srgbClr val="FF9966"/>
            </a:solidFill>
            <a:miter lim="800000"/>
            <a:headEnd/>
            <a:tailEnd/>
          </a:ln>
        </p:spPr>
      </p:pic>
      <p:pic>
        <p:nvPicPr>
          <p:cNvPr id="1537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9469" y="6088899"/>
            <a:ext cx="1520825" cy="5476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5371" name="Jobbra nyíl 18"/>
          <p:cNvSpPr>
            <a:spLocks noChangeArrowheads="1"/>
          </p:cNvSpPr>
          <p:nvPr/>
        </p:nvSpPr>
        <p:spPr bwMode="auto">
          <a:xfrm>
            <a:off x="3048228" y="6175272"/>
            <a:ext cx="267777" cy="407987"/>
          </a:xfrm>
          <a:prstGeom prst="rightArrow">
            <a:avLst>
              <a:gd name="adj1" fmla="val 50000"/>
              <a:gd name="adj2" fmla="val 47803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651509" y="4865742"/>
            <a:ext cx="501346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Automatically satisfied at the functional level !</a:t>
            </a:r>
            <a:endParaRPr lang="en-US" sz="2000" dirty="0">
              <a:latin typeface="Calibri"/>
              <a:cs typeface="Calibri"/>
            </a:endParaRPr>
          </a:p>
        </p:txBody>
      </p:sp>
      <p:graphicFrame>
        <p:nvGraphicFramePr>
          <p:cNvPr id="153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906612"/>
              </p:ext>
            </p:extLst>
          </p:nvPr>
        </p:nvGraphicFramePr>
        <p:xfrm>
          <a:off x="3657011" y="6115986"/>
          <a:ext cx="2966054" cy="45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8" name="Equation" r:id="rId8" imgW="1625400" imgH="253800" progId="Equation.3">
                  <p:embed/>
                </p:oleObj>
              </mc:Choice>
              <mc:Fallback>
                <p:oleObj name="Equation" r:id="rId8" imgW="1625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011" y="6115986"/>
                        <a:ext cx="2966054" cy="4589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églalap 21"/>
          <p:cNvSpPr>
            <a:spLocks noChangeArrowheads="1"/>
          </p:cNvSpPr>
          <p:nvPr/>
        </p:nvSpPr>
        <p:spPr bwMode="auto">
          <a:xfrm>
            <a:off x="755397" y="1566863"/>
            <a:ext cx="2581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99"/>
                </a:solidFill>
                <a:latin typeface="Calibri"/>
                <a:cs typeface="Calibri"/>
              </a:rPr>
              <a:t>Current vertex scaling:</a:t>
            </a:r>
            <a:endParaRPr lang="en-US" altLang="en-US" sz="1800" dirty="0">
              <a:solidFill>
                <a:srgbClr val="000099"/>
              </a:solidFill>
              <a:latin typeface="Calibri"/>
              <a:cs typeface="Calibri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201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églalap 2"/>
          <p:cNvSpPr>
            <a:spLocks noChangeArrowheads="1"/>
          </p:cNvSpPr>
          <p:nvPr/>
        </p:nvSpPr>
        <p:spPr bwMode="auto">
          <a:xfrm>
            <a:off x="0" y="20955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RG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equations</a:t>
            </a:r>
            <a:endParaRPr lang="en-US" altLang="en-US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18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25" y="1544638"/>
            <a:ext cx="4937125" cy="43926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61844"/>
              </p:ext>
            </p:extLst>
          </p:nvPr>
        </p:nvGraphicFramePr>
        <p:xfrm>
          <a:off x="717292" y="1381133"/>
          <a:ext cx="1382971" cy="38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0" name="Equation" r:id="rId5" imgW="761760" imgH="215640" progId="Equation.3">
                  <p:embed/>
                </p:oleObj>
              </mc:Choice>
              <mc:Fallback>
                <p:oleObj name="Equation" r:id="rId5" imgW="761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92" y="1381133"/>
                        <a:ext cx="1382971" cy="3888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01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0" y="20955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err="1" smtClean="0">
                <a:solidFill>
                  <a:schemeClr val="bg1"/>
                </a:solidFill>
              </a:rPr>
              <a:t>Renormalized</a:t>
            </a:r>
            <a:r>
              <a:rPr lang="hu-HU" altLang="en-US" dirty="0" smtClean="0">
                <a:solidFill>
                  <a:schemeClr val="bg1"/>
                </a:solidFill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</a:rPr>
              <a:t>current</a:t>
            </a:r>
            <a:r>
              <a:rPr lang="hu-HU" altLang="en-US" dirty="0" smtClean="0">
                <a:solidFill>
                  <a:schemeClr val="bg1"/>
                </a:solidFill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</a:rPr>
              <a:t>vertex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80" y="1029013"/>
            <a:ext cx="4560396" cy="325742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6628" name="Téglalap 6"/>
          <p:cNvSpPr>
            <a:spLocks noChangeArrowheads="1"/>
          </p:cNvSpPr>
          <p:nvPr/>
        </p:nvSpPr>
        <p:spPr bwMode="auto">
          <a:xfrm>
            <a:off x="5882818" y="2292243"/>
            <a:ext cx="22661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dirty="0">
                <a:solidFill>
                  <a:srgbClr val="000099"/>
                </a:solidFill>
                <a:latin typeface="Calibri"/>
                <a:cs typeface="Calibri"/>
              </a:rPr>
              <a:t>Non-equilibrium </a:t>
            </a:r>
          </a:p>
          <a:p>
            <a:r>
              <a:rPr lang="hu-HU" altLang="en-US" dirty="0">
                <a:solidFill>
                  <a:srgbClr val="000099"/>
                </a:solidFill>
                <a:latin typeface="Calibri"/>
                <a:cs typeface="Calibri"/>
              </a:rPr>
              <a:t>Kondo effect</a:t>
            </a:r>
            <a:endParaRPr lang="en-US" altLang="en-US" sz="2000" dirty="0">
              <a:solidFill>
                <a:srgbClr val="000099"/>
              </a:solidFill>
              <a:latin typeface="Calibri"/>
              <a:cs typeface="Calibri"/>
            </a:endParaRPr>
          </a:p>
        </p:txBody>
      </p:sp>
      <p:cxnSp>
        <p:nvCxnSpPr>
          <p:cNvPr id="10" name="Egyenes összekötő nyíllal 4"/>
          <p:cNvCxnSpPr>
            <a:cxnSpLocks noChangeShapeType="1"/>
          </p:cNvCxnSpPr>
          <p:nvPr/>
        </p:nvCxnSpPr>
        <p:spPr bwMode="auto">
          <a:xfrm flipH="1">
            <a:off x="3748868" y="2633848"/>
            <a:ext cx="1766047" cy="387407"/>
          </a:xfrm>
          <a:prstGeom prst="straightConnector1">
            <a:avLst/>
          </a:prstGeom>
          <a:noFill/>
          <a:ln w="28575" algn="ctr">
            <a:solidFill>
              <a:schemeClr val="accent6">
                <a:lumMod val="75000"/>
              </a:schemeClr>
            </a:solidFill>
            <a:round/>
            <a:headEnd/>
            <a:tailEnd type="arrow" w="med" len="med"/>
          </a:ln>
        </p:spPr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01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églalap 2"/>
          <p:cNvSpPr>
            <a:spLocks noChangeArrowheads="1"/>
          </p:cNvSpPr>
          <p:nvPr/>
        </p:nvSpPr>
        <p:spPr bwMode="auto">
          <a:xfrm>
            <a:off x="0" y="209550"/>
            <a:ext cx="8915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Symmetrized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noise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spectra</a:t>
            </a:r>
            <a:endParaRPr lang="en-US" altLang="en-US" sz="28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540" y="3446598"/>
            <a:ext cx="2339270" cy="22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églalap 48"/>
          <p:cNvSpPr>
            <a:spLocks noChangeArrowheads="1"/>
          </p:cNvSpPr>
          <p:nvPr/>
        </p:nvSpPr>
        <p:spPr bwMode="auto">
          <a:xfrm>
            <a:off x="7167563" y="2873375"/>
            <a:ext cx="106362" cy="1900238"/>
          </a:xfrm>
          <a:prstGeom prst="rect">
            <a:avLst/>
          </a:prstGeom>
          <a:solidFill>
            <a:srgbClr val="FFCCCC"/>
          </a:solidFill>
          <a:ln w="28575" algn="ctr">
            <a:noFill/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79957"/>
              </p:ext>
            </p:extLst>
          </p:nvPr>
        </p:nvGraphicFramePr>
        <p:xfrm>
          <a:off x="505632" y="987924"/>
          <a:ext cx="2720168" cy="45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2" name="Equation" r:id="rId4" imgW="1346040" imgH="228600" progId="Equation.3">
                  <p:embed/>
                </p:oleObj>
              </mc:Choice>
              <mc:Fallback>
                <p:oleObj name="Equation" r:id="rId4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32" y="987924"/>
                        <a:ext cx="2720168" cy="4582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Jobbra nyíl 7"/>
          <p:cNvSpPr>
            <a:spLocks noChangeArrowheads="1"/>
          </p:cNvSpPr>
          <p:nvPr/>
        </p:nvSpPr>
        <p:spPr bwMode="auto">
          <a:xfrm>
            <a:off x="3767138" y="1077913"/>
            <a:ext cx="654050" cy="300037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41271"/>
              </p:ext>
            </p:extLst>
          </p:nvPr>
        </p:nvGraphicFramePr>
        <p:xfrm>
          <a:off x="4747681" y="1042046"/>
          <a:ext cx="37814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3" name="Equation" r:id="rId6" imgW="1917700" imgH="215900" progId="Equation.3">
                  <p:embed/>
                </p:oleObj>
              </mc:Choice>
              <mc:Fallback>
                <p:oleObj name="Equation" r:id="rId6" imgW="1917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681" y="1042046"/>
                        <a:ext cx="3781425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42" name="Egyenes összekötő nyíllal 10"/>
          <p:cNvCxnSpPr>
            <a:cxnSpLocks noChangeShapeType="1"/>
          </p:cNvCxnSpPr>
          <p:nvPr/>
        </p:nvCxnSpPr>
        <p:spPr bwMode="auto">
          <a:xfrm rot="10800000">
            <a:off x="6138863" y="1436688"/>
            <a:ext cx="630237" cy="214312"/>
          </a:xfrm>
          <a:prstGeom prst="straightConnector1">
            <a:avLst/>
          </a:prstGeom>
          <a:noFill/>
          <a:ln w="28575" algn="ctr">
            <a:solidFill>
              <a:srgbClr val="CC00FF"/>
            </a:solidFill>
            <a:round/>
            <a:headEnd/>
            <a:tailEnd type="arrow" w="med" len="med"/>
          </a:ln>
        </p:spPr>
      </p:cxnSp>
      <p:sp>
        <p:nvSpPr>
          <p:cNvPr id="12" name="Szövegdoboz 11"/>
          <p:cNvSpPr txBox="1"/>
          <p:nvPr/>
        </p:nvSpPr>
        <p:spPr>
          <a:xfrm>
            <a:off x="5402263" y="1582738"/>
            <a:ext cx="3492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</a:rPr>
              <a:t>Non-equlibrium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</a:rPr>
              <a:t>ac-conductance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077362" y="2174875"/>
            <a:ext cx="629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Safi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8445" name="Jobbra nyíl 14"/>
          <p:cNvSpPr>
            <a:spLocks noChangeArrowheads="1"/>
          </p:cNvSpPr>
          <p:nvPr/>
        </p:nvSpPr>
        <p:spPr bwMode="auto">
          <a:xfrm>
            <a:off x="0" y="4325938"/>
            <a:ext cx="477838" cy="5048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  <p:sp>
        <p:nvSpPr>
          <p:cNvPr id="18446" name="Téglalap 17"/>
          <p:cNvSpPr>
            <a:spLocks noChangeArrowheads="1"/>
          </p:cNvSpPr>
          <p:nvPr/>
        </p:nvSpPr>
        <p:spPr bwMode="auto">
          <a:xfrm>
            <a:off x="8145463" y="4238625"/>
            <a:ext cx="804862" cy="461963"/>
          </a:xfrm>
          <a:prstGeom prst="rect">
            <a:avLst/>
          </a:prstGeom>
          <a:solidFill>
            <a:srgbClr val="CCCCFF"/>
          </a:solidFill>
          <a:ln w="285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9" name="Téglalap 18"/>
          <p:cNvSpPr/>
          <p:nvPr/>
        </p:nvSpPr>
        <p:spPr bwMode="auto">
          <a:xfrm>
            <a:off x="5961063" y="3500438"/>
            <a:ext cx="738187" cy="1196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/>
          </a:p>
        </p:txBody>
      </p:sp>
      <p:cxnSp>
        <p:nvCxnSpPr>
          <p:cNvPr id="18448" name="Egyenes összekötő 19"/>
          <p:cNvCxnSpPr>
            <a:cxnSpLocks noChangeShapeType="1"/>
          </p:cNvCxnSpPr>
          <p:nvPr/>
        </p:nvCxnSpPr>
        <p:spPr bwMode="auto">
          <a:xfrm rot="5400000">
            <a:off x="5901531" y="3899694"/>
            <a:ext cx="1595438" cy="0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8449" name="Egyenes összekötő 20"/>
          <p:cNvCxnSpPr>
            <a:cxnSpLocks noChangeShapeType="1"/>
          </p:cNvCxnSpPr>
          <p:nvPr/>
        </p:nvCxnSpPr>
        <p:spPr bwMode="auto">
          <a:xfrm rot="5400000">
            <a:off x="7364413" y="3905250"/>
            <a:ext cx="1570038" cy="793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2" name="Egyenes összekötő 21"/>
          <p:cNvCxnSpPr/>
          <p:nvPr/>
        </p:nvCxnSpPr>
        <p:spPr bwMode="auto">
          <a:xfrm flipV="1">
            <a:off x="8116888" y="4224338"/>
            <a:ext cx="8493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 bwMode="auto">
          <a:xfrm>
            <a:off x="5961063" y="3500438"/>
            <a:ext cx="73818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52" name="Egyenes összekötő nyíllal 26"/>
          <p:cNvCxnSpPr>
            <a:cxnSpLocks noChangeShapeType="1"/>
          </p:cNvCxnSpPr>
          <p:nvPr/>
        </p:nvCxnSpPr>
        <p:spPr bwMode="auto">
          <a:xfrm rot="16200000" flipV="1">
            <a:off x="7874794" y="3845719"/>
            <a:ext cx="749300" cy="793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8" name="Egyenes összekötő 27"/>
          <p:cNvCxnSpPr/>
          <p:nvPr/>
        </p:nvCxnSpPr>
        <p:spPr bwMode="auto">
          <a:xfrm flipV="1">
            <a:off x="6591300" y="3473450"/>
            <a:ext cx="1792288" cy="3333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8415338" y="3759200"/>
          <a:ext cx="306387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4" name="Equation" r:id="rId8" imgW="228600" imgH="177480" progId="Equation.3">
                  <p:embed/>
                </p:oleObj>
              </mc:Choice>
              <mc:Fallback>
                <p:oleObj name="Equation" r:id="rId8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5338" y="3759200"/>
                        <a:ext cx="306387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54" name="Egyenes összekötő 40"/>
          <p:cNvCxnSpPr>
            <a:cxnSpLocks noChangeShapeType="1"/>
          </p:cNvCxnSpPr>
          <p:nvPr/>
        </p:nvCxnSpPr>
        <p:spPr bwMode="auto">
          <a:xfrm rot="16200000" flipH="1">
            <a:off x="6103144" y="3912394"/>
            <a:ext cx="2112963" cy="15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55" name="Szabadkézi sokszög 41"/>
          <p:cNvSpPr>
            <a:spLocks/>
          </p:cNvSpPr>
          <p:nvPr/>
        </p:nvSpPr>
        <p:spPr bwMode="auto">
          <a:xfrm>
            <a:off x="7250113" y="2881313"/>
            <a:ext cx="630237" cy="1938337"/>
          </a:xfrm>
          <a:custGeom>
            <a:avLst/>
            <a:gdLst>
              <a:gd name="T0" fmla="*/ 8107 w 629829"/>
              <a:gd name="T1" fmla="*/ 0 h 1939391"/>
              <a:gd name="T2" fmla="*/ 56755 w 629829"/>
              <a:gd name="T3" fmla="*/ 234287 h 1939391"/>
              <a:gd name="T4" fmla="*/ 202694 w 629829"/>
              <a:gd name="T5" fmla="*/ 412021 h 1939391"/>
              <a:gd name="T6" fmla="*/ 437819 w 629829"/>
              <a:gd name="T7" fmla="*/ 533204 h 1939391"/>
              <a:gd name="T8" fmla="*/ 599974 w 629829"/>
              <a:gd name="T9" fmla="*/ 597835 h 1939391"/>
              <a:gd name="T10" fmla="*/ 332418 w 629829"/>
              <a:gd name="T11" fmla="*/ 670544 h 1939391"/>
              <a:gd name="T12" fmla="*/ 137831 w 629829"/>
              <a:gd name="T13" fmla="*/ 759412 h 1939391"/>
              <a:gd name="T14" fmla="*/ 56755 w 629829"/>
              <a:gd name="T15" fmla="*/ 937146 h 1939391"/>
              <a:gd name="T16" fmla="*/ 105400 w 629829"/>
              <a:gd name="T17" fmla="*/ 1106803 h 1939391"/>
              <a:gd name="T18" fmla="*/ 324311 w 629829"/>
              <a:gd name="T19" fmla="*/ 1236064 h 1939391"/>
              <a:gd name="T20" fmla="*/ 486466 w 629829"/>
              <a:gd name="T21" fmla="*/ 1268379 h 1939391"/>
              <a:gd name="T22" fmla="*/ 616190 w 629829"/>
              <a:gd name="T23" fmla="*/ 1300695 h 1939391"/>
              <a:gd name="T24" fmla="*/ 397280 w 629829"/>
              <a:gd name="T25" fmla="*/ 1365326 h 1939391"/>
              <a:gd name="T26" fmla="*/ 235125 w 629829"/>
              <a:gd name="T27" fmla="*/ 1454193 h 1939391"/>
              <a:gd name="T28" fmla="*/ 121617 w 629829"/>
              <a:gd name="T29" fmla="*/ 1615770 h 1939391"/>
              <a:gd name="T30" fmla="*/ 32431 w 629829"/>
              <a:gd name="T31" fmla="*/ 1890450 h 1939391"/>
              <a:gd name="T32" fmla="*/ 0 w 629829"/>
              <a:gd name="T33" fmla="*/ 1890450 h 19393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29829"/>
              <a:gd name="T52" fmla="*/ 0 h 1939391"/>
              <a:gd name="T53" fmla="*/ 629829 w 629829"/>
              <a:gd name="T54" fmla="*/ 1939391 h 19393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29829" h="1939391">
                <a:moveTo>
                  <a:pt x="8092" y="0"/>
                </a:moveTo>
                <a:cubicBezTo>
                  <a:pt x="16184" y="82943"/>
                  <a:pt x="24276" y="165887"/>
                  <a:pt x="56644" y="234669"/>
                </a:cubicBezTo>
                <a:cubicBezTo>
                  <a:pt x="89012" y="303451"/>
                  <a:pt x="138913" y="362792"/>
                  <a:pt x="202301" y="412693"/>
                </a:cubicBezTo>
                <a:cubicBezTo>
                  <a:pt x="265689" y="462594"/>
                  <a:pt x="370885" y="503055"/>
                  <a:pt x="436970" y="534074"/>
                </a:cubicBezTo>
                <a:cubicBezTo>
                  <a:pt x="503055" y="565094"/>
                  <a:pt x="616343" y="575883"/>
                  <a:pt x="598810" y="598810"/>
                </a:cubicBezTo>
                <a:cubicBezTo>
                  <a:pt x="581277" y="621738"/>
                  <a:pt x="408647" y="644666"/>
                  <a:pt x="331773" y="671639"/>
                </a:cubicBezTo>
                <a:cubicBezTo>
                  <a:pt x="254899" y="698612"/>
                  <a:pt x="183419" y="716145"/>
                  <a:pt x="137564" y="760651"/>
                </a:cubicBezTo>
                <a:cubicBezTo>
                  <a:pt x="91709" y="805157"/>
                  <a:pt x="62039" y="880683"/>
                  <a:pt x="56644" y="938676"/>
                </a:cubicBezTo>
                <a:cubicBezTo>
                  <a:pt x="51249" y="996669"/>
                  <a:pt x="60690" y="1058708"/>
                  <a:pt x="105196" y="1108609"/>
                </a:cubicBezTo>
                <a:cubicBezTo>
                  <a:pt x="149702" y="1158510"/>
                  <a:pt x="260293" y="1211108"/>
                  <a:pt x="323681" y="1238081"/>
                </a:cubicBezTo>
                <a:cubicBezTo>
                  <a:pt x="387069" y="1265054"/>
                  <a:pt x="436970" y="1259660"/>
                  <a:pt x="485522" y="1270449"/>
                </a:cubicBezTo>
                <a:cubicBezTo>
                  <a:pt x="534074" y="1281238"/>
                  <a:pt x="629829" y="1286633"/>
                  <a:pt x="614994" y="1302817"/>
                </a:cubicBezTo>
                <a:cubicBezTo>
                  <a:pt x="600159" y="1319001"/>
                  <a:pt x="459896" y="1341929"/>
                  <a:pt x="396509" y="1367554"/>
                </a:cubicBezTo>
                <a:cubicBezTo>
                  <a:pt x="333122" y="1393179"/>
                  <a:pt x="280524" y="1414757"/>
                  <a:pt x="234669" y="1456566"/>
                </a:cubicBezTo>
                <a:cubicBezTo>
                  <a:pt x="188814" y="1498375"/>
                  <a:pt x="155097" y="1545579"/>
                  <a:pt x="121380" y="1618407"/>
                </a:cubicBezTo>
                <a:cubicBezTo>
                  <a:pt x="87663" y="1691235"/>
                  <a:pt x="52598" y="1847681"/>
                  <a:pt x="32368" y="1893536"/>
                </a:cubicBezTo>
                <a:cubicBezTo>
                  <a:pt x="12138" y="1939391"/>
                  <a:pt x="10789" y="1893536"/>
                  <a:pt x="0" y="1893536"/>
                </a:cubicBezTo>
              </a:path>
            </a:pathLst>
          </a:cu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56" name="Ellipszis 42"/>
          <p:cNvSpPr>
            <a:spLocks noChangeArrowheads="1"/>
          </p:cNvSpPr>
          <p:nvPr/>
        </p:nvSpPr>
        <p:spPr bwMode="auto">
          <a:xfrm>
            <a:off x="7396163" y="4279900"/>
            <a:ext cx="80962" cy="8096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  <p:sp>
        <p:nvSpPr>
          <p:cNvPr id="18457" name="Szabadkézi sokszög 43"/>
          <p:cNvSpPr>
            <a:spLocks/>
          </p:cNvSpPr>
          <p:nvPr/>
        </p:nvSpPr>
        <p:spPr bwMode="auto">
          <a:xfrm>
            <a:off x="7327900" y="3463925"/>
            <a:ext cx="193675" cy="825500"/>
          </a:xfrm>
          <a:custGeom>
            <a:avLst/>
            <a:gdLst>
              <a:gd name="T0" fmla="*/ 117464 w 192859"/>
              <a:gd name="T1" fmla="*/ 825726 h 825387"/>
              <a:gd name="T2" fmla="*/ 35512 w 192859"/>
              <a:gd name="T3" fmla="*/ 736678 h 825387"/>
              <a:gd name="T4" fmla="*/ 191220 w 192859"/>
              <a:gd name="T5" fmla="*/ 671915 h 825387"/>
              <a:gd name="T6" fmla="*/ 35512 w 192859"/>
              <a:gd name="T7" fmla="*/ 582866 h 825387"/>
              <a:gd name="T8" fmla="*/ 191220 w 192859"/>
              <a:gd name="T9" fmla="*/ 493818 h 825387"/>
              <a:gd name="T10" fmla="*/ 10927 w 192859"/>
              <a:gd name="T11" fmla="*/ 396672 h 825387"/>
              <a:gd name="T12" fmla="*/ 174830 w 192859"/>
              <a:gd name="T13" fmla="*/ 315718 h 825387"/>
              <a:gd name="T14" fmla="*/ 2731 w 192859"/>
              <a:gd name="T15" fmla="*/ 242860 h 825387"/>
              <a:gd name="T16" fmla="*/ 158440 w 192859"/>
              <a:gd name="T17" fmla="*/ 186192 h 825387"/>
              <a:gd name="T18" fmla="*/ 10927 w 192859"/>
              <a:gd name="T19" fmla="*/ 121431 h 825387"/>
              <a:gd name="T20" fmla="*/ 150244 w 192859"/>
              <a:gd name="T21" fmla="*/ 48573 h 825387"/>
              <a:gd name="T22" fmla="*/ 51903 w 192859"/>
              <a:gd name="T23" fmla="*/ 0 h 8253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2859"/>
              <a:gd name="T37" fmla="*/ 0 h 825387"/>
              <a:gd name="T38" fmla="*/ 192859 w 192859"/>
              <a:gd name="T39" fmla="*/ 825387 h 8253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2859" h="825387">
                <a:moveTo>
                  <a:pt x="115985" y="825387"/>
                </a:moveTo>
                <a:cubicBezTo>
                  <a:pt x="69456" y="793693"/>
                  <a:pt x="22927" y="762000"/>
                  <a:pt x="35065" y="736375"/>
                </a:cubicBezTo>
                <a:cubicBezTo>
                  <a:pt x="47203" y="710750"/>
                  <a:pt x="188813" y="697264"/>
                  <a:pt x="188813" y="671639"/>
                </a:cubicBezTo>
                <a:cubicBezTo>
                  <a:pt x="188813" y="646014"/>
                  <a:pt x="35065" y="612297"/>
                  <a:pt x="35065" y="582626"/>
                </a:cubicBezTo>
                <a:cubicBezTo>
                  <a:pt x="35065" y="552955"/>
                  <a:pt x="192859" y="524633"/>
                  <a:pt x="188813" y="493614"/>
                </a:cubicBezTo>
                <a:cubicBezTo>
                  <a:pt x="184767" y="462595"/>
                  <a:pt x="13486" y="426181"/>
                  <a:pt x="10789" y="396510"/>
                </a:cubicBezTo>
                <a:cubicBezTo>
                  <a:pt x="8092" y="366839"/>
                  <a:pt x="173978" y="341214"/>
                  <a:pt x="172629" y="315589"/>
                </a:cubicBezTo>
                <a:cubicBezTo>
                  <a:pt x="171280" y="289964"/>
                  <a:pt x="5394" y="264340"/>
                  <a:pt x="2697" y="242761"/>
                </a:cubicBezTo>
                <a:cubicBezTo>
                  <a:pt x="0" y="221182"/>
                  <a:pt x="155096" y="206347"/>
                  <a:pt x="156445" y="186117"/>
                </a:cubicBezTo>
                <a:cubicBezTo>
                  <a:pt x="157794" y="165887"/>
                  <a:pt x="12138" y="144307"/>
                  <a:pt x="10789" y="121380"/>
                </a:cubicBezTo>
                <a:cubicBezTo>
                  <a:pt x="9440" y="98453"/>
                  <a:pt x="141610" y="68782"/>
                  <a:pt x="148353" y="48552"/>
                </a:cubicBezTo>
                <a:cubicBezTo>
                  <a:pt x="155096" y="28322"/>
                  <a:pt x="103172" y="14161"/>
                  <a:pt x="51249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5" name="Ellipszis 44"/>
          <p:cNvSpPr/>
          <p:nvPr/>
        </p:nvSpPr>
        <p:spPr bwMode="auto">
          <a:xfrm>
            <a:off x="7346950" y="3381375"/>
            <a:ext cx="80963" cy="80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8459" name="Egyenes összekötő nyíllal 46"/>
          <p:cNvCxnSpPr>
            <a:cxnSpLocks noChangeShapeType="1"/>
          </p:cNvCxnSpPr>
          <p:nvPr/>
        </p:nvCxnSpPr>
        <p:spPr bwMode="auto">
          <a:xfrm flipV="1">
            <a:off x="7453313" y="3424238"/>
            <a:ext cx="906462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7612063" y="3736975"/>
          <a:ext cx="403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5" name="Equation" r:id="rId10" imgW="241200" imgH="177480" progId="Equation.3">
                  <p:embed/>
                </p:oleObj>
              </mc:Choice>
              <mc:Fallback>
                <p:oleObj name="Equation" r:id="rId10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3" y="3736975"/>
                        <a:ext cx="403225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60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14525" y="2095553"/>
            <a:ext cx="4858591" cy="6625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8461" name="Picture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5475" y="3000375"/>
            <a:ext cx="4686300" cy="336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8462" name="Szabadkézi sokszög 30"/>
          <p:cNvSpPr>
            <a:spLocks/>
          </p:cNvSpPr>
          <p:nvPr/>
        </p:nvSpPr>
        <p:spPr bwMode="auto">
          <a:xfrm flipV="1">
            <a:off x="1392238" y="4283075"/>
            <a:ext cx="525462" cy="708025"/>
          </a:xfrm>
          <a:custGeom>
            <a:avLst/>
            <a:gdLst>
              <a:gd name="T0" fmla="*/ 525472 w 539155"/>
              <a:gd name="T1" fmla="*/ 707666 h 424040"/>
              <a:gd name="T2" fmla="*/ 378100 w 539155"/>
              <a:gd name="T3" fmla="*/ 229187 h 424040"/>
              <a:gd name="T4" fmla="*/ 0 w 539155"/>
              <a:gd name="T5" fmla="*/ 0 h 4240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9155" h="424040">
                <a:moveTo>
                  <a:pt x="539155" y="424040"/>
                </a:moveTo>
                <a:cubicBezTo>
                  <a:pt x="479160" y="295729"/>
                  <a:pt x="477805" y="208004"/>
                  <a:pt x="387946" y="137331"/>
                </a:cubicBezTo>
                <a:cubicBezTo>
                  <a:pt x="298087" y="66658"/>
                  <a:pt x="158815" y="106891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8438" name="Object 31"/>
          <p:cNvGraphicFramePr>
            <a:graphicFrameLocks noChangeAspect="1"/>
          </p:cNvGraphicFramePr>
          <p:nvPr/>
        </p:nvGraphicFramePr>
        <p:xfrm>
          <a:off x="1635125" y="3543300"/>
          <a:ext cx="4079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6" name="Equation" r:id="rId14" imgW="266400" imgH="393480" progId="Equation.3">
                  <p:embed/>
                </p:oleObj>
              </mc:Choice>
              <mc:Fallback>
                <p:oleObj name="Equation" r:id="rId14" imgW="266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543300"/>
                        <a:ext cx="407988" cy="5969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201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églalap 2"/>
          <p:cNvSpPr>
            <a:spLocks noChangeArrowheads="1"/>
          </p:cNvSpPr>
          <p:nvPr/>
        </p:nvSpPr>
        <p:spPr bwMode="auto">
          <a:xfrm>
            <a:off x="0" y="209550"/>
            <a:ext cx="8915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Non-equilibrium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ac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linear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conductivity</a:t>
            </a:r>
            <a:endParaRPr lang="en-US" altLang="en-US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68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889125"/>
            <a:ext cx="7953375" cy="371475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794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églalap 2"/>
          <p:cNvSpPr>
            <a:spLocks noChangeArrowheads="1"/>
          </p:cNvSpPr>
          <p:nvPr/>
        </p:nvSpPr>
        <p:spPr bwMode="auto">
          <a:xfrm>
            <a:off x="0" y="438150"/>
            <a:ext cx="894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Emission noise of quantum dot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1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9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95250"/>
            <a:ext cx="6051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Motivation</a:t>
            </a:r>
            <a:endParaRPr lang="en-US" alt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14346" y="1189276"/>
            <a:ext cx="726410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Technological p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ressure to integrate nanocircuits into </a:t>
            </a:r>
            <a:r>
              <a:rPr lang="hu-HU" sz="2000" i="1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rf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 cavities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églalap 6"/>
          <p:cNvSpPr/>
          <p:nvPr/>
        </p:nvSpPr>
        <p:spPr>
          <a:xfrm>
            <a:off x="954890" y="3693326"/>
            <a:ext cx="726410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High frequency noise/conductance measurements!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2046046" y="4385830"/>
            <a:ext cx="329248" cy="305714"/>
          </a:xfrm>
          <a:prstGeom prst="rightArrow">
            <a:avLst/>
          </a:prstGeom>
          <a:solidFill>
            <a:srgbClr val="FFCCCC"/>
          </a:solidFill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6020" y="4338726"/>
            <a:ext cx="497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A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ccess new regions of non-equilibrium physics</a:t>
            </a:r>
            <a:endParaRPr lang="en-US" sz="1800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3809876" y="2433957"/>
            <a:ext cx="729051" cy="305714"/>
          </a:xfrm>
          <a:prstGeom prst="downArrow">
            <a:avLst/>
          </a:prstGeom>
          <a:solidFill>
            <a:srgbClr val="FFCCCC"/>
          </a:solidFill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églalap 6"/>
          <p:cNvSpPr/>
          <p:nvPr/>
        </p:nvSpPr>
        <p:spPr>
          <a:xfrm>
            <a:off x="989701" y="4998035"/>
            <a:ext cx="726410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New correlated states / structures ?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3764" y="1692661"/>
            <a:ext cx="255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(quantum computation)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541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7670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228600" y="2800350"/>
            <a:ext cx="8470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How to measure 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quantum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) </a:t>
            </a:r>
            <a:r>
              <a:rPr lang="en-US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noise at 70 GHz 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741489"/>
            <a:ext cx="8647487" cy="424021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286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altLang="en-US" sz="2800" dirty="0" err="1">
              <a:solidFill>
                <a:schemeClr val="accent3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5" name="Téglalap 2"/>
          <p:cNvSpPr>
            <a:spLocks noChangeArrowheads="1"/>
          </p:cNvSpPr>
          <p:nvPr/>
        </p:nvSpPr>
        <p:spPr bwMode="auto">
          <a:xfrm>
            <a:off x="1311275" y="361950"/>
            <a:ext cx="6051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experimental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setup</a:t>
            </a:r>
            <a:endParaRPr lang="en-US" alt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8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dirty="0" err="1">
              <a:solidFill>
                <a:schemeClr val="accent3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5" name="Téglalap 2"/>
          <p:cNvSpPr>
            <a:spLocks noChangeArrowheads="1"/>
          </p:cNvSpPr>
          <p:nvPr/>
        </p:nvSpPr>
        <p:spPr bwMode="auto">
          <a:xfrm>
            <a:off x="0" y="82550"/>
            <a:ext cx="894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Resonant coupling </a:t>
            </a:r>
            <a:r>
              <a:rPr lang="en-US" altLang="en-US" sz="2000" dirty="0" err="1" smtClean="0">
                <a:solidFill>
                  <a:schemeClr val="bg1"/>
                </a:solidFill>
                <a:latin typeface="Calibri"/>
                <a:cs typeface="Calibri"/>
              </a:rPr>
              <a:t>betwen</a:t>
            </a:r>
            <a:r>
              <a:rPr lang="en-US" alt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 a Carbon </a:t>
            </a:r>
            <a:r>
              <a:rPr lang="en-US" altLang="en-US" sz="2000" dirty="0" err="1" smtClean="0">
                <a:solidFill>
                  <a:schemeClr val="bg1"/>
                </a:solidFill>
                <a:latin typeface="Calibri"/>
                <a:cs typeface="Calibri"/>
              </a:rPr>
              <a:t>nanotube</a:t>
            </a:r>
            <a:r>
              <a:rPr lang="en-US" alt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 and a SIS detector</a:t>
            </a:r>
            <a:endParaRPr lang="en-US" altLang="en-US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1226197"/>
            <a:ext cx="7282613" cy="3408361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6" name="Téglalap 5"/>
          <p:cNvSpPr/>
          <p:nvPr/>
        </p:nvSpPr>
        <p:spPr>
          <a:xfrm>
            <a:off x="304800" y="5035540"/>
            <a:ext cx="8496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aseline="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¼ wavelength resonant circuit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Independent DC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polarisations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of the source and the detector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Coupling at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eigen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frequencies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of the resonator (</a:t>
            </a:r>
            <a:r>
              <a:rPr lang="en-US" sz="2000" baseline="0" dirty="0" smtClean="0">
                <a:solidFill>
                  <a:srgbClr val="3366FF"/>
                </a:solidFill>
                <a:latin typeface="Calibri"/>
                <a:cs typeface="Calibri"/>
              </a:rPr>
              <a:t>30 GHz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and harmonics)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Coupling proportional to the quality factor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000" baseline="0" dirty="0" smtClean="0">
                <a:solidFill>
                  <a:srgbClr val="808080"/>
                </a:solidFill>
                <a:latin typeface="Calibri"/>
                <a:cs typeface="Calibri"/>
              </a:rPr>
              <a:t>J. Basset </a:t>
            </a:r>
            <a:r>
              <a:rPr lang="en-US" sz="2000" i="1" baseline="0" dirty="0" smtClean="0">
                <a:solidFill>
                  <a:srgbClr val="808080"/>
                </a:solidFill>
                <a:latin typeface="Calibri"/>
                <a:cs typeface="Calibri"/>
              </a:rPr>
              <a:t>et al. PRL 2010</a:t>
            </a: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8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églalap 2"/>
          <p:cNvSpPr>
            <a:spLocks noChangeArrowheads="1"/>
          </p:cNvSpPr>
          <p:nvPr/>
        </p:nvSpPr>
        <p:spPr bwMode="auto">
          <a:xfrm>
            <a:off x="0" y="82550"/>
            <a:ext cx="894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Kondo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effect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hu-HU" alt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nanotube</a:t>
            </a:r>
            <a:endParaRPr lang="en-US" alt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40000" y="6038840"/>
            <a:ext cx="355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Noise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 ?</a:t>
            </a: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?</a:t>
            </a: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?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Jobbra nyíl 7"/>
          <p:cNvSpPr/>
          <p:nvPr/>
        </p:nvSpPr>
        <p:spPr bwMode="auto">
          <a:xfrm>
            <a:off x="4648200" y="2425700"/>
            <a:ext cx="292100" cy="673100"/>
          </a:xfrm>
          <a:prstGeom prst="rightArrow">
            <a:avLst/>
          </a:prstGeom>
          <a:solidFill>
            <a:srgbClr val="FFCCCC"/>
          </a:solidFill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1152525"/>
            <a:ext cx="7972425" cy="356235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800" y="4846638"/>
            <a:ext cx="5715000" cy="4667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9" name="Téglalap 8"/>
          <p:cNvSpPr/>
          <p:nvPr/>
        </p:nvSpPr>
        <p:spPr>
          <a:xfrm>
            <a:off x="2063195" y="734368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dI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/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dV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87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31750"/>
            <a:ext cx="605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Back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experiment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…</a:t>
            </a:r>
            <a:endParaRPr lang="en-US" alt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054100"/>
            <a:ext cx="7553325" cy="25908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3484563"/>
            <a:ext cx="3160712" cy="42070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903" y="2882214"/>
            <a:ext cx="2339270" cy="22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87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469900" y="31750"/>
            <a:ext cx="839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Noise data</a:t>
            </a:r>
            <a:endParaRPr lang="en-US" alt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552172" y="811319"/>
            <a:ext cx="6096524" cy="4617347"/>
            <a:chOff x="1335088" y="1814513"/>
            <a:chExt cx="6448425" cy="4676775"/>
          </a:xfrm>
        </p:grpSpPr>
        <p:sp>
          <p:nvSpPr>
            <p:cNvPr id="9" name="Balra-jobbra nyíl 8"/>
            <p:cNvSpPr/>
            <p:nvPr/>
          </p:nvSpPr>
          <p:spPr bwMode="auto">
            <a:xfrm>
              <a:off x="4597400" y="2857500"/>
              <a:ext cx="482600" cy="254000"/>
            </a:xfrm>
            <a:prstGeom prst="leftRightArrow">
              <a:avLst/>
            </a:prstGeom>
            <a:solidFill>
              <a:srgbClr val="FFCCCC"/>
            </a:solidFill>
            <a:ln w="2857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83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5088" y="1814513"/>
              <a:ext cx="6448425" cy="467677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graphicFrame>
          <p:nvGraphicFramePr>
            <p:cNvPr id="129025" name="Object 1"/>
            <p:cNvGraphicFramePr>
              <a:graphicFrameLocks noChangeAspect="1"/>
            </p:cNvGraphicFramePr>
            <p:nvPr/>
          </p:nvGraphicFramePr>
          <p:xfrm>
            <a:off x="3663950" y="2235200"/>
            <a:ext cx="920750" cy="267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65" name="Equation" r:id="rId4" imgW="787320" imgH="228600" progId="Equation.3">
                    <p:embed/>
                  </p:oleObj>
                </mc:Choice>
                <mc:Fallback>
                  <p:oleObj name="Equation" r:id="rId4" imgW="787320" imgH="2286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3950" y="2235200"/>
                          <a:ext cx="920750" cy="267271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CC99FF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026" name="Object 2"/>
            <p:cNvGraphicFramePr>
              <a:graphicFrameLocks noChangeAspect="1"/>
            </p:cNvGraphicFramePr>
            <p:nvPr/>
          </p:nvGraphicFramePr>
          <p:xfrm>
            <a:off x="3670300" y="4159250"/>
            <a:ext cx="927100" cy="279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66" name="Equation" r:id="rId6" imgW="799920" imgH="241200" progId="Equation.3">
                    <p:embed/>
                  </p:oleObj>
                </mc:Choice>
                <mc:Fallback>
                  <p:oleObj name="Equation" r:id="rId6" imgW="799920" imgH="241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0300" y="4159250"/>
                          <a:ext cx="927100" cy="27945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CC99FF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églalap 9"/>
          <p:cNvSpPr/>
          <p:nvPr/>
        </p:nvSpPr>
        <p:spPr>
          <a:xfrm>
            <a:off x="999504" y="5467589"/>
            <a:ext cx="5408865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Additional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source of d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ecoherence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???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Jobbra nyíl 10"/>
          <p:cNvSpPr/>
          <p:nvPr/>
        </p:nvSpPr>
        <p:spPr bwMode="auto">
          <a:xfrm>
            <a:off x="960670" y="6337240"/>
            <a:ext cx="323911" cy="169303"/>
          </a:xfrm>
          <a:prstGeom prst="rightArrow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églalap 7"/>
          <p:cNvSpPr/>
          <p:nvPr/>
        </p:nvSpPr>
        <p:spPr>
          <a:xfrm>
            <a:off x="1093549" y="5876897"/>
            <a:ext cx="7822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/>
              <a:t>(</a:t>
            </a:r>
            <a:r>
              <a:rPr lang="da-DK" sz="1400" dirty="0" smtClean="0"/>
              <a:t>Monreal </a:t>
            </a:r>
            <a:r>
              <a:rPr lang="da-DK" sz="1400" i="1" dirty="0"/>
              <a:t>et al. PRB </a:t>
            </a:r>
            <a:r>
              <a:rPr lang="da-DK" sz="1400" i="1" dirty="0" smtClean="0"/>
              <a:t>05</a:t>
            </a:r>
            <a:r>
              <a:rPr lang="hu-HU" sz="1400" i="1" dirty="0" smtClean="0"/>
              <a:t>; </a:t>
            </a:r>
            <a:r>
              <a:rPr lang="nl-NL" sz="1400" dirty="0" smtClean="0"/>
              <a:t>Van </a:t>
            </a:r>
            <a:r>
              <a:rPr lang="nl-NL" sz="1400" dirty="0"/>
              <a:t>Roermund </a:t>
            </a:r>
            <a:r>
              <a:rPr lang="nl-NL" sz="1400" i="1" dirty="0"/>
              <a:t>et al. PRB </a:t>
            </a:r>
            <a:r>
              <a:rPr lang="nl-NL" sz="1400" i="1" dirty="0" smtClean="0"/>
              <a:t>10</a:t>
            </a:r>
            <a:r>
              <a:rPr lang="hu-HU" sz="1400" i="1" dirty="0" smtClean="0"/>
              <a:t>; </a:t>
            </a:r>
            <a:r>
              <a:rPr lang="fr-FR" sz="1400" dirty="0" smtClean="0"/>
              <a:t>De </a:t>
            </a:r>
            <a:r>
              <a:rPr lang="fr-FR" sz="1400" dirty="0"/>
              <a:t>Franceschi </a:t>
            </a:r>
            <a:r>
              <a:rPr lang="fr-FR" sz="1400" i="1" dirty="0"/>
              <a:t>et al. PRL </a:t>
            </a:r>
            <a:r>
              <a:rPr lang="fr-FR" sz="1400" i="1" dirty="0" smtClean="0"/>
              <a:t>02</a:t>
            </a:r>
            <a:r>
              <a:rPr lang="hu-HU" sz="1400" dirty="0" smtClean="0"/>
              <a:t>)</a:t>
            </a:r>
            <a:endParaRPr lang="fr-FR" sz="1400" dirty="0"/>
          </a:p>
        </p:txBody>
      </p:sp>
      <p:sp>
        <p:nvSpPr>
          <p:cNvPr id="15" name="Téglalap 9"/>
          <p:cNvSpPr/>
          <p:nvPr/>
        </p:nvSpPr>
        <p:spPr>
          <a:xfrm>
            <a:off x="987280" y="6313723"/>
            <a:ext cx="5408865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Independent flow of spin relaxation ???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7670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228600" y="2800350"/>
            <a:ext cx="8470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Coupling quantum dots through cavities</a:t>
            </a:r>
            <a:endParaRPr lang="en-US" altLang="en-US" sz="28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67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51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298450"/>
            <a:ext cx="605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Double dot structures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églalap 9"/>
          <p:cNvSpPr/>
          <p:nvPr/>
        </p:nvSpPr>
        <p:spPr>
          <a:xfrm>
            <a:off x="1787755" y="4889631"/>
            <a:ext cx="572595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Sign and size of  </a:t>
            </a:r>
            <a:r>
              <a:rPr lang="hu-HU" sz="2000" i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U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can be designed</a:t>
            </a:r>
          </a:p>
        </p:txBody>
      </p:sp>
      <p:sp>
        <p:nvSpPr>
          <p:cNvPr id="8" name="Jobbra nyíl 10"/>
          <p:cNvSpPr/>
          <p:nvPr/>
        </p:nvSpPr>
        <p:spPr bwMode="auto">
          <a:xfrm>
            <a:off x="2047017" y="5806668"/>
            <a:ext cx="342900" cy="241300"/>
          </a:xfrm>
          <a:prstGeom prst="rightArrow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49" y="1191594"/>
            <a:ext cx="4770915" cy="1700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320" y="2006708"/>
            <a:ext cx="3149618" cy="521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555" y="3778444"/>
            <a:ext cx="4947923" cy="713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rgbClr val="000090"/>
            </a:solidFill>
          </a:ln>
        </p:spPr>
      </p:pic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31398"/>
              </p:ext>
            </p:extLst>
          </p:nvPr>
        </p:nvGraphicFramePr>
        <p:xfrm>
          <a:off x="3995559" y="5383132"/>
          <a:ext cx="20796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3" name="Equation" r:id="rId6" imgW="1244600" imgH="203200" progId="Equation.3">
                  <p:embed/>
                </p:oleObj>
              </mc:Choice>
              <mc:Fallback>
                <p:oleObj name="Equation" r:id="rId6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559" y="5383132"/>
                        <a:ext cx="2079625" cy="336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églalap 9"/>
          <p:cNvSpPr/>
          <p:nvPr/>
        </p:nvSpPr>
        <p:spPr>
          <a:xfrm>
            <a:off x="1810807" y="5300714"/>
            <a:ext cx="572595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Couplings up to </a:t>
            </a:r>
            <a:endParaRPr lang="hu-HU" sz="2000" dirty="0" smtClean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667286" y="1775496"/>
            <a:ext cx="105830" cy="376264"/>
          </a:xfrm>
          <a:prstGeom prst="straightConnector1">
            <a:avLst/>
          </a:prstGeom>
          <a:noFill/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7231712" y="2445716"/>
            <a:ext cx="270454" cy="223407"/>
          </a:xfrm>
          <a:prstGeom prst="straightConnector1">
            <a:avLst/>
          </a:prstGeom>
          <a:noFill/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8171957" y="2457018"/>
            <a:ext cx="188608" cy="200347"/>
          </a:xfrm>
          <a:prstGeom prst="straightConnector1">
            <a:avLst/>
          </a:prstGeom>
          <a:noFill/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6312723" y="1399156"/>
            <a:ext cx="1222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Cavity mode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6674758" y="2762656"/>
            <a:ext cx="638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D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ot 1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7967769" y="2797474"/>
            <a:ext cx="638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D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ot 2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162698" y="3515641"/>
            <a:ext cx="2468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Q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uantum fluctuations </a:t>
            </a:r>
          </a:p>
          <a:p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of cavity</a:t>
            </a:r>
            <a:endParaRPr lang="en-US" sz="2000" dirty="0"/>
          </a:p>
        </p:txBody>
      </p:sp>
      <p:sp>
        <p:nvSpPr>
          <p:cNvPr id="28" name="Right Arrow 27"/>
          <p:cNvSpPr/>
          <p:nvPr/>
        </p:nvSpPr>
        <p:spPr bwMode="auto">
          <a:xfrm>
            <a:off x="2857409" y="3950777"/>
            <a:ext cx="411561" cy="329231"/>
          </a:xfrm>
          <a:prstGeom prst="rightArrow">
            <a:avLst/>
          </a:prstGeom>
          <a:solidFill>
            <a:srgbClr val="FFCCCC"/>
          </a:solidFill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6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51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298450"/>
            <a:ext cx="605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Stability diagram for attractive U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Jobbra nyíl 10"/>
          <p:cNvSpPr/>
          <p:nvPr/>
        </p:nvSpPr>
        <p:spPr bwMode="auto">
          <a:xfrm>
            <a:off x="965200" y="5207000"/>
            <a:ext cx="342900" cy="241300"/>
          </a:xfrm>
          <a:prstGeom prst="rightArrow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492823" y="5688735"/>
            <a:ext cx="572595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Charge Kondo effect </a:t>
            </a:r>
          </a:p>
          <a:p>
            <a:pPr>
              <a:defRPr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negative U Anderson model !)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93" y="1781351"/>
            <a:ext cx="7936740" cy="3937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025" y="1375639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Stability diagram</a:t>
            </a:r>
            <a:endParaRPr lang="en-US" sz="1800" b="1" dirty="0"/>
          </a:p>
        </p:txBody>
      </p:sp>
      <p:sp>
        <p:nvSpPr>
          <p:cNvPr id="14" name="Rectangle 13"/>
          <p:cNvSpPr/>
          <p:nvPr/>
        </p:nvSpPr>
        <p:spPr>
          <a:xfrm>
            <a:off x="5601907" y="1222325"/>
            <a:ext cx="2054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Conductance (NRG)</a:t>
            </a:r>
            <a:endParaRPr lang="en-US" sz="1800" b="1" dirty="0"/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V="1">
            <a:off x="4885563" y="3739124"/>
            <a:ext cx="1570063" cy="1979594"/>
          </a:xfrm>
          <a:prstGeom prst="straightConnector1">
            <a:avLst/>
          </a:prstGeom>
          <a:noFill/>
          <a:ln w="571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914588" y="151582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r>
              <a:rPr lang="hu-HU" sz="18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pinless case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1038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51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5" name="Téglalap 2"/>
          <p:cNvSpPr>
            <a:spLocks noChangeArrowheads="1"/>
          </p:cNvSpPr>
          <p:nvPr/>
        </p:nvSpPr>
        <p:spPr bwMode="auto">
          <a:xfrm>
            <a:off x="1311275" y="298450"/>
            <a:ext cx="605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Summary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7342" y="1454651"/>
            <a:ext cx="8826659" cy="2715481"/>
            <a:chOff x="213095" y="1433772"/>
            <a:chExt cx="8331201" cy="2233344"/>
          </a:xfrm>
        </p:grpSpPr>
        <p:sp>
          <p:nvSpPr>
            <p:cNvPr id="13" name="Téglalap 12"/>
            <p:cNvSpPr/>
            <p:nvPr/>
          </p:nvSpPr>
          <p:spPr>
            <a:xfrm>
              <a:off x="213095" y="1433772"/>
              <a:ext cx="8331200" cy="582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hu-HU" sz="2000" b="1" dirty="0" smtClean="0">
                  <a:solidFill>
                    <a:srgbClr val="000000"/>
                  </a:solidFill>
                  <a:latin typeface="Calibri" charset="0"/>
                </a:rPr>
                <a:t>Quantum </a:t>
              </a:r>
              <a:r>
                <a:rPr lang="hu-HU" sz="2000" b="1" dirty="0">
                  <a:solidFill>
                    <a:srgbClr val="000000"/>
                  </a:solidFill>
                  <a:latin typeface="Calibri" charset="0"/>
                </a:rPr>
                <a:t>noise in the Kondo </a:t>
              </a:r>
              <a:r>
                <a:rPr lang="hu-HU" sz="2000" b="1" dirty="0" smtClean="0">
                  <a:solidFill>
                    <a:srgbClr val="000000"/>
                  </a:solidFill>
                  <a:latin typeface="Calibri" charset="0"/>
                </a:rPr>
                <a:t>regime:</a:t>
              </a:r>
              <a:endParaRPr lang="en-US" sz="2000" b="1" dirty="0">
                <a:solidFill>
                  <a:srgbClr val="22228B"/>
                </a:solidFill>
                <a:latin typeface="Calibri" charset="0"/>
              </a:endParaRPr>
            </a:p>
            <a:p>
              <a:pPr algn="l"/>
              <a:endParaRPr lang="en-US" sz="2000" b="1" dirty="0">
                <a:solidFill>
                  <a:srgbClr val="22228B"/>
                </a:solidFill>
                <a:latin typeface="Calibri" charset="0"/>
              </a:endParaRPr>
            </a:p>
          </p:txBody>
        </p:sp>
        <p:sp>
          <p:nvSpPr>
            <p:cNvPr id="28683" name="Téglalap 13"/>
            <p:cNvSpPr>
              <a:spLocks noChangeArrowheads="1"/>
            </p:cNvSpPr>
            <p:nvPr/>
          </p:nvSpPr>
          <p:spPr bwMode="auto">
            <a:xfrm>
              <a:off x="554474" y="1713793"/>
              <a:ext cx="6681440" cy="195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buFont typeface="Arial" charset="0"/>
                <a:buChar char="•"/>
              </a:pPr>
              <a:r>
                <a:rPr lang="hu-HU" sz="2000" dirty="0">
                  <a:solidFill>
                    <a:srgbClr val="000000"/>
                  </a:solidFill>
                  <a:latin typeface="Calibri" charset="0"/>
                </a:rPr>
                <a:t> </a:t>
              </a:r>
              <a:r>
                <a:rPr lang="hu-HU" sz="2000" dirty="0">
                  <a:solidFill>
                    <a:srgbClr val="000000"/>
                  </a:solidFill>
                  <a:latin typeface="Calibri" charset="0"/>
                </a:rPr>
                <a:t>C</a:t>
              </a:r>
              <a:r>
                <a:rPr lang="hu-HU" sz="2000" dirty="0" smtClean="0">
                  <a:solidFill>
                    <a:srgbClr val="000000"/>
                  </a:solidFill>
                  <a:latin typeface="Calibri" charset="0"/>
                </a:rPr>
                <a:t>urrent</a:t>
              </a:r>
              <a:r>
                <a:rPr lang="hu-HU" sz="2000" dirty="0" smtClean="0">
                  <a:solidFill>
                    <a:srgbClr val="000000"/>
                  </a:solidFill>
                  <a:latin typeface="Calibri" charset="0"/>
                </a:rPr>
                <a:t>-conserving functional RG scheme</a:t>
              </a:r>
              <a:endParaRPr lang="hu-HU" sz="2000" dirty="0">
                <a:solidFill>
                  <a:srgbClr val="000000"/>
                </a:solidFill>
                <a:latin typeface="Calibri" charset="0"/>
              </a:endParaRPr>
            </a:p>
            <a:p>
              <a:pPr algn="l">
                <a:lnSpc>
                  <a:spcPct val="150000"/>
                </a:lnSpc>
              </a:pPr>
              <a:endParaRPr lang="hu-HU" sz="2000" dirty="0">
                <a:solidFill>
                  <a:srgbClr val="000000"/>
                </a:solidFill>
                <a:latin typeface="Calibri" charset="0"/>
              </a:endParaRPr>
            </a:p>
            <a:p>
              <a:pPr algn="l">
                <a:lnSpc>
                  <a:spcPct val="150000"/>
                </a:lnSpc>
                <a:buFont typeface="Arial" charset="0"/>
                <a:buChar char="•"/>
              </a:pPr>
              <a:r>
                <a:rPr lang="hu-HU" sz="2000" dirty="0">
                  <a:solidFill>
                    <a:srgbClr val="000000"/>
                  </a:solidFill>
                  <a:latin typeface="Calibri" charset="0"/>
                </a:rPr>
                <a:t> </a:t>
              </a:r>
              <a:r>
                <a:rPr lang="hu-HU" sz="2000" dirty="0">
                  <a:solidFill>
                    <a:srgbClr val="000000"/>
                  </a:solidFill>
                  <a:latin typeface="Calibri" charset="0"/>
                </a:rPr>
                <a:t>N</a:t>
              </a:r>
              <a:r>
                <a:rPr lang="hu-HU" sz="2000" dirty="0" smtClean="0">
                  <a:solidFill>
                    <a:srgbClr val="000000"/>
                  </a:solidFill>
                  <a:latin typeface="Calibri" charset="0"/>
                </a:rPr>
                <a:t>oise </a:t>
              </a:r>
              <a:r>
                <a:rPr lang="hu-HU" sz="2000" dirty="0" smtClean="0">
                  <a:solidFill>
                    <a:srgbClr val="000000"/>
                  </a:solidFill>
                  <a:latin typeface="Calibri" charset="0"/>
                </a:rPr>
                <a:t>anomalies predicted and observed</a:t>
              </a:r>
            </a:p>
            <a:p>
              <a:pPr algn="l">
                <a:lnSpc>
                  <a:spcPct val="150000"/>
                </a:lnSpc>
                <a:buFont typeface="Arial" charset="0"/>
                <a:buChar char="•"/>
              </a:pPr>
              <a:endParaRPr lang="hu-HU" sz="2000" dirty="0" smtClean="0">
                <a:solidFill>
                  <a:srgbClr val="000000"/>
                </a:solidFill>
                <a:latin typeface="Calibri" charset="0"/>
              </a:endParaRPr>
            </a:p>
            <a:p>
              <a:pPr algn="l">
                <a:lnSpc>
                  <a:spcPct val="150000"/>
                </a:lnSpc>
                <a:buFont typeface="Arial" charset="0"/>
                <a:buChar char="•"/>
              </a:pPr>
              <a:r>
                <a:rPr lang="hu-HU" sz="2000" dirty="0">
                  <a:solidFill>
                    <a:srgbClr val="000000"/>
                  </a:solidFill>
                  <a:latin typeface="Calibri" charset="0"/>
                </a:rPr>
                <a:t> </a:t>
              </a:r>
              <a:r>
                <a:rPr lang="hu-HU" sz="2000" dirty="0">
                  <a:solidFill>
                    <a:srgbClr val="000000"/>
                  </a:solidFill>
                  <a:latin typeface="Calibri" charset="0"/>
                </a:rPr>
                <a:t>S</a:t>
              </a:r>
              <a:r>
                <a:rPr lang="hu-HU" sz="2000" dirty="0" smtClean="0">
                  <a:solidFill>
                    <a:srgbClr val="000000"/>
                  </a:solidFill>
                  <a:latin typeface="Calibri" charset="0"/>
                </a:rPr>
                <a:t>pin </a:t>
              </a:r>
              <a:r>
                <a:rPr lang="hu-HU" sz="2000" dirty="0" smtClean="0">
                  <a:solidFill>
                    <a:srgbClr val="000000"/>
                  </a:solidFill>
                  <a:latin typeface="Calibri" charset="0"/>
                </a:rPr>
                <a:t>relaxation </a:t>
              </a:r>
              <a:r>
                <a:rPr lang="hu-HU" sz="2000" dirty="0">
                  <a:solidFill>
                    <a:srgbClr val="000000"/>
                  </a:solidFill>
                  <a:latin typeface="Calibri" charset="0"/>
                </a:rPr>
                <a:t>?</a:t>
              </a:r>
              <a:endParaRPr lang="hu-HU" sz="2000" dirty="0" smtClean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8684" name="Téglalap 14"/>
            <p:cNvSpPr>
              <a:spLocks noChangeArrowheads="1"/>
            </p:cNvSpPr>
            <p:nvPr/>
          </p:nvSpPr>
          <p:spPr bwMode="auto">
            <a:xfrm>
              <a:off x="1259259" y="2888899"/>
              <a:ext cx="72850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/>
                <a:t>Basset, </a:t>
              </a:r>
              <a:r>
                <a:rPr lang="en-US" sz="1600" dirty="0" err="1"/>
                <a:t>Kasumov</a:t>
              </a:r>
              <a:r>
                <a:rPr lang="en-US" sz="1600" dirty="0"/>
                <a:t>, </a:t>
              </a:r>
              <a:r>
                <a:rPr lang="en-US" sz="1600" dirty="0" err="1"/>
                <a:t>Moca</a:t>
              </a:r>
              <a:r>
                <a:rPr lang="en-US" sz="1600" dirty="0"/>
                <a:t>, </a:t>
              </a:r>
              <a:r>
                <a:rPr lang="hu-HU" sz="1600" dirty="0"/>
                <a:t>G.Z.</a:t>
              </a:r>
              <a:r>
                <a:rPr lang="en-US" sz="1600" dirty="0"/>
                <a:t>, Simon, </a:t>
              </a:r>
              <a:r>
                <a:rPr lang="en-US" sz="1600" dirty="0" err="1"/>
                <a:t>Bouchiat</a:t>
              </a:r>
              <a:r>
                <a:rPr lang="en-US" sz="1600" dirty="0"/>
                <a:t>, </a:t>
              </a:r>
              <a:r>
                <a:rPr lang="en-US" sz="1600" dirty="0" err="1"/>
                <a:t>Deblock</a:t>
              </a:r>
              <a:r>
                <a:rPr lang="en-US" sz="1600" dirty="0"/>
                <a:t>, PRL 108, 046802 (2012) </a:t>
              </a:r>
            </a:p>
          </p:txBody>
        </p:sp>
        <p:sp>
          <p:nvSpPr>
            <p:cNvPr id="28685" name="Téglalap 15"/>
            <p:cNvSpPr>
              <a:spLocks noChangeArrowheads="1"/>
            </p:cNvSpPr>
            <p:nvPr/>
          </p:nvSpPr>
          <p:spPr bwMode="auto">
            <a:xfrm>
              <a:off x="1643392" y="2122134"/>
              <a:ext cx="6562725" cy="27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600" dirty="0" err="1"/>
                <a:t>Moca</a:t>
              </a:r>
              <a:r>
                <a:rPr lang="en-US" sz="1600" dirty="0"/>
                <a:t>, Simon, Chung, and G.Z., PRB 83, (RC)201303 (2011)</a:t>
              </a:r>
              <a:r>
                <a:rPr lang="hu-HU" sz="1600" dirty="0" smtClean="0"/>
                <a:t>;</a:t>
              </a:r>
              <a:endParaRPr lang="hu-HU" sz="1600" dirty="0"/>
            </a:p>
          </p:txBody>
        </p:sp>
      </p:grpSp>
      <p:sp>
        <p:nvSpPr>
          <p:cNvPr id="9" name="Téglalap 12"/>
          <p:cNvSpPr/>
          <p:nvPr/>
        </p:nvSpPr>
        <p:spPr>
          <a:xfrm>
            <a:off x="317342" y="4299690"/>
            <a:ext cx="882665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hu-HU" sz="2000" b="1" dirty="0" smtClean="0">
                <a:solidFill>
                  <a:srgbClr val="000000"/>
                </a:solidFill>
                <a:latin typeface="Calibri" charset="0"/>
              </a:rPr>
              <a:t>Cavity-coupled quantum dots:</a:t>
            </a:r>
            <a:endParaRPr lang="en-US" sz="2000" b="1" dirty="0">
              <a:solidFill>
                <a:srgbClr val="22228B"/>
              </a:solidFill>
              <a:latin typeface="Calibri" charset="0"/>
            </a:endParaRPr>
          </a:p>
          <a:p>
            <a:pPr algn="l"/>
            <a:endParaRPr lang="en-US" sz="2000" b="1" dirty="0">
              <a:solidFill>
                <a:srgbClr val="22228B"/>
              </a:solidFill>
              <a:latin typeface="Calibri" charset="0"/>
            </a:endParaRPr>
          </a:p>
        </p:txBody>
      </p:sp>
      <p:sp>
        <p:nvSpPr>
          <p:cNvPr id="10" name="Téglalap 13"/>
          <p:cNvSpPr>
            <a:spLocks noChangeArrowheads="1"/>
          </p:cNvSpPr>
          <p:nvPr/>
        </p:nvSpPr>
        <p:spPr bwMode="auto">
          <a:xfrm>
            <a:off x="666799" y="4863569"/>
            <a:ext cx="7078786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Calibri" charset="0"/>
              </a:rPr>
              <a:t>F</a:t>
            </a:r>
            <a:r>
              <a:rPr lang="hu-HU" sz="2000" dirty="0" smtClean="0">
                <a:solidFill>
                  <a:srgbClr val="000000"/>
                </a:solidFill>
                <a:latin typeface="Calibri" charset="0"/>
              </a:rPr>
              <a:t>irst controlled realization of negative U Anderson model</a:t>
            </a:r>
            <a:endParaRPr lang="hu-HU" sz="2000" dirty="0">
              <a:solidFill>
                <a:srgbClr val="000000"/>
              </a:solidFill>
              <a:latin typeface="Calibri" charset="0"/>
            </a:endParaRP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Calibri" charset="0"/>
              </a:rPr>
              <a:t>New quantum states (spinful case)</a:t>
            </a:r>
            <a:endParaRPr lang="hu-HU" sz="20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Téglalap 14"/>
          <p:cNvSpPr>
            <a:spLocks noChangeArrowheads="1"/>
          </p:cNvSpPr>
          <p:nvPr/>
        </p:nvSpPr>
        <p:spPr bwMode="auto">
          <a:xfrm>
            <a:off x="2010769" y="5939612"/>
            <a:ext cx="5503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 err="1" smtClean="0"/>
              <a:t>Moca</a:t>
            </a:r>
            <a:r>
              <a:rPr lang="en-US" sz="1600" dirty="0"/>
              <a:t>, </a:t>
            </a:r>
            <a:r>
              <a:rPr lang="en-US" sz="1600" dirty="0" err="1" smtClean="0"/>
              <a:t>Tőke</a:t>
            </a:r>
            <a:r>
              <a:rPr lang="en-US" sz="1600" dirty="0" smtClean="0"/>
              <a:t>, </a:t>
            </a:r>
            <a:r>
              <a:rPr lang="hu-HU" sz="1600" dirty="0" smtClean="0"/>
              <a:t>Kontos, G.Z. (to be submitted)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992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808038"/>
            <a:ext cx="9144000" cy="1016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defPPr>
              <a:defRPr lang="en-US"/>
            </a:defPPr>
            <a:lvl1pPr eaLnBrk="1" hangingPunct="1">
              <a:defRPr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eaLnBrk="0" hangingPunct="0">
              <a:defRPr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hu-HU" dirty="0" smtClean="0"/>
              <a:t>Quantum noise </a:t>
            </a:r>
            <a:r>
              <a:rPr lang="hu-HU" dirty="0" smtClean="0"/>
              <a:t>through</a:t>
            </a:r>
            <a:r>
              <a:rPr lang="hu-HU" dirty="0" smtClean="0"/>
              <a:t> </a:t>
            </a:r>
            <a:r>
              <a:rPr lang="hu-HU" dirty="0" smtClean="0"/>
              <a:t>a carbon nanotube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6566859" y="6416675"/>
            <a:ext cx="21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800" b="1" dirty="0" smtClean="0">
                <a:solidFill>
                  <a:srgbClr val="000000"/>
                </a:solidFill>
                <a:latin typeface="Calibri" charset="0"/>
              </a:rPr>
              <a:t>Schöneberger group</a:t>
            </a:r>
            <a:endParaRPr lang="en-US" sz="1800" b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22528" y="2422199"/>
            <a:ext cx="4571874" cy="3042487"/>
            <a:chOff x="1998741" y="2182813"/>
            <a:chExt cx="5489336" cy="3763962"/>
          </a:xfrm>
        </p:grpSpPr>
        <p:pic>
          <p:nvPicPr>
            <p:cNvPr id="235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650" y="2182813"/>
              <a:ext cx="5032375" cy="376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557" name="Egyenes összekötő nyíllal 7"/>
            <p:cNvCxnSpPr>
              <a:cxnSpLocks noChangeShapeType="1"/>
            </p:cNvCxnSpPr>
            <p:nvPr/>
          </p:nvCxnSpPr>
          <p:spPr bwMode="auto">
            <a:xfrm flipH="1">
              <a:off x="4800600" y="3228975"/>
              <a:ext cx="819150" cy="561975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58" name="Szövegdoboz 8"/>
            <p:cNvSpPr txBox="1">
              <a:spLocks noChangeArrowheads="1"/>
            </p:cNvSpPr>
            <p:nvPr/>
          </p:nvSpPr>
          <p:spPr bwMode="auto">
            <a:xfrm>
              <a:off x="5496088" y="2828925"/>
              <a:ext cx="1991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 charset="0"/>
                </a:rPr>
                <a:t>C</a:t>
              </a:r>
              <a:r>
                <a:rPr lang="hu-HU" sz="1800" dirty="0" smtClean="0">
                  <a:latin typeface="Calibri" charset="0"/>
                </a:rPr>
                <a:t>arbon naontube = </a:t>
              </a:r>
              <a:endParaRPr lang="hu-HU" sz="1800" dirty="0">
                <a:latin typeface="Calibri" charset="0"/>
              </a:endParaRPr>
            </a:p>
            <a:p>
              <a:pPr eaLnBrk="1" hangingPunct="1"/>
              <a:r>
                <a:rPr lang="en-US" sz="1800" dirty="0" smtClean="0">
                  <a:latin typeface="Calibri" charset="0"/>
                </a:rPr>
                <a:t>Quantum dot</a:t>
              </a:r>
              <a:endParaRPr lang="en-US" sz="1800" dirty="0">
                <a:latin typeface="Calibri" charset="0"/>
              </a:endParaRPr>
            </a:p>
          </p:txBody>
        </p:sp>
        <p:sp>
          <p:nvSpPr>
            <p:cNvPr id="11" name="Jobbra nyíl 10"/>
            <p:cNvSpPr/>
            <p:nvPr/>
          </p:nvSpPr>
          <p:spPr bwMode="auto">
            <a:xfrm rot="14549480">
              <a:off x="4569619" y="3863182"/>
              <a:ext cx="206375" cy="46037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cxnSp>
          <p:nvCxnSpPr>
            <p:cNvPr id="23560" name="Egyenes összekötő nyíllal 11"/>
            <p:cNvCxnSpPr>
              <a:cxnSpLocks noChangeShapeType="1"/>
            </p:cNvCxnSpPr>
            <p:nvPr/>
          </p:nvCxnSpPr>
          <p:spPr bwMode="auto">
            <a:xfrm>
              <a:off x="3152775" y="3600450"/>
              <a:ext cx="1200150" cy="276225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1" name="Szövegdoboz 13"/>
            <p:cNvSpPr txBox="1">
              <a:spLocks noChangeArrowheads="1"/>
            </p:cNvSpPr>
            <p:nvPr/>
          </p:nvSpPr>
          <p:spPr bwMode="auto">
            <a:xfrm>
              <a:off x="1998741" y="3257550"/>
              <a:ext cx="1401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latin typeface="Calibri" charset="0"/>
                </a:rPr>
                <a:t>E</a:t>
              </a:r>
              <a:r>
                <a:rPr lang="hu-HU" sz="1800" dirty="0" smtClean="0">
                  <a:latin typeface="Calibri" charset="0"/>
                </a:rPr>
                <a:t>lectron spin</a:t>
              </a:r>
              <a:endParaRPr lang="en-US" sz="1800" dirty="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63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 mini-workshop, January 2009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183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51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298450"/>
            <a:ext cx="605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Fitted </a:t>
            </a:r>
            <a:r>
              <a:rPr lang="hu-HU" altLang="en-US" dirty="0" err="1" smtClean="0">
                <a:solidFill>
                  <a:schemeClr val="bg1"/>
                </a:solidFill>
              </a:rPr>
              <a:t>the</a:t>
            </a:r>
            <a:r>
              <a:rPr lang="hu-HU" altLang="en-US" dirty="0" smtClean="0">
                <a:solidFill>
                  <a:schemeClr val="bg1"/>
                </a:solidFill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</a:rPr>
              <a:t>coherence</a:t>
            </a:r>
            <a:r>
              <a:rPr lang="hu-HU" altLang="en-US" dirty="0" smtClean="0">
                <a:solidFill>
                  <a:schemeClr val="bg1"/>
                </a:solidFill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</a:rPr>
              <a:t>rate</a:t>
            </a:r>
            <a:r>
              <a:rPr lang="hu-HU" altLang="en-US" dirty="0" smtClean="0">
                <a:solidFill>
                  <a:schemeClr val="bg1"/>
                </a:solidFill>
              </a:rPr>
              <a:t>…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410" y="1185429"/>
            <a:ext cx="3779244" cy="298081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Téglalap 9"/>
          <p:cNvSpPr/>
          <p:nvPr/>
        </p:nvSpPr>
        <p:spPr>
          <a:xfrm>
            <a:off x="705938" y="4289963"/>
            <a:ext cx="572595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Additional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source of d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ecoherence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???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Jobbra nyíl 10"/>
          <p:cNvSpPr/>
          <p:nvPr/>
        </p:nvSpPr>
        <p:spPr bwMode="auto">
          <a:xfrm>
            <a:off x="965200" y="5207000"/>
            <a:ext cx="342900" cy="241300"/>
          </a:xfrm>
          <a:prstGeom prst="rightArrow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églalap 7"/>
          <p:cNvSpPr/>
          <p:nvPr/>
        </p:nvSpPr>
        <p:spPr>
          <a:xfrm>
            <a:off x="658497" y="4726821"/>
            <a:ext cx="8280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/>
              <a:t>(</a:t>
            </a:r>
            <a:r>
              <a:rPr lang="da-DK" sz="1400" dirty="0" smtClean="0"/>
              <a:t>Monreal </a:t>
            </a:r>
            <a:r>
              <a:rPr lang="da-DK" sz="1400" i="1" dirty="0"/>
              <a:t>et al. PRB </a:t>
            </a:r>
            <a:r>
              <a:rPr lang="da-DK" sz="1400" i="1" dirty="0" smtClean="0"/>
              <a:t>05</a:t>
            </a:r>
            <a:r>
              <a:rPr lang="hu-HU" sz="1400" i="1" dirty="0" smtClean="0"/>
              <a:t>; </a:t>
            </a:r>
            <a:r>
              <a:rPr lang="nl-NL" sz="1400" dirty="0" smtClean="0"/>
              <a:t>Van </a:t>
            </a:r>
            <a:r>
              <a:rPr lang="nl-NL" sz="1400" dirty="0"/>
              <a:t>Roermund </a:t>
            </a:r>
            <a:r>
              <a:rPr lang="nl-NL" sz="1400" i="1" dirty="0"/>
              <a:t>et al. PRB </a:t>
            </a:r>
            <a:r>
              <a:rPr lang="nl-NL" sz="1400" i="1" dirty="0" smtClean="0"/>
              <a:t>10</a:t>
            </a:r>
            <a:r>
              <a:rPr lang="hu-HU" sz="1400" i="1" dirty="0" smtClean="0"/>
              <a:t>; </a:t>
            </a:r>
            <a:r>
              <a:rPr lang="fr-FR" sz="1400" dirty="0" smtClean="0"/>
              <a:t>De </a:t>
            </a:r>
            <a:r>
              <a:rPr lang="fr-FR" sz="1400" dirty="0"/>
              <a:t>Franceschi </a:t>
            </a:r>
            <a:r>
              <a:rPr lang="fr-FR" sz="1400" i="1" dirty="0"/>
              <a:t>et al. PRL </a:t>
            </a:r>
            <a:r>
              <a:rPr lang="fr-FR" sz="1400" i="1" dirty="0" smtClean="0"/>
              <a:t>02</a:t>
            </a:r>
            <a:r>
              <a:rPr lang="hu-HU" sz="1400" dirty="0" smtClean="0"/>
              <a:t>)</a:t>
            </a:r>
            <a:endParaRPr lang="fr-FR" sz="1400" dirty="0"/>
          </a:p>
        </p:txBody>
      </p:sp>
      <p:sp>
        <p:nvSpPr>
          <p:cNvPr id="10" name="Téglalap 9"/>
          <p:cNvSpPr/>
          <p:nvPr/>
        </p:nvSpPr>
        <p:spPr>
          <a:xfrm>
            <a:off x="693714" y="5136097"/>
            <a:ext cx="572595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Self-consistent treatment of spin relaxation ???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55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67371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488950"/>
            <a:ext cx="6051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800" b="1" dirty="0" err="1" smtClean="0">
                <a:solidFill>
                  <a:schemeClr val="bg1"/>
                </a:solidFill>
              </a:rPr>
              <a:t>Conclusions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724025" y="5872163"/>
          <a:ext cx="187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6" name="Egyenlet" r:id="rId3" imgW="114120" imgH="215640" progId="Equation.3">
                  <p:embed/>
                </p:oleObj>
              </mc:Choice>
              <mc:Fallback>
                <p:oleObj name="Egyenlet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5872163"/>
                        <a:ext cx="187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2112963" y="4098594"/>
            <a:ext cx="6472237" cy="156966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altLang="en-US" dirty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Non-equilibrium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quantum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noise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measurment</a:t>
            </a:r>
            <a:endParaRPr lang="hu-HU" altLang="en-US" dirty="0">
              <a:solidFill>
                <a:srgbClr val="000099"/>
              </a:solidFill>
              <a:latin typeface="Times" pitchFamily="18" charset="0"/>
            </a:endParaRPr>
          </a:p>
          <a:p>
            <a:pPr algn="l">
              <a:buFontTx/>
              <a:buChar char="•"/>
            </a:pPr>
            <a:r>
              <a:rPr lang="hu-HU" altLang="en-US" dirty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Logarithmic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anomalies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observed</a:t>
            </a:r>
            <a:endParaRPr lang="hu-HU" altLang="en-US" dirty="0">
              <a:solidFill>
                <a:srgbClr val="000099"/>
              </a:solidFill>
              <a:latin typeface="Times" pitchFamily="18" charset="0"/>
            </a:endParaRPr>
          </a:p>
          <a:p>
            <a:pPr algn="l">
              <a:buFontTx/>
              <a:buChar char="•"/>
            </a:pPr>
            <a:r>
              <a:rPr lang="hu-HU" altLang="en-US" dirty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Additional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spin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relaxation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must be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assumed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to</a:t>
            </a:r>
            <a:r>
              <a:rPr lang="hu-HU" altLang="en-US" dirty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agree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with</a:t>
            </a:r>
            <a:r>
              <a:rPr lang="hu-HU" altLang="en-US" dirty="0" smtClean="0">
                <a:solidFill>
                  <a:srgbClr val="000099"/>
                </a:solidFill>
                <a:latin typeface="Times" pitchFamily="18" charset="0"/>
              </a:rPr>
              <a:t> </a:t>
            </a:r>
            <a:r>
              <a:rPr lang="hu-HU" altLang="en-US" dirty="0" err="1" smtClean="0">
                <a:solidFill>
                  <a:srgbClr val="000099"/>
                </a:solidFill>
                <a:latin typeface="Times" pitchFamily="18" charset="0"/>
              </a:rPr>
              <a:t>theory</a:t>
            </a:r>
            <a:endParaRPr lang="hu-HU" altLang="en-US" dirty="0">
              <a:solidFill>
                <a:srgbClr val="000099"/>
              </a:solidFill>
              <a:latin typeface="Times" pitchFamily="18" charset="0"/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2097088" y="2079295"/>
            <a:ext cx="6411912" cy="1569660"/>
            <a:chOff x="2097088" y="874713"/>
            <a:chExt cx="6411912" cy="1569660"/>
          </a:xfrm>
        </p:grpSpPr>
        <p:grpSp>
          <p:nvGrpSpPr>
            <p:cNvPr id="7" name="Csoportba foglalás 12"/>
            <p:cNvGrpSpPr>
              <a:grpSpLocks/>
            </p:cNvGrpSpPr>
            <p:nvPr/>
          </p:nvGrpSpPr>
          <p:grpSpPr bwMode="auto">
            <a:xfrm>
              <a:off x="2097088" y="874713"/>
              <a:ext cx="6411912" cy="1569660"/>
              <a:chOff x="959370" y="1061810"/>
              <a:chExt cx="6618288" cy="1102765"/>
            </a:xfrm>
          </p:grpSpPr>
          <p:sp>
            <p:nvSpPr>
              <p:cNvPr id="8" name="Rectangle 26"/>
              <p:cNvSpPr>
                <a:spLocks noChangeArrowheads="1"/>
              </p:cNvSpPr>
              <p:nvPr/>
            </p:nvSpPr>
            <p:spPr bwMode="auto">
              <a:xfrm>
                <a:off x="959370" y="1061810"/>
                <a:ext cx="6618288" cy="1102765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altLang="en-US" dirty="0">
                    <a:solidFill>
                      <a:srgbClr val="000099"/>
                    </a:solidFill>
                    <a:latin typeface="Times" pitchFamily="18" charset="0"/>
                  </a:rPr>
                  <a:t> Real time functional RG </a:t>
                </a:r>
                <a:r>
                  <a:rPr lang="en-US" altLang="en-US" dirty="0" err="1">
                    <a:solidFill>
                      <a:srgbClr val="000099"/>
                    </a:solidFill>
                    <a:latin typeface="Times" pitchFamily="18" charset="0"/>
                  </a:rPr>
                  <a:t>formali</a:t>
                </a:r>
                <a:r>
                  <a:rPr lang="hu-HU" altLang="en-US" dirty="0">
                    <a:solidFill>
                      <a:srgbClr val="000099"/>
                    </a:solidFill>
                    <a:latin typeface="Times" pitchFamily="18" charset="0"/>
                  </a:rPr>
                  <a:t>s</a:t>
                </a:r>
                <a:r>
                  <a:rPr lang="en-US" altLang="en-US" dirty="0">
                    <a:solidFill>
                      <a:srgbClr val="000099"/>
                    </a:solidFill>
                    <a:latin typeface="Times" pitchFamily="18" charset="0"/>
                  </a:rPr>
                  <a:t>m</a:t>
                </a:r>
                <a:endParaRPr lang="hu-HU" altLang="en-US" dirty="0">
                  <a:solidFill>
                    <a:srgbClr val="000099"/>
                  </a:solidFill>
                  <a:latin typeface="Times" pitchFamily="18" charset="0"/>
                </a:endParaRPr>
              </a:p>
              <a:p>
                <a:pPr algn="l"/>
                <a:endParaRPr lang="en-US" altLang="en-US" dirty="0" smtClean="0">
                  <a:solidFill>
                    <a:srgbClr val="000099"/>
                  </a:solidFill>
                  <a:latin typeface="Times" pitchFamily="18" charset="0"/>
                </a:endParaRPr>
              </a:p>
              <a:p>
                <a:pPr algn="l">
                  <a:buFontTx/>
                  <a:buChar char="•"/>
                </a:pPr>
                <a:r>
                  <a:rPr lang="en-US" altLang="en-US" dirty="0" smtClean="0">
                    <a:solidFill>
                      <a:srgbClr val="000099"/>
                    </a:solidFill>
                    <a:latin typeface="Times" pitchFamily="18" charset="0"/>
                  </a:rPr>
                  <a:t> </a:t>
                </a:r>
                <a:r>
                  <a:rPr lang="hu-HU" altLang="en-US" dirty="0" smtClean="0">
                    <a:solidFill>
                      <a:srgbClr val="000099"/>
                    </a:solidFill>
                    <a:latin typeface="Times" pitchFamily="18" charset="0"/>
                  </a:rPr>
                  <a:t>            </a:t>
                </a:r>
                <a:r>
                  <a:rPr lang="hu-HU" altLang="en-US" dirty="0" err="1" smtClean="0">
                    <a:solidFill>
                      <a:srgbClr val="000099"/>
                    </a:solidFill>
                    <a:latin typeface="Times" pitchFamily="18" charset="0"/>
                  </a:rPr>
                  <a:t>shows</a:t>
                </a:r>
                <a:r>
                  <a:rPr lang="hu-HU" altLang="en-US" dirty="0" smtClean="0">
                    <a:solidFill>
                      <a:srgbClr val="000099"/>
                    </a:solidFill>
                    <a:latin typeface="Times" pitchFamily="18" charset="0"/>
                  </a:rPr>
                  <a:t> </a:t>
                </a:r>
                <a:r>
                  <a:rPr lang="hu-HU" altLang="en-US" dirty="0" err="1" smtClean="0">
                    <a:solidFill>
                      <a:srgbClr val="000099"/>
                    </a:solidFill>
                    <a:latin typeface="Times" pitchFamily="18" charset="0"/>
                  </a:rPr>
                  <a:t>strong</a:t>
                </a:r>
                <a:r>
                  <a:rPr lang="hu-HU" altLang="en-US" dirty="0" smtClean="0">
                    <a:solidFill>
                      <a:srgbClr val="000099"/>
                    </a:solidFill>
                    <a:latin typeface="Times" pitchFamily="18" charset="0"/>
                  </a:rPr>
                  <a:t> </a:t>
                </a:r>
                <a:r>
                  <a:rPr lang="hu-HU" altLang="en-US" dirty="0" err="1" smtClean="0">
                    <a:solidFill>
                      <a:srgbClr val="000099"/>
                    </a:solidFill>
                    <a:latin typeface="Times" pitchFamily="18" charset="0"/>
                  </a:rPr>
                  <a:t>anomalies</a:t>
                </a:r>
                <a:r>
                  <a:rPr lang="hu-HU" altLang="en-US" dirty="0" smtClean="0">
                    <a:solidFill>
                      <a:srgbClr val="000099"/>
                    </a:solidFill>
                    <a:latin typeface="Times" pitchFamily="18" charset="0"/>
                  </a:rPr>
                  <a:t> </a:t>
                </a:r>
                <a:r>
                  <a:rPr lang="hu-HU" altLang="en-US" dirty="0" err="1" smtClean="0">
                    <a:solidFill>
                      <a:srgbClr val="000099"/>
                    </a:solidFill>
                    <a:latin typeface="Times" pitchFamily="18" charset="0"/>
                  </a:rPr>
                  <a:t>at</a:t>
                </a:r>
                <a:endParaRPr lang="hu-HU" altLang="en-US" dirty="0">
                  <a:solidFill>
                    <a:srgbClr val="000099"/>
                  </a:solidFill>
                  <a:latin typeface="Times" pitchFamily="18" charset="0"/>
                </a:endParaRPr>
              </a:p>
              <a:p>
                <a:pPr algn="l">
                  <a:buFontTx/>
                  <a:buChar char="•"/>
                </a:pPr>
                <a:r>
                  <a:rPr lang="hu-HU" altLang="en-US" dirty="0">
                    <a:solidFill>
                      <a:srgbClr val="000099"/>
                    </a:solidFill>
                    <a:latin typeface="Times" pitchFamily="18" charset="0"/>
                  </a:rPr>
                  <a:t> 	      </a:t>
                </a:r>
                <a:r>
                  <a:rPr lang="hu-HU" altLang="en-US" dirty="0" err="1">
                    <a:solidFill>
                      <a:srgbClr val="000099"/>
                    </a:solidFill>
                    <a:latin typeface="Times" pitchFamily="18" charset="0"/>
                  </a:rPr>
                  <a:t>shows</a:t>
                </a:r>
                <a:r>
                  <a:rPr lang="hu-HU" altLang="en-US" dirty="0">
                    <a:solidFill>
                      <a:srgbClr val="000099"/>
                    </a:solidFill>
                    <a:latin typeface="Times" pitchFamily="18" charset="0"/>
                  </a:rPr>
                  <a:t> </a:t>
                </a:r>
                <a:r>
                  <a:rPr lang="hu-HU" altLang="en-US" dirty="0" err="1">
                    <a:solidFill>
                      <a:srgbClr val="000099"/>
                    </a:solidFill>
                    <a:latin typeface="Times" pitchFamily="18" charset="0"/>
                  </a:rPr>
                  <a:t>split</a:t>
                </a:r>
                <a:r>
                  <a:rPr lang="hu-HU" altLang="en-US" dirty="0">
                    <a:solidFill>
                      <a:srgbClr val="000099"/>
                    </a:solidFill>
                    <a:latin typeface="Times" pitchFamily="18" charset="0"/>
                  </a:rPr>
                  <a:t> </a:t>
                </a:r>
                <a:r>
                  <a:rPr lang="hu-HU" altLang="en-US" dirty="0" err="1">
                    <a:solidFill>
                      <a:srgbClr val="000099"/>
                    </a:solidFill>
                    <a:latin typeface="Times" pitchFamily="18" charset="0"/>
                  </a:rPr>
                  <a:t>Kondo</a:t>
                </a:r>
                <a:r>
                  <a:rPr lang="hu-HU" altLang="en-US" dirty="0">
                    <a:solidFill>
                      <a:srgbClr val="000099"/>
                    </a:solidFill>
                    <a:latin typeface="Times" pitchFamily="18" charset="0"/>
                  </a:rPr>
                  <a:t>  </a:t>
                </a:r>
                <a:r>
                  <a:rPr lang="hu-HU" altLang="en-US" dirty="0" err="1">
                    <a:solidFill>
                      <a:srgbClr val="000099"/>
                    </a:solidFill>
                    <a:latin typeface="Times" pitchFamily="18" charset="0"/>
                  </a:rPr>
                  <a:t>resonance</a:t>
                </a:r>
                <a:endParaRPr lang="hu-HU" altLang="en-US" dirty="0">
                  <a:solidFill>
                    <a:srgbClr val="000099"/>
                  </a:solidFill>
                  <a:latin typeface="Times" pitchFamily="18" charset="0"/>
                </a:endParaRPr>
              </a:p>
            </p:txBody>
          </p:sp>
          <p:sp>
            <p:nvSpPr>
              <p:cNvPr id="10" name="Téglalap 10"/>
              <p:cNvSpPr>
                <a:spLocks noChangeArrowheads="1"/>
              </p:cNvSpPr>
              <p:nvPr/>
            </p:nvSpPr>
            <p:spPr bwMode="auto">
              <a:xfrm>
                <a:off x="2413088" y="1355562"/>
                <a:ext cx="2986462" cy="302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altLang="en-US" sz="2200" dirty="0" err="1">
                    <a:solidFill>
                      <a:srgbClr val="000099"/>
                    </a:solidFill>
                    <a:latin typeface="Times" pitchFamily="18" charset="0"/>
                  </a:rPr>
                  <a:t>Current-conserving</a:t>
                </a:r>
                <a:r>
                  <a:rPr lang="hu-HU" altLang="en-US" sz="2200" dirty="0">
                    <a:solidFill>
                      <a:srgbClr val="000099"/>
                    </a:solidFill>
                    <a:latin typeface="Times" pitchFamily="18" charset="0"/>
                  </a:rPr>
                  <a:t> </a:t>
                </a:r>
                <a:r>
                  <a:rPr lang="hu-HU" altLang="en-US" sz="2200" dirty="0" err="1">
                    <a:solidFill>
                      <a:srgbClr val="000099"/>
                    </a:solidFill>
                    <a:latin typeface="Times" pitchFamily="18" charset="0"/>
                  </a:rPr>
                  <a:t>scheme</a:t>
                </a:r>
                <a:endParaRPr lang="en-US" sz="2200" dirty="0"/>
              </a:p>
            </p:txBody>
          </p:sp>
          <p:graphicFrame>
            <p:nvGraphicFramePr>
              <p:cNvPr id="11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9083886"/>
                  </p:ext>
                </p:extLst>
              </p:nvPr>
            </p:nvGraphicFramePr>
            <p:xfrm>
              <a:off x="1247934" y="1652456"/>
              <a:ext cx="911969" cy="260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407" name="Equation" r:id="rId5" imgW="507960" imgH="203040" progId="Equation.3">
                      <p:embed/>
                    </p:oleObj>
                  </mc:Choice>
                  <mc:Fallback>
                    <p:oleObj name="Equation" r:id="rId5" imgW="507960" imgH="2030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7934" y="1652456"/>
                            <a:ext cx="911969" cy="260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9433133"/>
                  </p:ext>
                </p:extLst>
              </p:nvPr>
            </p:nvGraphicFramePr>
            <p:xfrm>
              <a:off x="5604106" y="1627012"/>
              <a:ext cx="1068708" cy="262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408" name="Equation" r:id="rId7" imgW="609480" imgH="203040" progId="Equation.3">
                      <p:embed/>
                    </p:oleObj>
                  </mc:Choice>
                  <mc:Fallback>
                    <p:oleObj name="Equation" r:id="rId7" imgW="609480" imgH="2030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4106" y="1627012"/>
                            <a:ext cx="1068708" cy="2629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Jobbra nyíl 9"/>
            <p:cNvSpPr>
              <a:spLocks noChangeArrowheads="1"/>
            </p:cNvSpPr>
            <p:nvPr/>
          </p:nvSpPr>
          <p:spPr bwMode="auto">
            <a:xfrm>
              <a:off x="2878138" y="1406525"/>
              <a:ext cx="363537" cy="201613"/>
            </a:xfrm>
            <a:prstGeom prst="rightArrow">
              <a:avLst>
                <a:gd name="adj1" fmla="val 50000"/>
                <a:gd name="adj2" fmla="val 49787"/>
              </a:avLst>
            </a:prstGeom>
            <a:solidFill>
              <a:srgbClr val="FFCCCC"/>
            </a:solidFill>
            <a:ln w="28575" algn="ctr">
              <a:solidFill>
                <a:srgbClr val="CC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2381250" y="2065339"/>
            <a:ext cx="996950" cy="35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409" name="Equation" r:id="rId9" imgW="571320" imgH="203040" progId="Equation.3">
                    <p:embed/>
                  </p:oleObj>
                </mc:Choice>
                <mc:Fallback>
                  <p:oleObj name="Equation" r:id="rId9" imgW="571320" imgH="203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250" y="2065339"/>
                          <a:ext cx="996950" cy="35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90500" y="2015795"/>
            <a:ext cx="1676400" cy="5603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hu-HU" altLang="en-US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hu-HU" altLang="en-US" b="1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Theory</a:t>
            </a:r>
            <a:r>
              <a:rPr lang="hu-HU" altLang="en-US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: </a:t>
            </a:r>
            <a:endParaRPr lang="en-US" altLang="en-US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8100" y="4085895"/>
            <a:ext cx="1968500" cy="5603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hu-HU" altLang="en-US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altLang="en-US" b="1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Experiment</a:t>
            </a:r>
            <a:r>
              <a:rPr lang="hu-HU" altLang="en-US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: </a:t>
            </a:r>
            <a:endParaRPr lang="en-US" altLang="en-US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152900" y="62128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sz="2000" dirty="0" smtClean="0"/>
              <a:t>J.</a:t>
            </a:r>
            <a:r>
              <a:rPr lang="en-US" sz="2000" dirty="0" smtClean="0"/>
              <a:t> Basset</a:t>
            </a:r>
            <a:r>
              <a:rPr lang="hu-HU" sz="2000" dirty="0" smtClean="0"/>
              <a:t> et </a:t>
            </a:r>
            <a:r>
              <a:rPr lang="hu-HU" sz="2000" dirty="0" err="1" smtClean="0"/>
              <a:t>al</a:t>
            </a:r>
            <a:r>
              <a:rPr lang="hu-HU" sz="2000" dirty="0" smtClean="0"/>
              <a:t>, </a:t>
            </a:r>
            <a:r>
              <a:rPr lang="hu-HU" sz="2000" dirty="0" err="1" smtClean="0"/>
              <a:t>arXiv</a:t>
            </a:r>
            <a:r>
              <a:rPr lang="hu-HU" sz="2000" dirty="0" smtClean="0"/>
              <a:t>:1110.1570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0" y="3175"/>
            <a:ext cx="9144000" cy="682625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76471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7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hu-HU" altLang="en-US" sz="2800" b="1" dirty="0" err="1">
                <a:solidFill>
                  <a:srgbClr val="000099"/>
                </a:solidFill>
              </a:rPr>
              <a:t>What</a:t>
            </a:r>
            <a:r>
              <a:rPr lang="hu-HU" altLang="en-US" sz="2800" b="1" dirty="0">
                <a:solidFill>
                  <a:srgbClr val="000099"/>
                </a:solidFill>
              </a:rPr>
              <a:t> </a:t>
            </a:r>
            <a:r>
              <a:rPr lang="hu-HU" altLang="en-US" sz="2800" b="1" dirty="0" err="1">
                <a:solidFill>
                  <a:srgbClr val="000099"/>
                </a:solidFill>
              </a:rPr>
              <a:t>do</a:t>
            </a:r>
            <a:r>
              <a:rPr lang="hu-HU" altLang="en-US" sz="2800" b="1" dirty="0">
                <a:solidFill>
                  <a:srgbClr val="000099"/>
                </a:solidFill>
              </a:rPr>
              <a:t> </a:t>
            </a:r>
            <a:r>
              <a:rPr lang="hu-HU" altLang="en-US" sz="2800" b="1" dirty="0" err="1">
                <a:solidFill>
                  <a:srgbClr val="000099"/>
                </a:solidFill>
              </a:rPr>
              <a:t>we</a:t>
            </a:r>
            <a:r>
              <a:rPr lang="hu-HU" altLang="en-US" sz="2800" b="1" dirty="0">
                <a:solidFill>
                  <a:srgbClr val="000099"/>
                </a:solidFill>
              </a:rPr>
              <a:t> </a:t>
            </a:r>
            <a:r>
              <a:rPr lang="hu-HU" altLang="en-US" sz="2800" b="1" dirty="0" err="1">
                <a:solidFill>
                  <a:srgbClr val="000099"/>
                </a:solidFill>
              </a:rPr>
              <a:t>know</a:t>
            </a:r>
            <a:r>
              <a:rPr lang="hu-HU" altLang="en-US" sz="2800" b="1" dirty="0">
                <a:solidFill>
                  <a:srgbClr val="000099"/>
                </a:solidFill>
              </a:rPr>
              <a:t> </a:t>
            </a:r>
            <a:r>
              <a:rPr lang="hu-HU" altLang="en-US" sz="2800" b="1" dirty="0" err="1">
                <a:solidFill>
                  <a:srgbClr val="000099"/>
                </a:solidFill>
              </a:rPr>
              <a:t>about</a:t>
            </a:r>
            <a:r>
              <a:rPr lang="hu-HU" altLang="en-US" sz="2800" b="1" dirty="0">
                <a:solidFill>
                  <a:srgbClr val="000099"/>
                </a:solidFill>
              </a:rPr>
              <a:t> </a:t>
            </a:r>
            <a:r>
              <a:rPr lang="hu-HU" altLang="en-US" sz="2800" b="1" dirty="0" err="1">
                <a:solidFill>
                  <a:srgbClr val="000099"/>
                </a:solidFill>
              </a:rPr>
              <a:t>current</a:t>
            </a:r>
            <a:r>
              <a:rPr lang="hu-HU" altLang="en-US" sz="2800" b="1" dirty="0">
                <a:solidFill>
                  <a:srgbClr val="000099"/>
                </a:solidFill>
              </a:rPr>
              <a:t> </a:t>
            </a:r>
            <a:r>
              <a:rPr lang="hu-HU" altLang="en-US" sz="2800" b="1" dirty="0" err="1">
                <a:solidFill>
                  <a:srgbClr val="000099"/>
                </a:solidFill>
              </a:rPr>
              <a:t>noise</a:t>
            </a:r>
            <a:r>
              <a:rPr lang="hu-HU" altLang="en-US" sz="2800" b="1" dirty="0">
                <a:solidFill>
                  <a:srgbClr val="000099"/>
                </a:solidFill>
              </a:rPr>
              <a:t> of a </a:t>
            </a:r>
            <a:r>
              <a:rPr lang="hu-HU" altLang="en-US" sz="2800" b="1" dirty="0" err="1">
                <a:solidFill>
                  <a:srgbClr val="000099"/>
                </a:solidFill>
              </a:rPr>
              <a:t>quantum</a:t>
            </a:r>
            <a:r>
              <a:rPr lang="hu-HU" altLang="en-US" sz="2800" b="1" dirty="0">
                <a:solidFill>
                  <a:srgbClr val="000099"/>
                </a:solidFill>
              </a:rPr>
              <a:t> </a:t>
            </a:r>
            <a:r>
              <a:rPr lang="hu-HU" altLang="en-US" sz="2800" b="1" dirty="0" err="1">
                <a:solidFill>
                  <a:srgbClr val="000099"/>
                </a:solidFill>
              </a:rPr>
              <a:t>dot</a:t>
            </a:r>
            <a:r>
              <a:rPr lang="hu-HU" altLang="en-US" sz="2800" b="1" dirty="0">
                <a:solidFill>
                  <a:srgbClr val="000099"/>
                </a:solidFill>
              </a:rPr>
              <a:t>?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6700" y="1090613"/>
            <a:ext cx="32639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Shot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noise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	    </a:t>
            </a: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2006600" y="1117600"/>
          <a:ext cx="1260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4" imgW="672840" imgH="228600" progId="Equation.3">
                  <p:embed/>
                </p:oleObj>
              </mc:Choice>
              <mc:Fallback>
                <p:oleObj name="Equation" r:id="rId4" imgW="67284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117600"/>
                        <a:ext cx="1260475" cy="428625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églalap 30"/>
          <p:cNvSpPr>
            <a:spLocks noChangeArrowheads="1"/>
          </p:cNvSpPr>
          <p:nvPr/>
        </p:nvSpPr>
        <p:spPr bwMode="auto">
          <a:xfrm>
            <a:off x="1104900" y="1700213"/>
            <a:ext cx="542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sz="2000"/>
              <a:t>Theory : Meir and Golub, PRL (2002)</a:t>
            </a:r>
          </a:p>
          <a:p>
            <a:pPr algn="l"/>
            <a:r>
              <a:rPr lang="hu-HU" sz="2000"/>
              <a:t>Experiments: </a:t>
            </a:r>
          </a:p>
        </p:txBody>
      </p:sp>
      <p:sp>
        <p:nvSpPr>
          <p:cNvPr id="6" name="Téglalap 5"/>
          <p:cNvSpPr/>
          <p:nvPr/>
        </p:nvSpPr>
        <p:spPr>
          <a:xfrm>
            <a:off x="241300" y="2563813"/>
            <a:ext cx="26924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Noise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spectrum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?  </a:t>
            </a:r>
          </a:p>
        </p:txBody>
      </p:sp>
      <p:sp>
        <p:nvSpPr>
          <p:cNvPr id="7179" name="Téglalap 7"/>
          <p:cNvSpPr>
            <a:spLocks noChangeArrowheads="1"/>
          </p:cNvSpPr>
          <p:nvPr/>
        </p:nvSpPr>
        <p:spPr bwMode="auto">
          <a:xfrm>
            <a:off x="2628900" y="2005013"/>
            <a:ext cx="596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sz="2000"/>
              <a:t>Delattre et al., Nature Physics (2009)</a:t>
            </a:r>
          </a:p>
        </p:txBody>
      </p:sp>
      <p:sp>
        <p:nvSpPr>
          <p:cNvPr id="7180" name="Téglalap 5"/>
          <p:cNvSpPr>
            <a:spLocks noChangeArrowheads="1"/>
          </p:cNvSpPr>
          <p:nvPr/>
        </p:nvSpPr>
        <p:spPr bwMode="auto">
          <a:xfrm>
            <a:off x="2832100" y="3389313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sz="2000"/>
              <a:t>Sindel et al, PRL (2005)</a:t>
            </a:r>
          </a:p>
        </p:txBody>
      </p:sp>
      <p:sp>
        <p:nvSpPr>
          <p:cNvPr id="7181" name="Téglalap 30"/>
          <p:cNvSpPr>
            <a:spLocks noChangeArrowheads="1"/>
          </p:cNvSpPr>
          <p:nvPr/>
        </p:nvSpPr>
        <p:spPr bwMode="auto">
          <a:xfrm>
            <a:off x="1193800" y="3402013"/>
            <a:ext cx="542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hu-HU" sz="200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587500" y="3417888"/>
          <a:ext cx="11985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6" imgW="672840" imgH="177480" progId="Equation.3">
                  <p:embed/>
                </p:oleObj>
              </mc:Choice>
              <mc:Fallback>
                <p:oleObj name="Equation" r:id="rId6" imgW="67284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417888"/>
                        <a:ext cx="11985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1"/>
          <p:cNvGraphicFramePr>
            <a:graphicFrameLocks noChangeAspect="1"/>
          </p:cNvGraphicFramePr>
          <p:nvPr/>
        </p:nvGraphicFramePr>
        <p:xfrm>
          <a:off x="2401888" y="4953000"/>
          <a:ext cx="19002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8" imgW="977760" imgH="215640" progId="Equation.3">
                  <p:embed/>
                </p:oleObj>
              </mc:Choice>
              <mc:Fallback>
                <p:oleObj name="Equation" r:id="rId8" imgW="977760" imgH="215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953000"/>
                        <a:ext cx="1900237" cy="4222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Jobbra nyíl 12"/>
          <p:cNvSpPr>
            <a:spLocks noChangeArrowheads="1"/>
          </p:cNvSpPr>
          <p:nvPr/>
        </p:nvSpPr>
        <p:spPr bwMode="auto">
          <a:xfrm>
            <a:off x="1536700" y="4470400"/>
            <a:ext cx="393700" cy="52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3763963" y="4240213"/>
            <a:ext cx="22669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hu-HU" b="1" dirty="0" err="1">
                <a:solidFill>
                  <a:schemeClr val="accent6">
                    <a:lumMod val="50000"/>
                  </a:schemeClr>
                </a:solidFill>
              </a:rPr>
              <a:t>Our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50000"/>
                  </a:schemeClr>
                </a:solidFill>
              </a:rPr>
              <a:t>questions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?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387975" y="4941888"/>
          <a:ext cx="19256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10" imgW="990360" imgH="215640" progId="Equation.3">
                  <p:embed/>
                </p:oleObj>
              </mc:Choice>
              <mc:Fallback>
                <p:oleObj name="Equation" r:id="rId10" imgW="9903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4941888"/>
                        <a:ext cx="1925638" cy="4222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églalap 15"/>
          <p:cNvSpPr/>
          <p:nvPr/>
        </p:nvSpPr>
        <p:spPr>
          <a:xfrm>
            <a:off x="4932363" y="5319713"/>
            <a:ext cx="29670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</a:rPr>
              <a:t>non-equilibrium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</a:rPr>
              <a:t>linear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</a:rPr>
              <a:t>conducatence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185" name="Téglalap 16"/>
          <p:cNvSpPr>
            <a:spLocks noChangeArrowheads="1"/>
          </p:cNvSpPr>
          <p:nvPr/>
        </p:nvSpPr>
        <p:spPr bwMode="auto">
          <a:xfrm>
            <a:off x="2746375" y="6145213"/>
            <a:ext cx="350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hu-HU" sz="2000"/>
              <a:t>Explore only                    regime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295775" y="6186488"/>
          <a:ext cx="10112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12" imgW="520560" imgH="215640" progId="Equation.3">
                  <p:embed/>
                </p:oleObj>
              </mc:Choice>
              <mc:Fallback>
                <p:oleObj name="Equation" r:id="rId12" imgW="5205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6186488"/>
                        <a:ext cx="10112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70713" y="804863"/>
            <a:ext cx="1779587" cy="16748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7187" name="Szabadkézi sokszög 19"/>
          <p:cNvSpPr>
            <a:spLocks/>
          </p:cNvSpPr>
          <p:nvPr/>
        </p:nvSpPr>
        <p:spPr bwMode="auto">
          <a:xfrm>
            <a:off x="5499100" y="1663700"/>
            <a:ext cx="1485900" cy="127000"/>
          </a:xfrm>
          <a:custGeom>
            <a:avLst/>
            <a:gdLst>
              <a:gd name="T0" fmla="*/ 0 w 1155700"/>
              <a:gd name="T1" fmla="*/ 27609 h 584200"/>
              <a:gd name="T2" fmla="*/ 692798 w 1155700"/>
              <a:gd name="T3" fmla="*/ 7802 h 584200"/>
              <a:gd name="T4" fmla="*/ 1910443 w 1155700"/>
              <a:gd name="T5" fmla="*/ 0 h 584200"/>
              <a:gd name="T6" fmla="*/ 0 60000 65536"/>
              <a:gd name="T7" fmla="*/ 0 60000 65536"/>
              <a:gd name="T8" fmla="*/ 0 60000 65536"/>
              <a:gd name="T9" fmla="*/ 0 w 1155700"/>
              <a:gd name="T10" fmla="*/ 0 h 584200"/>
              <a:gd name="T11" fmla="*/ 1155700 w 1155700"/>
              <a:gd name="T12" fmla="*/ 584200 h 584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700" h="584200">
                <a:moveTo>
                  <a:pt x="0" y="584200"/>
                </a:moveTo>
                <a:cubicBezTo>
                  <a:pt x="113241" y="423333"/>
                  <a:pt x="226483" y="262467"/>
                  <a:pt x="419100" y="165100"/>
                </a:cubicBezTo>
                <a:cubicBezTo>
                  <a:pt x="611717" y="67733"/>
                  <a:pt x="883708" y="33866"/>
                  <a:pt x="1155700" y="0"/>
                </a:cubicBezTo>
              </a:path>
            </a:pathLst>
          </a:custGeom>
          <a:noFill/>
          <a:ln w="25400" cap="flat" cmpd="sng" algn="ctr">
            <a:solidFill>
              <a:srgbClr val="FF9966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88" name="Téglalap 19"/>
          <p:cNvSpPr>
            <a:spLocks noChangeArrowheads="1"/>
          </p:cNvSpPr>
          <p:nvPr/>
        </p:nvSpPr>
        <p:spPr bwMode="auto">
          <a:xfrm>
            <a:off x="1155700" y="3775075"/>
            <a:ext cx="5626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sz="2000">
                <a:latin typeface="Times" pitchFamily="18" charset="0"/>
              </a:rPr>
              <a:t>Perturbative  calculations:  </a:t>
            </a:r>
            <a:r>
              <a:rPr lang="de-DE" sz="2000"/>
              <a:t>Korb </a:t>
            </a:r>
            <a:r>
              <a:rPr lang="hu-HU" sz="2000"/>
              <a:t>et al</a:t>
            </a:r>
            <a:r>
              <a:rPr lang="de-DE" sz="2000"/>
              <a:t>,</a:t>
            </a:r>
            <a:r>
              <a:rPr lang="hu-HU" sz="2000"/>
              <a:t> PRB (2007)</a:t>
            </a:r>
          </a:p>
        </p:txBody>
      </p:sp>
      <p:sp>
        <p:nvSpPr>
          <p:cNvPr id="7189" name="Téglalap 20"/>
          <p:cNvSpPr>
            <a:spLocks noChangeArrowheads="1"/>
          </p:cNvSpPr>
          <p:nvPr/>
        </p:nvSpPr>
        <p:spPr bwMode="auto">
          <a:xfrm>
            <a:off x="1104900" y="3038475"/>
            <a:ext cx="5626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altLang="en-US" sz="2000">
                <a:latin typeface="Times" pitchFamily="18" charset="0"/>
              </a:rPr>
              <a:t>Toulouse Limit:  Schiller and Herschfield (1998)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0" y="15875"/>
            <a:ext cx="9144000" cy="974725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76471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7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hu-HU" altLang="en-US" sz="3200" b="1" dirty="0" err="1">
                <a:solidFill>
                  <a:srgbClr val="000099"/>
                </a:solidFill>
              </a:rPr>
              <a:t>Computing</a:t>
            </a:r>
            <a:r>
              <a:rPr lang="hu-HU" altLang="en-US" sz="3200" b="1" dirty="0">
                <a:solidFill>
                  <a:srgbClr val="000099"/>
                </a:solidFill>
              </a:rPr>
              <a:t> </a:t>
            </a:r>
            <a:r>
              <a:rPr lang="hu-HU" altLang="en-US" sz="3200" b="1" dirty="0" err="1">
                <a:solidFill>
                  <a:srgbClr val="000099"/>
                </a:solidFill>
              </a:rPr>
              <a:t>the</a:t>
            </a:r>
            <a:r>
              <a:rPr lang="hu-HU" altLang="en-US" sz="3200" b="1" dirty="0">
                <a:solidFill>
                  <a:srgbClr val="000099"/>
                </a:solidFill>
              </a:rPr>
              <a:t> </a:t>
            </a:r>
            <a:r>
              <a:rPr lang="hu-HU" altLang="en-US" sz="3200" b="1" dirty="0" err="1">
                <a:solidFill>
                  <a:srgbClr val="000099"/>
                </a:solidFill>
              </a:rPr>
              <a:t>noise</a:t>
            </a:r>
            <a:endParaRPr lang="en-US" altLang="en-US" sz="2800" dirty="0">
              <a:solidFill>
                <a:srgbClr val="000099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5475" y="5824538"/>
            <a:ext cx="5386388" cy="527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pSp>
        <p:nvGrpSpPr>
          <p:cNvPr id="17413" name="Csoportba foglalás 10"/>
          <p:cNvGrpSpPr>
            <a:grpSpLocks/>
          </p:cNvGrpSpPr>
          <p:nvPr/>
        </p:nvGrpSpPr>
        <p:grpSpPr bwMode="auto">
          <a:xfrm>
            <a:off x="862013" y="5884863"/>
            <a:ext cx="1865312" cy="514350"/>
            <a:chOff x="763589" y="3151189"/>
            <a:chExt cx="1865312" cy="514860"/>
          </a:xfrm>
        </p:grpSpPr>
        <p:pic>
          <p:nvPicPr>
            <p:cNvPr id="1744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3589" y="3151189"/>
              <a:ext cx="1865312" cy="51486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1726542" y="3202573"/>
            <a:ext cx="303212" cy="163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4" name="Equation" r:id="rId6" imgW="139680" imgH="75960" progId="Equation.3">
                    <p:embed/>
                  </p:oleObj>
                </mc:Choice>
                <mc:Fallback>
                  <p:oleObj name="Equation" r:id="rId6" imgW="139680" imgH="7596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542" y="3202573"/>
                          <a:ext cx="303212" cy="1635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0" y="4213225"/>
            <a:ext cx="5888038" cy="13541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7415" name="Téglalap 11"/>
          <p:cNvSpPr>
            <a:spLocks noChangeArrowheads="1"/>
          </p:cNvSpPr>
          <p:nvPr/>
        </p:nvSpPr>
        <p:spPr bwMode="auto">
          <a:xfrm>
            <a:off x="1150938" y="4194175"/>
            <a:ext cx="6289675" cy="1365250"/>
          </a:xfrm>
          <a:prstGeom prst="rect">
            <a:avLst/>
          </a:prstGeom>
          <a:noFill/>
          <a:ln w="28575" algn="ctr">
            <a:solidFill>
              <a:srgbClr val="CC00FF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  <p:sp>
        <p:nvSpPr>
          <p:cNvPr id="17416" name="Téglalap 10"/>
          <p:cNvSpPr>
            <a:spLocks noChangeArrowheads="1"/>
          </p:cNvSpPr>
          <p:nvPr/>
        </p:nvSpPr>
        <p:spPr bwMode="auto">
          <a:xfrm>
            <a:off x="222250" y="1382713"/>
            <a:ext cx="4125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b="1">
                <a:solidFill>
                  <a:srgbClr val="000099"/>
                </a:solidFill>
              </a:rPr>
              <a:t>Functional RG noise formula:</a:t>
            </a:r>
            <a:endParaRPr lang="en-US" altLang="en-US" sz="2000">
              <a:solidFill>
                <a:srgbClr val="000099"/>
              </a:solidFill>
            </a:endParaRPr>
          </a:p>
        </p:txBody>
      </p:sp>
      <p:grpSp>
        <p:nvGrpSpPr>
          <p:cNvPr id="17417" name="Csoportba foglalás 57"/>
          <p:cNvGrpSpPr>
            <a:grpSpLocks/>
          </p:cNvGrpSpPr>
          <p:nvPr/>
        </p:nvGrpSpPr>
        <p:grpSpPr bwMode="auto">
          <a:xfrm>
            <a:off x="2519363" y="2420938"/>
            <a:ext cx="3514725" cy="927100"/>
            <a:chOff x="701675" y="2432050"/>
            <a:chExt cx="3514725" cy="927100"/>
          </a:xfrm>
        </p:grpSpPr>
        <p:cxnSp>
          <p:nvCxnSpPr>
            <p:cNvPr id="17419" name="Egyenes összekötő 23"/>
            <p:cNvCxnSpPr>
              <a:cxnSpLocks noChangeShapeType="1"/>
            </p:cNvCxnSpPr>
            <p:nvPr/>
          </p:nvCxnSpPr>
          <p:spPr bwMode="auto">
            <a:xfrm>
              <a:off x="701675" y="2573338"/>
              <a:ext cx="31496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20" name="Egyenes összekötő 24"/>
            <p:cNvCxnSpPr>
              <a:cxnSpLocks noChangeShapeType="1"/>
            </p:cNvCxnSpPr>
            <p:nvPr/>
          </p:nvCxnSpPr>
          <p:spPr bwMode="auto">
            <a:xfrm>
              <a:off x="701675" y="3203575"/>
              <a:ext cx="319563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21" name="Szabadkézi sokszög 28"/>
            <p:cNvSpPr>
              <a:spLocks/>
            </p:cNvSpPr>
            <p:nvPr/>
          </p:nvSpPr>
          <p:spPr bwMode="auto">
            <a:xfrm>
              <a:off x="3821113" y="2571750"/>
              <a:ext cx="395287" cy="631825"/>
            </a:xfrm>
            <a:custGeom>
              <a:avLst/>
              <a:gdLst>
                <a:gd name="T0" fmla="*/ 0 w 395690"/>
                <a:gd name="T1" fmla="*/ 0 h 632564"/>
                <a:gd name="T2" fmla="*/ 254950 w 395690"/>
                <a:gd name="T3" fmla="*/ 47334 h 632564"/>
                <a:gd name="T4" fmla="*/ 387004 w 395690"/>
                <a:gd name="T5" fmla="*/ 300867 h 632564"/>
                <a:gd name="T6" fmla="*/ 299817 w 395690"/>
                <a:gd name="T7" fmla="*/ 540655 h 632564"/>
                <a:gd name="T8" fmla="*/ 75478 w 395690"/>
                <a:gd name="T9" fmla="*/ 630350 h 632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690"/>
                <a:gd name="T16" fmla="*/ 0 h 632564"/>
                <a:gd name="T17" fmla="*/ 395690 w 395690"/>
                <a:gd name="T18" fmla="*/ 632564 h 6325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690" h="632564">
                  <a:moveTo>
                    <a:pt x="0" y="0"/>
                  </a:moveTo>
                  <a:cubicBezTo>
                    <a:pt x="89117" y="761"/>
                    <a:pt x="203112" y="10498"/>
                    <a:pt x="255730" y="47499"/>
                  </a:cubicBezTo>
                  <a:cubicBezTo>
                    <a:pt x="323938" y="97330"/>
                    <a:pt x="380688" y="219415"/>
                    <a:pt x="388189" y="301924"/>
                  </a:cubicBezTo>
                  <a:cubicBezTo>
                    <a:pt x="395690" y="384433"/>
                    <a:pt x="352815" y="487447"/>
                    <a:pt x="300735" y="542554"/>
                  </a:cubicBezTo>
                  <a:cubicBezTo>
                    <a:pt x="248655" y="597661"/>
                    <a:pt x="196109" y="623580"/>
                    <a:pt x="75709" y="632564"/>
                  </a:cubicBezTo>
                </a:path>
              </a:pathLst>
            </a:cu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7422" name="Egyenes összekötő 34"/>
            <p:cNvCxnSpPr>
              <a:cxnSpLocks noChangeShapeType="1"/>
              <a:endCxn id="17421" idx="0"/>
            </p:cNvCxnSpPr>
            <p:nvPr/>
          </p:nvCxnSpPr>
          <p:spPr bwMode="auto">
            <a:xfrm>
              <a:off x="3716338" y="2528888"/>
              <a:ext cx="104775" cy="4286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23" name="Egyenes összekötő 36"/>
            <p:cNvCxnSpPr>
              <a:cxnSpLocks noChangeShapeType="1"/>
              <a:stCxn id="17421" idx="0"/>
            </p:cNvCxnSpPr>
            <p:nvPr/>
          </p:nvCxnSpPr>
          <p:spPr bwMode="auto">
            <a:xfrm flipH="1">
              <a:off x="3716338" y="2571750"/>
              <a:ext cx="104775" cy="4762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24" name="Egyenes összekötő 39"/>
            <p:cNvCxnSpPr>
              <a:cxnSpLocks noChangeShapeType="1"/>
            </p:cNvCxnSpPr>
            <p:nvPr/>
          </p:nvCxnSpPr>
          <p:spPr bwMode="auto">
            <a:xfrm flipV="1">
              <a:off x="3716338" y="3160713"/>
              <a:ext cx="104775" cy="4286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25" name="Egyenes összekötő 40"/>
            <p:cNvCxnSpPr>
              <a:cxnSpLocks noChangeShapeType="1"/>
            </p:cNvCxnSpPr>
            <p:nvPr/>
          </p:nvCxnSpPr>
          <p:spPr bwMode="auto">
            <a:xfrm flipH="1" flipV="1">
              <a:off x="3716338" y="3203575"/>
              <a:ext cx="104775" cy="4762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" name="Háromszög 41"/>
            <p:cNvSpPr/>
            <p:nvPr/>
          </p:nvSpPr>
          <p:spPr bwMode="auto">
            <a:xfrm rot="8096783">
              <a:off x="1671637" y="2528887"/>
              <a:ext cx="179388" cy="13493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Háromszög 42"/>
            <p:cNvSpPr/>
            <p:nvPr/>
          </p:nvSpPr>
          <p:spPr bwMode="auto">
            <a:xfrm rot="18745833">
              <a:off x="2705893" y="3113881"/>
              <a:ext cx="180975" cy="13493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8" name="Szabadkézi sokszög 44"/>
            <p:cNvSpPr>
              <a:spLocks/>
            </p:cNvSpPr>
            <p:nvPr/>
          </p:nvSpPr>
          <p:spPr bwMode="auto">
            <a:xfrm>
              <a:off x="1806575" y="2662238"/>
              <a:ext cx="944563" cy="452437"/>
            </a:xfrm>
            <a:custGeom>
              <a:avLst/>
              <a:gdLst>
                <a:gd name="T0" fmla="*/ 0 w 945105"/>
                <a:gd name="T1" fmla="*/ 1597 h 451638"/>
                <a:gd name="T2" fmla="*/ 401155 w 945105"/>
                <a:gd name="T3" fmla="*/ 39406 h 451638"/>
                <a:gd name="T4" fmla="*/ 787838 w 945105"/>
                <a:gd name="T5" fmla="*/ 218152 h 451638"/>
                <a:gd name="T6" fmla="*/ 943480 w 945105"/>
                <a:gd name="T7" fmla="*/ 454039 h 4516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5105"/>
                <a:gd name="T13" fmla="*/ 0 h 451638"/>
                <a:gd name="T14" fmla="*/ 945105 w 945105"/>
                <a:gd name="T15" fmla="*/ 451638 h 4516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5105" h="451638">
                  <a:moveTo>
                    <a:pt x="0" y="1588"/>
                  </a:moveTo>
                  <a:cubicBezTo>
                    <a:pt x="155575" y="0"/>
                    <a:pt x="270313" y="3296"/>
                    <a:pt x="401845" y="39198"/>
                  </a:cubicBezTo>
                  <a:cubicBezTo>
                    <a:pt x="533378" y="75100"/>
                    <a:pt x="698652" y="148258"/>
                    <a:pt x="789195" y="216998"/>
                  </a:cubicBezTo>
                  <a:cubicBezTo>
                    <a:pt x="879738" y="285738"/>
                    <a:pt x="892717" y="371204"/>
                    <a:pt x="945105" y="451638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429" name="Szabadkézi sokszög 45"/>
            <p:cNvSpPr>
              <a:spLocks/>
            </p:cNvSpPr>
            <p:nvPr/>
          </p:nvSpPr>
          <p:spPr bwMode="auto">
            <a:xfrm rot="10800000">
              <a:off x="1806575" y="2663825"/>
              <a:ext cx="944563" cy="452438"/>
            </a:xfrm>
            <a:custGeom>
              <a:avLst/>
              <a:gdLst>
                <a:gd name="T0" fmla="*/ 0 w 945105"/>
                <a:gd name="T1" fmla="*/ 1597 h 451638"/>
                <a:gd name="T2" fmla="*/ 405147 w 945105"/>
                <a:gd name="T3" fmla="*/ 36709 h 451638"/>
                <a:gd name="T4" fmla="*/ 791831 w 945105"/>
                <a:gd name="T5" fmla="*/ 215455 h 451638"/>
                <a:gd name="T6" fmla="*/ 943480 w 945105"/>
                <a:gd name="T7" fmla="*/ 454042 h 4516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5105"/>
                <a:gd name="T13" fmla="*/ 0 h 451638"/>
                <a:gd name="T14" fmla="*/ 945105 w 945105"/>
                <a:gd name="T15" fmla="*/ 451638 h 4516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5105" h="451638">
                  <a:moveTo>
                    <a:pt x="0" y="1588"/>
                  </a:moveTo>
                  <a:cubicBezTo>
                    <a:pt x="155575" y="0"/>
                    <a:pt x="273646" y="1060"/>
                    <a:pt x="405845" y="36514"/>
                  </a:cubicBezTo>
                  <a:cubicBezTo>
                    <a:pt x="538044" y="71968"/>
                    <a:pt x="703318" y="145127"/>
                    <a:pt x="793195" y="214314"/>
                  </a:cubicBezTo>
                  <a:cubicBezTo>
                    <a:pt x="883072" y="283501"/>
                    <a:pt x="892717" y="371204"/>
                    <a:pt x="945105" y="451638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430" name="Egyenes összekötő 47"/>
            <p:cNvCxnSpPr>
              <a:cxnSpLocks noChangeShapeType="1"/>
            </p:cNvCxnSpPr>
            <p:nvPr/>
          </p:nvCxnSpPr>
          <p:spPr bwMode="auto">
            <a:xfrm rot="16200000" flipH="1">
              <a:off x="2368550" y="2730500"/>
              <a:ext cx="90488" cy="460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31" name="Egyenes összekötő 50"/>
            <p:cNvCxnSpPr>
              <a:cxnSpLocks noChangeShapeType="1"/>
            </p:cNvCxnSpPr>
            <p:nvPr/>
          </p:nvCxnSpPr>
          <p:spPr bwMode="auto">
            <a:xfrm rot="10800000">
              <a:off x="2346325" y="2798763"/>
              <a:ext cx="9048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7432" name="Csoportba foglalás 55"/>
            <p:cNvGrpSpPr>
              <a:grpSpLocks/>
            </p:cNvGrpSpPr>
            <p:nvPr/>
          </p:nvGrpSpPr>
          <p:grpSpPr bwMode="auto">
            <a:xfrm rot="10800000">
              <a:off x="1941513" y="2889250"/>
              <a:ext cx="88900" cy="90488"/>
              <a:chOff x="3059215" y="2636296"/>
              <a:chExt cx="90012" cy="90011"/>
            </a:xfrm>
          </p:grpSpPr>
          <p:cxnSp>
            <p:nvCxnSpPr>
              <p:cNvPr id="17440" name="Egyenes összekötő 53"/>
              <p:cNvCxnSpPr>
                <a:cxnSpLocks noChangeShapeType="1"/>
              </p:cNvCxnSpPr>
              <p:nvPr/>
            </p:nvCxnSpPr>
            <p:spPr bwMode="auto">
              <a:xfrm rot="5400000" flipH="1">
                <a:off x="3081720" y="2658797"/>
                <a:ext cx="90007" cy="4500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41" name="Egyenes összekötő 54"/>
              <p:cNvCxnSpPr>
                <a:cxnSpLocks noChangeShapeType="1"/>
              </p:cNvCxnSpPr>
              <p:nvPr/>
            </p:nvCxnSpPr>
            <p:spPr bwMode="auto">
              <a:xfrm>
                <a:off x="3059215" y="2726305"/>
                <a:ext cx="90012" cy="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7433" name="Szabadkézi sokszög 56"/>
            <p:cNvSpPr>
              <a:spLocks/>
            </p:cNvSpPr>
            <p:nvPr/>
          </p:nvSpPr>
          <p:spPr bwMode="auto">
            <a:xfrm>
              <a:off x="1806575" y="2432050"/>
              <a:ext cx="1079500" cy="727075"/>
            </a:xfrm>
            <a:custGeom>
              <a:avLst/>
              <a:gdLst>
                <a:gd name="T0" fmla="*/ 0 w 1080121"/>
                <a:gd name="T1" fmla="*/ 52397 h 727580"/>
                <a:gd name="T2" fmla="*/ 539129 w 1080121"/>
                <a:gd name="T3" fmla="*/ 52398 h 727580"/>
                <a:gd name="T4" fmla="*/ 988402 w 1080121"/>
                <a:gd name="T5" fmla="*/ 366776 h 727580"/>
                <a:gd name="T6" fmla="*/ 1078259 w 1080121"/>
                <a:gd name="T7" fmla="*/ 726066 h 7275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0121"/>
                <a:gd name="T13" fmla="*/ 0 h 727580"/>
                <a:gd name="T14" fmla="*/ 1080121 w 1080121"/>
                <a:gd name="T15" fmla="*/ 727580 h 7275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0121" h="727580">
                  <a:moveTo>
                    <a:pt x="0" y="52505"/>
                  </a:moveTo>
                  <a:cubicBezTo>
                    <a:pt x="71803" y="24999"/>
                    <a:pt x="375041" y="0"/>
                    <a:pt x="540059" y="52506"/>
                  </a:cubicBezTo>
                  <a:cubicBezTo>
                    <a:pt x="705077" y="105012"/>
                    <a:pt x="916194" y="215884"/>
                    <a:pt x="990109" y="367541"/>
                  </a:cubicBezTo>
                  <a:cubicBezTo>
                    <a:pt x="1074944" y="508538"/>
                    <a:pt x="1069008" y="557717"/>
                    <a:pt x="1080121" y="72758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434" name="Szabadkézi sokszög 57"/>
            <p:cNvSpPr>
              <a:spLocks/>
            </p:cNvSpPr>
            <p:nvPr/>
          </p:nvSpPr>
          <p:spPr bwMode="auto">
            <a:xfrm>
              <a:off x="1671638" y="2619375"/>
              <a:ext cx="1079500" cy="739775"/>
            </a:xfrm>
            <a:custGeom>
              <a:avLst/>
              <a:gdLst>
                <a:gd name="T0" fmla="*/ 1078261 w 1080120"/>
                <a:gd name="T1" fmla="*/ 674027 h 740158"/>
                <a:gd name="T2" fmla="*/ 573970 w 1080120"/>
                <a:gd name="T3" fmla="*/ 703821 h 740158"/>
                <a:gd name="T4" fmla="*/ 136575 w 1080120"/>
                <a:gd name="T5" fmla="*/ 462895 h 740158"/>
                <a:gd name="T6" fmla="*/ 0 w 1080120"/>
                <a:gd name="T7" fmla="*/ 0 h 7401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0120"/>
                <a:gd name="T13" fmla="*/ 0 h 740158"/>
                <a:gd name="T14" fmla="*/ 1080120 w 1080120"/>
                <a:gd name="T15" fmla="*/ 740158 h 7401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0120" h="740158">
                  <a:moveTo>
                    <a:pt x="1080120" y="675074"/>
                  </a:moveTo>
                  <a:cubicBezTo>
                    <a:pt x="931424" y="726932"/>
                    <a:pt x="732178" y="740158"/>
                    <a:pt x="574960" y="704915"/>
                  </a:cubicBezTo>
                  <a:cubicBezTo>
                    <a:pt x="417742" y="669672"/>
                    <a:pt x="232637" y="581101"/>
                    <a:pt x="136810" y="463615"/>
                  </a:cubicBezTo>
                  <a:cubicBezTo>
                    <a:pt x="40983" y="346129"/>
                    <a:pt x="24341" y="215371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435" name="Egyenes összekötő 58"/>
            <p:cNvCxnSpPr>
              <a:cxnSpLocks noChangeShapeType="1"/>
            </p:cNvCxnSpPr>
            <p:nvPr/>
          </p:nvCxnSpPr>
          <p:spPr bwMode="auto">
            <a:xfrm rot="16200000" flipH="1">
              <a:off x="2413794" y="2461419"/>
              <a:ext cx="90488" cy="444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36" name="Egyenes összekötő 59"/>
            <p:cNvCxnSpPr>
              <a:cxnSpLocks noChangeShapeType="1"/>
            </p:cNvCxnSpPr>
            <p:nvPr/>
          </p:nvCxnSpPr>
          <p:spPr bwMode="auto">
            <a:xfrm rot="10800000">
              <a:off x="2390775" y="2528888"/>
              <a:ext cx="9048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7437" name="Csoportba foglalás 60"/>
            <p:cNvGrpSpPr>
              <a:grpSpLocks/>
            </p:cNvGrpSpPr>
            <p:nvPr/>
          </p:nvGrpSpPr>
          <p:grpSpPr bwMode="auto">
            <a:xfrm rot="10800000">
              <a:off x="2030413" y="3249613"/>
              <a:ext cx="90487" cy="88900"/>
              <a:chOff x="3059215" y="2636296"/>
              <a:chExt cx="90012" cy="90011"/>
            </a:xfrm>
          </p:grpSpPr>
          <p:cxnSp>
            <p:nvCxnSpPr>
              <p:cNvPr id="17438" name="Egyenes összekötő 61"/>
              <p:cNvCxnSpPr>
                <a:cxnSpLocks noChangeShapeType="1"/>
              </p:cNvCxnSpPr>
              <p:nvPr/>
            </p:nvCxnSpPr>
            <p:spPr bwMode="auto">
              <a:xfrm rot="5400000" flipH="1">
                <a:off x="3081720" y="2658797"/>
                <a:ext cx="90007" cy="4500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39" name="Egyenes összekötő 62"/>
              <p:cNvCxnSpPr>
                <a:cxnSpLocks noChangeShapeType="1"/>
              </p:cNvCxnSpPr>
              <p:nvPr/>
            </p:nvCxnSpPr>
            <p:spPr bwMode="auto">
              <a:xfrm>
                <a:off x="3059215" y="2726305"/>
                <a:ext cx="90012" cy="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17418" name="Lefelé nyíl 91"/>
          <p:cNvSpPr>
            <a:spLocks noChangeArrowheads="1"/>
          </p:cNvSpPr>
          <p:nvPr/>
        </p:nvSpPr>
        <p:spPr bwMode="auto">
          <a:xfrm>
            <a:off x="3806825" y="3743325"/>
            <a:ext cx="495300" cy="1809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0" y="15875"/>
            <a:ext cx="9144000" cy="974725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76471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7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hu-HU" altLang="en-US" sz="3200" b="1" dirty="0" err="1">
                <a:solidFill>
                  <a:srgbClr val="000099"/>
                </a:solidFill>
              </a:rPr>
              <a:t>Perturbation</a:t>
            </a:r>
            <a:r>
              <a:rPr lang="hu-HU" altLang="en-US" sz="3200" b="1" dirty="0">
                <a:solidFill>
                  <a:srgbClr val="000099"/>
                </a:solidFill>
              </a:rPr>
              <a:t> </a:t>
            </a:r>
            <a:r>
              <a:rPr lang="hu-HU" altLang="en-US" sz="3200" b="1" dirty="0" err="1">
                <a:solidFill>
                  <a:srgbClr val="000099"/>
                </a:solidFill>
              </a:rPr>
              <a:t>theory</a:t>
            </a:r>
            <a:endParaRPr lang="en-US" altLang="en-US" sz="2800" dirty="0">
              <a:solidFill>
                <a:srgbClr val="000099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175" y="4324350"/>
            <a:ext cx="5984875" cy="8588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8925" y="5195888"/>
            <a:ext cx="4806950" cy="900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pSp>
        <p:nvGrpSpPr>
          <p:cNvPr id="25605" name="Csoportba foglalás 365"/>
          <p:cNvGrpSpPr>
            <a:grpSpLocks/>
          </p:cNvGrpSpPr>
          <p:nvPr/>
        </p:nvGrpSpPr>
        <p:grpSpPr bwMode="auto">
          <a:xfrm>
            <a:off x="2419350" y="1223963"/>
            <a:ext cx="1519238" cy="677862"/>
            <a:chOff x="2418947" y="1223625"/>
            <a:chExt cx="1519972" cy="677545"/>
          </a:xfrm>
        </p:grpSpPr>
        <p:cxnSp>
          <p:nvCxnSpPr>
            <p:cNvPr id="25725" name="Egyenes összekötő 64"/>
            <p:cNvCxnSpPr>
              <a:cxnSpLocks noChangeShapeType="1"/>
            </p:cNvCxnSpPr>
            <p:nvPr/>
          </p:nvCxnSpPr>
          <p:spPr bwMode="auto">
            <a:xfrm flipV="1">
              <a:off x="2418947" y="1388594"/>
              <a:ext cx="1492513" cy="1464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726" name="Egyenes összekötő 65"/>
            <p:cNvCxnSpPr>
              <a:cxnSpLocks noChangeShapeType="1"/>
            </p:cNvCxnSpPr>
            <p:nvPr/>
          </p:nvCxnSpPr>
          <p:spPr bwMode="auto">
            <a:xfrm>
              <a:off x="2434828" y="1843202"/>
              <a:ext cx="1504091" cy="3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727" name="Háromszög 72"/>
            <p:cNvSpPr>
              <a:spLocks noChangeArrowheads="1"/>
            </p:cNvSpPr>
            <p:nvPr/>
          </p:nvSpPr>
          <p:spPr bwMode="auto">
            <a:xfrm rot="8552374">
              <a:off x="2869283" y="1354680"/>
              <a:ext cx="105117" cy="810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728" name="Ellipszis 73"/>
            <p:cNvSpPr>
              <a:spLocks noChangeArrowheads="1"/>
            </p:cNvSpPr>
            <p:nvPr/>
          </p:nvSpPr>
          <p:spPr bwMode="auto">
            <a:xfrm>
              <a:off x="3514769" y="1342558"/>
              <a:ext cx="95289" cy="9544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729" name="Háromszög 74"/>
            <p:cNvSpPr>
              <a:spLocks noChangeArrowheads="1"/>
            </p:cNvSpPr>
            <p:nvPr/>
          </p:nvSpPr>
          <p:spPr bwMode="auto">
            <a:xfrm rot="-320080">
              <a:off x="3318028" y="1808697"/>
              <a:ext cx="105120" cy="924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730" name="Szabadkézi sokszög 75"/>
            <p:cNvSpPr>
              <a:spLocks/>
            </p:cNvSpPr>
            <p:nvPr/>
          </p:nvSpPr>
          <p:spPr bwMode="auto">
            <a:xfrm>
              <a:off x="2933110" y="1431089"/>
              <a:ext cx="645807" cy="121524"/>
            </a:xfrm>
            <a:custGeom>
              <a:avLst/>
              <a:gdLst>
                <a:gd name="T0" fmla="*/ 0 w 1058487"/>
                <a:gd name="T1" fmla="*/ 0 h 167177"/>
                <a:gd name="T2" fmla="*/ 70649 w 1058487"/>
                <a:gd name="T3" fmla="*/ 46421 h 167177"/>
                <a:gd name="T4" fmla="*/ 146675 w 1058487"/>
                <a:gd name="T5" fmla="*/ 1547 h 167177"/>
                <a:gd name="T6" fmla="*/ 0 60000 65536"/>
                <a:gd name="T7" fmla="*/ 0 60000 65536"/>
                <a:gd name="T8" fmla="*/ 0 60000 65536"/>
                <a:gd name="T9" fmla="*/ 0 w 1058487"/>
                <a:gd name="T10" fmla="*/ 0 h 167177"/>
                <a:gd name="T11" fmla="*/ 1058487 w 1058487"/>
                <a:gd name="T12" fmla="*/ 167177 h 167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8487" h="167177">
                  <a:moveTo>
                    <a:pt x="0" y="0"/>
                  </a:moveTo>
                  <a:cubicBezTo>
                    <a:pt x="166716" y="82665"/>
                    <a:pt x="333433" y="165331"/>
                    <a:pt x="509847" y="166254"/>
                  </a:cubicBezTo>
                  <a:cubicBezTo>
                    <a:pt x="686261" y="167177"/>
                    <a:pt x="872374" y="86359"/>
                    <a:pt x="1058487" y="554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731" name="Szabadkézi sokszög 76"/>
            <p:cNvSpPr>
              <a:spLocks/>
            </p:cNvSpPr>
            <p:nvPr/>
          </p:nvSpPr>
          <p:spPr bwMode="auto">
            <a:xfrm rot="18222743" flipV="1">
              <a:off x="3210870" y="1587327"/>
              <a:ext cx="452397" cy="48980"/>
            </a:xfrm>
            <a:custGeom>
              <a:avLst/>
              <a:gdLst>
                <a:gd name="T0" fmla="*/ 0 w 1058487"/>
                <a:gd name="T1" fmla="*/ 0 h 167177"/>
                <a:gd name="T2" fmla="*/ 17013 w 1058487"/>
                <a:gd name="T3" fmla="*/ 1225 h 167177"/>
                <a:gd name="T4" fmla="*/ 35320 w 1058487"/>
                <a:gd name="T5" fmla="*/ 41 h 167177"/>
                <a:gd name="T6" fmla="*/ 0 60000 65536"/>
                <a:gd name="T7" fmla="*/ 0 60000 65536"/>
                <a:gd name="T8" fmla="*/ 0 60000 65536"/>
                <a:gd name="T9" fmla="*/ 0 w 1058487"/>
                <a:gd name="T10" fmla="*/ 0 h 167177"/>
                <a:gd name="T11" fmla="*/ 1058487 w 1058487"/>
                <a:gd name="T12" fmla="*/ 167177 h 167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8487" h="167177">
                  <a:moveTo>
                    <a:pt x="0" y="0"/>
                  </a:moveTo>
                  <a:cubicBezTo>
                    <a:pt x="166716" y="82665"/>
                    <a:pt x="333433" y="165331"/>
                    <a:pt x="509847" y="166254"/>
                  </a:cubicBezTo>
                  <a:cubicBezTo>
                    <a:pt x="686261" y="167177"/>
                    <a:pt x="872374" y="86359"/>
                    <a:pt x="1058487" y="554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5732" name="Egyenes összekötő 77"/>
            <p:cNvCxnSpPr>
              <a:cxnSpLocks noChangeShapeType="1"/>
              <a:stCxn id="25730" idx="0"/>
              <a:endCxn id="25731" idx="0"/>
            </p:cNvCxnSpPr>
            <p:nvPr/>
          </p:nvCxnSpPr>
          <p:spPr bwMode="auto">
            <a:xfrm>
              <a:off x="2933110" y="1431089"/>
              <a:ext cx="418955" cy="38508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5733" name="Szabadkézi sokszög 78"/>
            <p:cNvSpPr>
              <a:spLocks/>
            </p:cNvSpPr>
            <p:nvPr/>
          </p:nvSpPr>
          <p:spPr bwMode="auto">
            <a:xfrm>
              <a:off x="2920500" y="1223625"/>
              <a:ext cx="644832" cy="152342"/>
            </a:xfrm>
            <a:custGeom>
              <a:avLst/>
              <a:gdLst>
                <a:gd name="T0" fmla="*/ 0 w 1008611"/>
                <a:gd name="T1" fmla="*/ 49693 h 213360"/>
                <a:gd name="T2" fmla="*/ 42589 w 1008611"/>
                <a:gd name="T3" fmla="*/ 7922 h 213360"/>
                <a:gd name="T4" fmla="*/ 112954 w 1008611"/>
                <a:gd name="T5" fmla="*/ 7922 h 213360"/>
                <a:gd name="T6" fmla="*/ 168506 w 1008611"/>
                <a:gd name="T7" fmla="*/ 55455 h 213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611"/>
                <a:gd name="T13" fmla="*/ 0 h 213360"/>
                <a:gd name="T14" fmla="*/ 1008611 w 1008611"/>
                <a:gd name="T15" fmla="*/ 213360 h 213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611" h="213360">
                  <a:moveTo>
                    <a:pt x="0" y="191193"/>
                  </a:moveTo>
                  <a:cubicBezTo>
                    <a:pt x="71119" y="124229"/>
                    <a:pt x="142239" y="57265"/>
                    <a:pt x="254923" y="30480"/>
                  </a:cubicBezTo>
                  <a:cubicBezTo>
                    <a:pt x="367607" y="3695"/>
                    <a:pt x="550487" y="0"/>
                    <a:pt x="676102" y="30480"/>
                  </a:cubicBezTo>
                  <a:cubicBezTo>
                    <a:pt x="801717" y="60960"/>
                    <a:pt x="905164" y="137160"/>
                    <a:pt x="1008611" y="21336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734" name="Szabadkézi sokszög 79"/>
            <p:cNvSpPr>
              <a:spLocks/>
            </p:cNvSpPr>
            <p:nvPr/>
          </p:nvSpPr>
          <p:spPr bwMode="auto">
            <a:xfrm>
              <a:off x="3359140" y="1394833"/>
              <a:ext cx="236683" cy="443129"/>
            </a:xfrm>
            <a:custGeom>
              <a:avLst/>
              <a:gdLst>
                <a:gd name="T0" fmla="*/ 48380 w 387927"/>
                <a:gd name="T1" fmla="*/ 0 h 609600"/>
                <a:gd name="T2" fmla="*/ 51451 w 387927"/>
                <a:gd name="T3" fmla="*/ 61895 h 609600"/>
                <a:gd name="T4" fmla="*/ 34557 w 387927"/>
                <a:gd name="T5" fmla="*/ 134621 h 609600"/>
                <a:gd name="T6" fmla="*/ 0 w 387927"/>
                <a:gd name="T7" fmla="*/ 170210 h 609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927"/>
                <a:gd name="T13" fmla="*/ 0 h 609600"/>
                <a:gd name="T14" fmla="*/ 387927 w 387927"/>
                <a:gd name="T15" fmla="*/ 609600 h 609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927" h="609600">
                  <a:moveTo>
                    <a:pt x="349135" y="0"/>
                  </a:moveTo>
                  <a:cubicBezTo>
                    <a:pt x="368531" y="70658"/>
                    <a:pt x="387927" y="141317"/>
                    <a:pt x="371302" y="221673"/>
                  </a:cubicBezTo>
                  <a:cubicBezTo>
                    <a:pt x="354677" y="302029"/>
                    <a:pt x="311266" y="417484"/>
                    <a:pt x="249382" y="482138"/>
                  </a:cubicBezTo>
                  <a:cubicBezTo>
                    <a:pt x="187498" y="546793"/>
                    <a:pt x="93749" y="578196"/>
                    <a:pt x="0" y="60960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735" name="Szabadkézi sokszög 80"/>
            <p:cNvSpPr>
              <a:spLocks/>
            </p:cNvSpPr>
            <p:nvPr/>
          </p:nvSpPr>
          <p:spPr bwMode="auto">
            <a:xfrm>
              <a:off x="2902679" y="1406918"/>
              <a:ext cx="449698" cy="451186"/>
            </a:xfrm>
            <a:custGeom>
              <a:avLst/>
              <a:gdLst>
                <a:gd name="T0" fmla="*/ 0 w 737061"/>
                <a:gd name="T1" fmla="*/ 0 h 620683"/>
                <a:gd name="T2" fmla="*/ 13055 w 737061"/>
                <a:gd name="T3" fmla="*/ 78916 h 620683"/>
                <a:gd name="T4" fmla="*/ 48380 w 737061"/>
                <a:gd name="T5" fmla="*/ 150095 h 620683"/>
                <a:gd name="T6" fmla="*/ 102135 w 737061"/>
                <a:gd name="T7" fmla="*/ 173305 h 6206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7061"/>
                <a:gd name="T13" fmla="*/ 0 h 620683"/>
                <a:gd name="T14" fmla="*/ 737061 w 737061"/>
                <a:gd name="T15" fmla="*/ 620683 h 6206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7061" h="620683">
                  <a:moveTo>
                    <a:pt x="0" y="0"/>
                  </a:moveTo>
                  <a:cubicBezTo>
                    <a:pt x="18011" y="96519"/>
                    <a:pt x="36022" y="193039"/>
                    <a:pt x="94211" y="282632"/>
                  </a:cubicBezTo>
                  <a:cubicBezTo>
                    <a:pt x="152400" y="372225"/>
                    <a:pt x="241992" y="481214"/>
                    <a:pt x="349134" y="537556"/>
                  </a:cubicBezTo>
                  <a:cubicBezTo>
                    <a:pt x="456276" y="593898"/>
                    <a:pt x="596668" y="607290"/>
                    <a:pt x="737061" y="620683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5736" name="Egyenes összekötő 83"/>
            <p:cNvCxnSpPr>
              <a:cxnSpLocks noChangeShapeType="1"/>
            </p:cNvCxnSpPr>
            <p:nvPr/>
          </p:nvCxnSpPr>
          <p:spPr bwMode="auto">
            <a:xfrm>
              <a:off x="3252633" y="1517702"/>
              <a:ext cx="33812" cy="3625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737" name="Egyenes összekötő 84"/>
            <p:cNvCxnSpPr>
              <a:cxnSpLocks noChangeShapeType="1"/>
            </p:cNvCxnSpPr>
            <p:nvPr/>
          </p:nvCxnSpPr>
          <p:spPr bwMode="auto">
            <a:xfrm rot="5400000">
              <a:off x="3247705" y="1554855"/>
              <a:ext cx="40285" cy="3043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5606" name="Csoportba foglalás 236"/>
          <p:cNvGrpSpPr>
            <a:grpSpLocks/>
          </p:cNvGrpSpPr>
          <p:nvPr/>
        </p:nvGrpSpPr>
        <p:grpSpPr bwMode="auto">
          <a:xfrm>
            <a:off x="436563" y="1239838"/>
            <a:ext cx="1674812" cy="642937"/>
            <a:chOff x="342900" y="1198879"/>
            <a:chExt cx="2430963" cy="1161744"/>
          </a:xfrm>
        </p:grpSpPr>
        <p:cxnSp>
          <p:nvCxnSpPr>
            <p:cNvPr id="25709" name="Egyenes összekötő 237"/>
            <p:cNvCxnSpPr>
              <a:cxnSpLocks noChangeShapeType="1"/>
            </p:cNvCxnSpPr>
            <p:nvPr/>
          </p:nvCxnSpPr>
          <p:spPr bwMode="auto">
            <a:xfrm flipV="1">
              <a:off x="342900" y="1512176"/>
              <a:ext cx="2387047" cy="2452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710" name="Egyenes összekötő 238"/>
            <p:cNvCxnSpPr>
              <a:cxnSpLocks noChangeShapeType="1"/>
            </p:cNvCxnSpPr>
            <p:nvPr/>
          </p:nvCxnSpPr>
          <p:spPr bwMode="auto">
            <a:xfrm>
              <a:off x="368300" y="2273300"/>
              <a:ext cx="2405563" cy="569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5711" name="Csoportba foglalás 59"/>
            <p:cNvGrpSpPr>
              <a:grpSpLocks/>
            </p:cNvGrpSpPr>
            <p:nvPr/>
          </p:nvGrpSpPr>
          <p:grpSpPr bwMode="auto">
            <a:xfrm>
              <a:off x="1058275" y="1198886"/>
              <a:ext cx="1179085" cy="1161747"/>
              <a:chOff x="1813417" y="2316482"/>
              <a:chExt cx="1208331" cy="954569"/>
            </a:xfrm>
          </p:grpSpPr>
          <p:sp>
            <p:nvSpPr>
              <p:cNvPr id="25712" name="Háromszög 240"/>
              <p:cNvSpPr>
                <a:spLocks noChangeArrowheads="1"/>
              </p:cNvSpPr>
              <p:nvPr/>
            </p:nvSpPr>
            <p:spPr bwMode="auto">
              <a:xfrm rot="8626594">
                <a:off x="1813417" y="2535247"/>
                <a:ext cx="172289" cy="11152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713" name="Ellipszis 241"/>
              <p:cNvSpPr>
                <a:spLocks noChangeArrowheads="1"/>
              </p:cNvSpPr>
              <p:nvPr/>
            </p:nvSpPr>
            <p:spPr bwMode="auto">
              <a:xfrm>
                <a:off x="2906275" y="2530337"/>
                <a:ext cx="115473" cy="95916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714" name="Háromszög 242"/>
              <p:cNvSpPr>
                <a:spLocks noChangeArrowheads="1"/>
              </p:cNvSpPr>
              <p:nvPr/>
            </p:nvSpPr>
            <p:spPr bwMode="auto">
              <a:xfrm rot="-320080">
                <a:off x="2504056" y="3143838"/>
                <a:ext cx="172294" cy="12721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715" name="Szabadkézi sokszög 243"/>
              <p:cNvSpPr>
                <a:spLocks/>
              </p:cNvSpPr>
              <p:nvPr/>
            </p:nvSpPr>
            <p:spPr bwMode="auto">
              <a:xfrm>
                <a:off x="1923017" y="2632364"/>
                <a:ext cx="1058487" cy="167177"/>
              </a:xfrm>
              <a:custGeom>
                <a:avLst/>
                <a:gdLst>
                  <a:gd name="T0" fmla="*/ 0 w 1058487"/>
                  <a:gd name="T1" fmla="*/ 0 h 167177"/>
                  <a:gd name="T2" fmla="*/ 509847 w 1058487"/>
                  <a:gd name="T3" fmla="*/ 166254 h 167177"/>
                  <a:gd name="T4" fmla="*/ 1058487 w 1058487"/>
                  <a:gd name="T5" fmla="*/ 5541 h 167177"/>
                  <a:gd name="T6" fmla="*/ 0 60000 65536"/>
                  <a:gd name="T7" fmla="*/ 0 60000 65536"/>
                  <a:gd name="T8" fmla="*/ 0 60000 65536"/>
                  <a:gd name="T9" fmla="*/ 0 w 1058487"/>
                  <a:gd name="T10" fmla="*/ 0 h 167177"/>
                  <a:gd name="T11" fmla="*/ 1058487 w 1058487"/>
                  <a:gd name="T12" fmla="*/ 167177 h 167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8487" h="167177">
                    <a:moveTo>
                      <a:pt x="0" y="0"/>
                    </a:moveTo>
                    <a:cubicBezTo>
                      <a:pt x="166716" y="82665"/>
                      <a:pt x="333433" y="165331"/>
                      <a:pt x="509847" y="166254"/>
                    </a:cubicBezTo>
                    <a:cubicBezTo>
                      <a:pt x="686261" y="167177"/>
                      <a:pt x="872374" y="86359"/>
                      <a:pt x="1058487" y="5541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716" name="Szabadkézi sokszög 244"/>
              <p:cNvSpPr>
                <a:spLocks/>
              </p:cNvSpPr>
              <p:nvPr/>
            </p:nvSpPr>
            <p:spPr bwMode="auto">
              <a:xfrm rot="18222743" flipV="1">
                <a:off x="2437836" y="2840847"/>
                <a:ext cx="622350" cy="80279"/>
              </a:xfrm>
              <a:custGeom>
                <a:avLst/>
                <a:gdLst>
                  <a:gd name="T0" fmla="*/ 0 w 1058487"/>
                  <a:gd name="T1" fmla="*/ 0 h 167177"/>
                  <a:gd name="T2" fmla="*/ 60931 w 1058487"/>
                  <a:gd name="T3" fmla="*/ 8841 h 167177"/>
                  <a:gd name="T4" fmla="*/ 126498 w 1058487"/>
                  <a:gd name="T5" fmla="*/ 295 h 167177"/>
                  <a:gd name="T6" fmla="*/ 0 60000 65536"/>
                  <a:gd name="T7" fmla="*/ 0 60000 65536"/>
                  <a:gd name="T8" fmla="*/ 0 60000 65536"/>
                  <a:gd name="T9" fmla="*/ 0 w 1058487"/>
                  <a:gd name="T10" fmla="*/ 0 h 167177"/>
                  <a:gd name="T11" fmla="*/ 1058487 w 1058487"/>
                  <a:gd name="T12" fmla="*/ 167177 h 167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8487" h="167177">
                    <a:moveTo>
                      <a:pt x="0" y="0"/>
                    </a:moveTo>
                    <a:cubicBezTo>
                      <a:pt x="166716" y="82665"/>
                      <a:pt x="333433" y="165331"/>
                      <a:pt x="509847" y="166254"/>
                    </a:cubicBezTo>
                    <a:cubicBezTo>
                      <a:pt x="686261" y="167177"/>
                      <a:pt x="872374" y="86359"/>
                      <a:pt x="1058487" y="5541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717" name="Egyenes összekötő 245"/>
              <p:cNvCxnSpPr>
                <a:cxnSpLocks noChangeShapeType="1"/>
                <a:stCxn id="25715" idx="0"/>
                <a:endCxn id="25716" idx="0"/>
              </p:cNvCxnSpPr>
              <p:nvPr/>
            </p:nvCxnSpPr>
            <p:spPr bwMode="auto">
              <a:xfrm>
                <a:off x="1923017" y="2632364"/>
                <a:ext cx="686674" cy="52974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5718" name="Szabadkézi sokszög 246"/>
              <p:cNvSpPr>
                <a:spLocks/>
              </p:cNvSpPr>
              <p:nvPr/>
            </p:nvSpPr>
            <p:spPr bwMode="auto">
              <a:xfrm>
                <a:off x="1961810" y="2346960"/>
                <a:ext cx="1008611" cy="213360"/>
              </a:xfrm>
              <a:custGeom>
                <a:avLst/>
                <a:gdLst>
                  <a:gd name="T0" fmla="*/ 0 w 1008611"/>
                  <a:gd name="T1" fmla="*/ 191193 h 213360"/>
                  <a:gd name="T2" fmla="*/ 254923 w 1008611"/>
                  <a:gd name="T3" fmla="*/ 30480 h 213360"/>
                  <a:gd name="T4" fmla="*/ 676102 w 1008611"/>
                  <a:gd name="T5" fmla="*/ 30480 h 213360"/>
                  <a:gd name="T6" fmla="*/ 1008611 w 1008611"/>
                  <a:gd name="T7" fmla="*/ 213360 h 213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611"/>
                  <a:gd name="T13" fmla="*/ 0 h 213360"/>
                  <a:gd name="T14" fmla="*/ 1008611 w 1008611"/>
                  <a:gd name="T15" fmla="*/ 213360 h 213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611" h="213360">
                    <a:moveTo>
                      <a:pt x="0" y="191193"/>
                    </a:moveTo>
                    <a:cubicBezTo>
                      <a:pt x="71119" y="124229"/>
                      <a:pt x="142239" y="57265"/>
                      <a:pt x="254923" y="30480"/>
                    </a:cubicBezTo>
                    <a:cubicBezTo>
                      <a:pt x="367607" y="3695"/>
                      <a:pt x="550487" y="0"/>
                      <a:pt x="676102" y="30480"/>
                    </a:cubicBezTo>
                    <a:cubicBezTo>
                      <a:pt x="801717" y="60960"/>
                      <a:pt x="905164" y="137160"/>
                      <a:pt x="1008611" y="21336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719" name="Szabadkézi sokszög 247"/>
              <p:cNvSpPr>
                <a:spLocks/>
              </p:cNvSpPr>
              <p:nvPr/>
            </p:nvSpPr>
            <p:spPr bwMode="auto">
              <a:xfrm>
                <a:off x="2621286" y="2582487"/>
                <a:ext cx="387927" cy="609600"/>
              </a:xfrm>
              <a:custGeom>
                <a:avLst/>
                <a:gdLst>
                  <a:gd name="T0" fmla="*/ 349135 w 387927"/>
                  <a:gd name="T1" fmla="*/ 0 h 609600"/>
                  <a:gd name="T2" fmla="*/ 371302 w 387927"/>
                  <a:gd name="T3" fmla="*/ 221673 h 609600"/>
                  <a:gd name="T4" fmla="*/ 249382 w 387927"/>
                  <a:gd name="T5" fmla="*/ 482138 h 609600"/>
                  <a:gd name="T6" fmla="*/ 0 w 387927"/>
                  <a:gd name="T7" fmla="*/ 609600 h 609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7927"/>
                  <a:gd name="T13" fmla="*/ 0 h 609600"/>
                  <a:gd name="T14" fmla="*/ 387927 w 387927"/>
                  <a:gd name="T15" fmla="*/ 609600 h 609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7927" h="609600">
                    <a:moveTo>
                      <a:pt x="349135" y="0"/>
                    </a:moveTo>
                    <a:cubicBezTo>
                      <a:pt x="368531" y="70658"/>
                      <a:pt x="387927" y="141317"/>
                      <a:pt x="371302" y="221673"/>
                    </a:cubicBezTo>
                    <a:cubicBezTo>
                      <a:pt x="354677" y="302029"/>
                      <a:pt x="311266" y="417484"/>
                      <a:pt x="249382" y="482138"/>
                    </a:cubicBezTo>
                    <a:cubicBezTo>
                      <a:pt x="187498" y="546793"/>
                      <a:pt x="93749" y="578196"/>
                      <a:pt x="0" y="6096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720" name="Szabadkézi sokszög 248"/>
              <p:cNvSpPr>
                <a:spLocks/>
              </p:cNvSpPr>
              <p:nvPr/>
            </p:nvSpPr>
            <p:spPr bwMode="auto">
              <a:xfrm>
                <a:off x="1873141" y="2599113"/>
                <a:ext cx="737061" cy="620683"/>
              </a:xfrm>
              <a:custGeom>
                <a:avLst/>
                <a:gdLst>
                  <a:gd name="T0" fmla="*/ 0 w 737061"/>
                  <a:gd name="T1" fmla="*/ 0 h 620683"/>
                  <a:gd name="T2" fmla="*/ 94211 w 737061"/>
                  <a:gd name="T3" fmla="*/ 282632 h 620683"/>
                  <a:gd name="T4" fmla="*/ 349134 w 737061"/>
                  <a:gd name="T5" fmla="*/ 537556 h 620683"/>
                  <a:gd name="T6" fmla="*/ 737061 w 737061"/>
                  <a:gd name="T7" fmla="*/ 620683 h 6206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7061"/>
                  <a:gd name="T13" fmla="*/ 0 h 620683"/>
                  <a:gd name="T14" fmla="*/ 737061 w 737061"/>
                  <a:gd name="T15" fmla="*/ 620683 h 6206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7061" h="620683">
                    <a:moveTo>
                      <a:pt x="0" y="0"/>
                    </a:moveTo>
                    <a:cubicBezTo>
                      <a:pt x="18011" y="96519"/>
                      <a:pt x="36022" y="193039"/>
                      <a:pt x="94211" y="282632"/>
                    </a:cubicBezTo>
                    <a:cubicBezTo>
                      <a:pt x="152400" y="372225"/>
                      <a:pt x="241992" y="481214"/>
                      <a:pt x="349134" y="537556"/>
                    </a:cubicBezTo>
                    <a:cubicBezTo>
                      <a:pt x="456276" y="593898"/>
                      <a:pt x="596668" y="607290"/>
                      <a:pt x="737061" y="62068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721" name="Egyenes összekötő 249"/>
              <p:cNvCxnSpPr>
                <a:cxnSpLocks noChangeShapeType="1"/>
              </p:cNvCxnSpPr>
              <p:nvPr/>
            </p:nvCxnSpPr>
            <p:spPr bwMode="auto">
              <a:xfrm>
                <a:off x="2438406" y="2316482"/>
                <a:ext cx="55418" cy="4987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722" name="Egyenes összekötő 250"/>
              <p:cNvCxnSpPr>
                <a:cxnSpLocks noChangeShapeType="1"/>
              </p:cNvCxnSpPr>
              <p:nvPr/>
            </p:nvCxnSpPr>
            <p:spPr bwMode="auto">
              <a:xfrm rot="5400000">
                <a:off x="2435635" y="2363586"/>
                <a:ext cx="55419" cy="4987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723" name="Egyenes összekötő 251"/>
              <p:cNvCxnSpPr>
                <a:cxnSpLocks noChangeShapeType="1"/>
              </p:cNvCxnSpPr>
              <p:nvPr/>
            </p:nvCxnSpPr>
            <p:spPr bwMode="auto">
              <a:xfrm>
                <a:off x="2446719" y="2751515"/>
                <a:ext cx="55418" cy="4987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724" name="Egyenes összekötő 252"/>
              <p:cNvCxnSpPr>
                <a:cxnSpLocks noChangeShapeType="1"/>
              </p:cNvCxnSpPr>
              <p:nvPr/>
            </p:nvCxnSpPr>
            <p:spPr bwMode="auto">
              <a:xfrm rot="5400000">
                <a:off x="2443948" y="2798619"/>
                <a:ext cx="55419" cy="4987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5607" name="Csoportba foglalás 366"/>
          <p:cNvGrpSpPr>
            <a:grpSpLocks/>
          </p:cNvGrpSpPr>
          <p:nvPr/>
        </p:nvGrpSpPr>
        <p:grpSpPr bwMode="auto">
          <a:xfrm>
            <a:off x="4387850" y="1217613"/>
            <a:ext cx="1674813" cy="642937"/>
            <a:chOff x="4387861" y="1217981"/>
            <a:chExt cx="1674576" cy="641798"/>
          </a:xfrm>
        </p:grpSpPr>
        <p:cxnSp>
          <p:nvCxnSpPr>
            <p:cNvPr id="25694" name="Egyenes összekötő 81"/>
            <p:cNvCxnSpPr>
              <a:cxnSpLocks noChangeShapeType="1"/>
            </p:cNvCxnSpPr>
            <p:nvPr/>
          </p:nvCxnSpPr>
          <p:spPr bwMode="auto">
            <a:xfrm flipH="1">
              <a:off x="5284227" y="1502111"/>
              <a:ext cx="43494" cy="3761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95" name="Egyenes összekötő 82"/>
            <p:cNvCxnSpPr>
              <a:cxnSpLocks noChangeShapeType="1"/>
            </p:cNvCxnSpPr>
            <p:nvPr/>
          </p:nvCxnSpPr>
          <p:spPr bwMode="auto">
            <a:xfrm rot="16200000" flipH="1">
              <a:off x="5287252" y="1536867"/>
              <a:ext cx="41793" cy="3914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96" name="Egyenes összekötő 270"/>
            <p:cNvCxnSpPr>
              <a:cxnSpLocks noChangeShapeType="1"/>
            </p:cNvCxnSpPr>
            <p:nvPr/>
          </p:nvCxnSpPr>
          <p:spPr bwMode="auto">
            <a:xfrm flipV="1">
              <a:off x="4387861" y="1391057"/>
              <a:ext cx="1644324" cy="1354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97" name="Egyenes összekötő 271"/>
            <p:cNvCxnSpPr>
              <a:cxnSpLocks noChangeShapeType="1"/>
            </p:cNvCxnSpPr>
            <p:nvPr/>
          </p:nvCxnSpPr>
          <p:spPr bwMode="auto">
            <a:xfrm>
              <a:off x="4405358" y="1811534"/>
              <a:ext cx="1657079" cy="314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698" name="Háromszög 273"/>
            <p:cNvSpPr>
              <a:spLocks noChangeArrowheads="1"/>
            </p:cNvSpPr>
            <p:nvPr/>
          </p:nvSpPr>
          <p:spPr bwMode="auto">
            <a:xfrm rot="-8748056">
              <a:off x="4880111" y="1359328"/>
              <a:ext cx="113988" cy="8712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699" name="Ellipszis 274"/>
            <p:cNvSpPr>
              <a:spLocks noChangeArrowheads="1"/>
            </p:cNvSpPr>
            <p:nvPr/>
          </p:nvSpPr>
          <p:spPr bwMode="auto">
            <a:xfrm>
              <a:off x="5620842" y="1375412"/>
              <a:ext cx="77619" cy="6448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700" name="Háromszög 275"/>
            <p:cNvSpPr>
              <a:spLocks noChangeArrowheads="1"/>
            </p:cNvSpPr>
            <p:nvPr/>
          </p:nvSpPr>
          <p:spPr bwMode="auto">
            <a:xfrm rot="-320080">
              <a:off x="5344885" y="1774248"/>
              <a:ext cx="115813" cy="8553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701" name="Szabadkézi sokszög 276"/>
            <p:cNvSpPr>
              <a:spLocks/>
            </p:cNvSpPr>
            <p:nvPr/>
          </p:nvSpPr>
          <p:spPr bwMode="auto">
            <a:xfrm>
              <a:off x="4954322" y="1430362"/>
              <a:ext cx="711495" cy="112400"/>
            </a:xfrm>
            <a:custGeom>
              <a:avLst/>
              <a:gdLst>
                <a:gd name="T0" fmla="*/ 0 w 1058487"/>
                <a:gd name="T1" fmla="*/ 0 h 167177"/>
                <a:gd name="T2" fmla="*/ 104085 w 1058487"/>
                <a:gd name="T3" fmla="*/ 33973 h 167177"/>
                <a:gd name="T4" fmla="*/ 216088 w 1058487"/>
                <a:gd name="T5" fmla="*/ 1132 h 167177"/>
                <a:gd name="T6" fmla="*/ 0 60000 65536"/>
                <a:gd name="T7" fmla="*/ 0 60000 65536"/>
                <a:gd name="T8" fmla="*/ 0 60000 65536"/>
                <a:gd name="T9" fmla="*/ 0 w 1058487"/>
                <a:gd name="T10" fmla="*/ 0 h 167177"/>
                <a:gd name="T11" fmla="*/ 1058487 w 1058487"/>
                <a:gd name="T12" fmla="*/ 167177 h 167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8487" h="167177">
                  <a:moveTo>
                    <a:pt x="0" y="0"/>
                  </a:moveTo>
                  <a:cubicBezTo>
                    <a:pt x="166716" y="82665"/>
                    <a:pt x="333433" y="165331"/>
                    <a:pt x="509847" y="166254"/>
                  </a:cubicBezTo>
                  <a:cubicBezTo>
                    <a:pt x="686261" y="167177"/>
                    <a:pt x="872374" y="86359"/>
                    <a:pt x="1058487" y="554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702" name="Szabadkézi sokszög 277"/>
            <p:cNvSpPr>
              <a:spLocks/>
            </p:cNvSpPr>
            <p:nvPr/>
          </p:nvSpPr>
          <p:spPr bwMode="auto">
            <a:xfrm rot="18222743" flipV="1">
              <a:off x="5300323" y="1570541"/>
              <a:ext cx="418433" cy="53962"/>
            </a:xfrm>
            <a:custGeom>
              <a:avLst/>
              <a:gdLst>
                <a:gd name="T0" fmla="*/ 0 w 1058487"/>
                <a:gd name="T1" fmla="*/ 0 h 167177"/>
                <a:gd name="T2" fmla="*/ 12451 w 1058487"/>
                <a:gd name="T3" fmla="*/ 1805 h 167177"/>
                <a:gd name="T4" fmla="*/ 25849 w 1058487"/>
                <a:gd name="T5" fmla="*/ 60 h 167177"/>
                <a:gd name="T6" fmla="*/ 0 60000 65536"/>
                <a:gd name="T7" fmla="*/ 0 60000 65536"/>
                <a:gd name="T8" fmla="*/ 0 60000 65536"/>
                <a:gd name="T9" fmla="*/ 0 w 1058487"/>
                <a:gd name="T10" fmla="*/ 0 h 167177"/>
                <a:gd name="T11" fmla="*/ 1058487 w 1058487"/>
                <a:gd name="T12" fmla="*/ 167177 h 167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8487" h="167177">
                  <a:moveTo>
                    <a:pt x="0" y="0"/>
                  </a:moveTo>
                  <a:cubicBezTo>
                    <a:pt x="166716" y="82665"/>
                    <a:pt x="333433" y="165331"/>
                    <a:pt x="509847" y="166254"/>
                  </a:cubicBezTo>
                  <a:cubicBezTo>
                    <a:pt x="686261" y="167177"/>
                    <a:pt x="872374" y="86359"/>
                    <a:pt x="1058487" y="554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5703" name="Egyenes összekötő 278"/>
            <p:cNvCxnSpPr>
              <a:cxnSpLocks noChangeShapeType="1"/>
              <a:stCxn id="25701" idx="0"/>
              <a:endCxn id="25702" idx="0"/>
            </p:cNvCxnSpPr>
            <p:nvPr/>
          </p:nvCxnSpPr>
          <p:spPr bwMode="auto">
            <a:xfrm>
              <a:off x="4954322" y="1430362"/>
              <a:ext cx="461569" cy="35617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5704" name="Szabadkézi sokszög 279"/>
            <p:cNvSpPr>
              <a:spLocks/>
            </p:cNvSpPr>
            <p:nvPr/>
          </p:nvSpPr>
          <p:spPr bwMode="auto">
            <a:xfrm>
              <a:off x="4980398" y="1238473"/>
              <a:ext cx="677969" cy="143451"/>
            </a:xfrm>
            <a:custGeom>
              <a:avLst/>
              <a:gdLst>
                <a:gd name="T0" fmla="*/ 0 w 1008611"/>
                <a:gd name="T1" fmla="*/ 39069 h 213360"/>
                <a:gd name="T2" fmla="*/ 52042 w 1008611"/>
                <a:gd name="T3" fmla="*/ 6229 h 213360"/>
                <a:gd name="T4" fmla="*/ 138025 w 1008611"/>
                <a:gd name="T5" fmla="*/ 6229 h 213360"/>
                <a:gd name="T6" fmla="*/ 205906 w 1008611"/>
                <a:gd name="T7" fmla="*/ 43599 h 213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611"/>
                <a:gd name="T13" fmla="*/ 0 h 213360"/>
                <a:gd name="T14" fmla="*/ 1008611 w 1008611"/>
                <a:gd name="T15" fmla="*/ 213360 h 213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611" h="213360">
                  <a:moveTo>
                    <a:pt x="0" y="191193"/>
                  </a:moveTo>
                  <a:cubicBezTo>
                    <a:pt x="71119" y="124229"/>
                    <a:pt x="142239" y="57265"/>
                    <a:pt x="254923" y="30480"/>
                  </a:cubicBezTo>
                  <a:cubicBezTo>
                    <a:pt x="367607" y="3695"/>
                    <a:pt x="550487" y="0"/>
                    <a:pt x="676102" y="30480"/>
                  </a:cubicBezTo>
                  <a:cubicBezTo>
                    <a:pt x="801717" y="60960"/>
                    <a:pt x="905164" y="137160"/>
                    <a:pt x="1008611" y="21336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705" name="Szabadkézi sokszög 280"/>
            <p:cNvSpPr>
              <a:spLocks/>
            </p:cNvSpPr>
            <p:nvPr/>
          </p:nvSpPr>
          <p:spPr bwMode="auto">
            <a:xfrm>
              <a:off x="5416860" y="1396828"/>
              <a:ext cx="260757" cy="409860"/>
            </a:xfrm>
            <a:custGeom>
              <a:avLst/>
              <a:gdLst>
                <a:gd name="T0" fmla="*/ 71275 w 387927"/>
                <a:gd name="T1" fmla="*/ 0 h 609600"/>
                <a:gd name="T2" fmla="*/ 75800 w 387927"/>
                <a:gd name="T3" fmla="*/ 45298 h 609600"/>
                <a:gd name="T4" fmla="*/ 50911 w 387927"/>
                <a:gd name="T5" fmla="*/ 98522 h 609600"/>
                <a:gd name="T6" fmla="*/ 0 w 387927"/>
                <a:gd name="T7" fmla="*/ 124568 h 609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927"/>
                <a:gd name="T13" fmla="*/ 0 h 609600"/>
                <a:gd name="T14" fmla="*/ 387927 w 387927"/>
                <a:gd name="T15" fmla="*/ 609600 h 609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927" h="609600">
                  <a:moveTo>
                    <a:pt x="349135" y="0"/>
                  </a:moveTo>
                  <a:cubicBezTo>
                    <a:pt x="368531" y="70658"/>
                    <a:pt x="387927" y="141317"/>
                    <a:pt x="371302" y="221673"/>
                  </a:cubicBezTo>
                  <a:cubicBezTo>
                    <a:pt x="354677" y="302029"/>
                    <a:pt x="311266" y="417484"/>
                    <a:pt x="249382" y="482138"/>
                  </a:cubicBezTo>
                  <a:cubicBezTo>
                    <a:pt x="187498" y="546793"/>
                    <a:pt x="93749" y="578196"/>
                    <a:pt x="0" y="60960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706" name="Szabadkézi sokszög 281"/>
            <p:cNvSpPr>
              <a:spLocks/>
            </p:cNvSpPr>
            <p:nvPr/>
          </p:nvSpPr>
          <p:spPr bwMode="auto">
            <a:xfrm>
              <a:off x="4920796" y="1408006"/>
              <a:ext cx="495438" cy="417312"/>
            </a:xfrm>
            <a:custGeom>
              <a:avLst/>
              <a:gdLst>
                <a:gd name="T0" fmla="*/ 0 w 737061"/>
                <a:gd name="T1" fmla="*/ 0 h 620683"/>
                <a:gd name="T2" fmla="*/ 19233 w 737061"/>
                <a:gd name="T3" fmla="*/ 57755 h 620683"/>
                <a:gd name="T4" fmla="*/ 71275 w 737061"/>
                <a:gd name="T5" fmla="*/ 109847 h 620683"/>
                <a:gd name="T6" fmla="*/ 150469 w 737061"/>
                <a:gd name="T7" fmla="*/ 126834 h 6206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7061"/>
                <a:gd name="T13" fmla="*/ 0 h 620683"/>
                <a:gd name="T14" fmla="*/ 737061 w 737061"/>
                <a:gd name="T15" fmla="*/ 620683 h 6206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7061" h="620683">
                  <a:moveTo>
                    <a:pt x="0" y="0"/>
                  </a:moveTo>
                  <a:cubicBezTo>
                    <a:pt x="18011" y="96519"/>
                    <a:pt x="36022" y="193039"/>
                    <a:pt x="94211" y="282632"/>
                  </a:cubicBezTo>
                  <a:cubicBezTo>
                    <a:pt x="152400" y="372225"/>
                    <a:pt x="241992" y="481214"/>
                    <a:pt x="349134" y="537556"/>
                  </a:cubicBezTo>
                  <a:cubicBezTo>
                    <a:pt x="456276" y="593898"/>
                    <a:pt x="596668" y="607290"/>
                    <a:pt x="737061" y="620683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5707" name="Egyenes összekötő 282"/>
            <p:cNvCxnSpPr>
              <a:cxnSpLocks noChangeShapeType="1"/>
            </p:cNvCxnSpPr>
            <p:nvPr/>
          </p:nvCxnSpPr>
          <p:spPr bwMode="auto">
            <a:xfrm>
              <a:off x="5300756" y="1217981"/>
              <a:ext cx="37251" cy="3353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708" name="Egyenes összekötő 283"/>
            <p:cNvCxnSpPr>
              <a:cxnSpLocks noChangeShapeType="1"/>
            </p:cNvCxnSpPr>
            <p:nvPr/>
          </p:nvCxnSpPr>
          <p:spPr bwMode="auto">
            <a:xfrm rot="5400000">
              <a:off x="5298889" y="1249655"/>
              <a:ext cx="37261" cy="3352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5608" name="Csoportba foglalás 367"/>
          <p:cNvGrpSpPr>
            <a:grpSpLocks/>
          </p:cNvGrpSpPr>
          <p:nvPr/>
        </p:nvGrpSpPr>
        <p:grpSpPr bwMode="auto">
          <a:xfrm>
            <a:off x="6411913" y="1243013"/>
            <a:ext cx="1519237" cy="703262"/>
            <a:chOff x="6411827" y="1243579"/>
            <a:chExt cx="1519972" cy="702414"/>
          </a:xfrm>
        </p:grpSpPr>
        <p:grpSp>
          <p:nvGrpSpPr>
            <p:cNvPr id="25676" name="Csoportba foglalás 142"/>
            <p:cNvGrpSpPr>
              <a:grpSpLocks/>
            </p:cNvGrpSpPr>
            <p:nvPr/>
          </p:nvGrpSpPr>
          <p:grpSpPr bwMode="auto">
            <a:xfrm>
              <a:off x="6411827" y="1243579"/>
              <a:ext cx="1519972" cy="702414"/>
              <a:chOff x="4152900" y="1245141"/>
              <a:chExt cx="2430963" cy="1176011"/>
            </a:xfrm>
          </p:grpSpPr>
          <p:cxnSp>
            <p:nvCxnSpPr>
              <p:cNvPr id="25681" name="Egyenes összekötő 143"/>
              <p:cNvCxnSpPr>
                <a:cxnSpLocks noChangeShapeType="1"/>
              </p:cNvCxnSpPr>
              <p:nvPr/>
            </p:nvCxnSpPr>
            <p:spPr bwMode="auto">
              <a:xfrm flipV="1">
                <a:off x="4152900" y="1562976"/>
                <a:ext cx="2387047" cy="2452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82" name="Egyenes összekötő 144"/>
              <p:cNvCxnSpPr>
                <a:cxnSpLocks noChangeShapeType="1"/>
              </p:cNvCxnSpPr>
              <p:nvPr/>
            </p:nvCxnSpPr>
            <p:spPr bwMode="auto">
              <a:xfrm>
                <a:off x="4178300" y="2324100"/>
                <a:ext cx="2405563" cy="569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5683" name="Háromszög 145"/>
              <p:cNvSpPr>
                <a:spLocks noChangeArrowheads="1"/>
              </p:cNvSpPr>
              <p:nvPr/>
            </p:nvSpPr>
            <p:spPr bwMode="auto">
              <a:xfrm rot="6819132" flipV="1">
                <a:off x="4864534" y="1460405"/>
                <a:ext cx="194433" cy="14231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684" name="Ellipszis 146"/>
              <p:cNvSpPr>
                <a:spLocks noChangeArrowheads="1"/>
              </p:cNvSpPr>
              <p:nvPr/>
            </p:nvSpPr>
            <p:spPr bwMode="auto">
              <a:xfrm>
                <a:off x="5936065" y="1507667"/>
                <a:ext cx="152400" cy="159790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685" name="Háromszög 147"/>
              <p:cNvSpPr>
                <a:spLocks noChangeArrowheads="1"/>
              </p:cNvSpPr>
              <p:nvPr/>
            </p:nvSpPr>
            <p:spPr bwMode="auto">
              <a:xfrm rot="-320080">
                <a:off x="5590842" y="2266329"/>
                <a:ext cx="168124" cy="15482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686" name="Szabadkézi sokszög 148"/>
              <p:cNvSpPr>
                <a:spLocks/>
              </p:cNvSpPr>
              <p:nvPr/>
            </p:nvSpPr>
            <p:spPr bwMode="auto">
              <a:xfrm>
                <a:off x="4975225" y="1634123"/>
                <a:ext cx="1032870" cy="203460"/>
              </a:xfrm>
              <a:custGeom>
                <a:avLst/>
                <a:gdLst>
                  <a:gd name="T0" fmla="*/ 0 w 1058487"/>
                  <a:gd name="T1" fmla="*/ 0 h 167177"/>
                  <a:gd name="T2" fmla="*/ 462253 w 1058487"/>
                  <a:gd name="T3" fmla="*/ 364740 h 167177"/>
                  <a:gd name="T4" fmla="*/ 959679 w 1058487"/>
                  <a:gd name="T5" fmla="*/ 12157 h 167177"/>
                  <a:gd name="T6" fmla="*/ 0 60000 65536"/>
                  <a:gd name="T7" fmla="*/ 0 60000 65536"/>
                  <a:gd name="T8" fmla="*/ 0 60000 65536"/>
                  <a:gd name="T9" fmla="*/ 0 w 1058487"/>
                  <a:gd name="T10" fmla="*/ 0 h 167177"/>
                  <a:gd name="T11" fmla="*/ 1058487 w 1058487"/>
                  <a:gd name="T12" fmla="*/ 167177 h 167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8487" h="167177">
                    <a:moveTo>
                      <a:pt x="0" y="0"/>
                    </a:moveTo>
                    <a:cubicBezTo>
                      <a:pt x="166716" y="82665"/>
                      <a:pt x="333433" y="165331"/>
                      <a:pt x="509847" y="166254"/>
                    </a:cubicBezTo>
                    <a:cubicBezTo>
                      <a:pt x="686261" y="167177"/>
                      <a:pt x="872374" y="86359"/>
                      <a:pt x="1058487" y="5541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87" name="Szabadkézi sokszög 149"/>
              <p:cNvSpPr>
                <a:spLocks/>
              </p:cNvSpPr>
              <p:nvPr/>
            </p:nvSpPr>
            <p:spPr bwMode="auto">
              <a:xfrm rot="18222743" flipV="1">
                <a:off x="5402518" y="1897537"/>
                <a:ext cx="757422" cy="78336"/>
              </a:xfrm>
              <a:custGeom>
                <a:avLst/>
                <a:gdLst>
                  <a:gd name="T0" fmla="*/ 0 w 1058487"/>
                  <a:gd name="T1" fmla="*/ 0 h 167177"/>
                  <a:gd name="T2" fmla="*/ 133674 w 1058487"/>
                  <a:gd name="T3" fmla="*/ 8015 h 167177"/>
                  <a:gd name="T4" fmla="*/ 277520 w 1058487"/>
                  <a:gd name="T5" fmla="*/ 267 h 167177"/>
                  <a:gd name="T6" fmla="*/ 0 60000 65536"/>
                  <a:gd name="T7" fmla="*/ 0 60000 65536"/>
                  <a:gd name="T8" fmla="*/ 0 60000 65536"/>
                  <a:gd name="T9" fmla="*/ 0 w 1058487"/>
                  <a:gd name="T10" fmla="*/ 0 h 167177"/>
                  <a:gd name="T11" fmla="*/ 1058487 w 1058487"/>
                  <a:gd name="T12" fmla="*/ 167177 h 167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8487" h="167177">
                    <a:moveTo>
                      <a:pt x="0" y="0"/>
                    </a:moveTo>
                    <a:cubicBezTo>
                      <a:pt x="166716" y="82665"/>
                      <a:pt x="333433" y="165331"/>
                      <a:pt x="509847" y="166254"/>
                    </a:cubicBezTo>
                    <a:cubicBezTo>
                      <a:pt x="686261" y="167177"/>
                      <a:pt x="872374" y="86359"/>
                      <a:pt x="1058487" y="5541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688" name="Egyenes összekötő 150"/>
              <p:cNvCxnSpPr>
                <a:cxnSpLocks noChangeShapeType="1"/>
                <a:stCxn id="25686" idx="0"/>
                <a:endCxn id="25687" idx="0"/>
              </p:cNvCxnSpPr>
              <p:nvPr/>
            </p:nvCxnSpPr>
            <p:spPr bwMode="auto">
              <a:xfrm>
                <a:off x="4975225" y="1634123"/>
                <a:ext cx="670055" cy="64472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5689" name="Szabadkézi sokszög 151"/>
              <p:cNvSpPr>
                <a:spLocks/>
              </p:cNvSpPr>
              <p:nvPr/>
            </p:nvSpPr>
            <p:spPr bwMode="auto">
              <a:xfrm>
                <a:off x="4965971" y="1286777"/>
                <a:ext cx="1031310" cy="255058"/>
              </a:xfrm>
              <a:custGeom>
                <a:avLst/>
                <a:gdLst>
                  <a:gd name="T0" fmla="*/ 0 w 1008611"/>
                  <a:gd name="T1" fmla="*/ 390459 h 213360"/>
                  <a:gd name="T2" fmla="*/ 278657 w 1008611"/>
                  <a:gd name="T3" fmla="*/ 62247 h 213360"/>
                  <a:gd name="T4" fmla="*/ 739050 w 1008611"/>
                  <a:gd name="T5" fmla="*/ 62247 h 213360"/>
                  <a:gd name="T6" fmla="*/ 1102519 w 1008611"/>
                  <a:gd name="T7" fmla="*/ 435729 h 213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611"/>
                  <a:gd name="T13" fmla="*/ 0 h 213360"/>
                  <a:gd name="T14" fmla="*/ 1008611 w 1008611"/>
                  <a:gd name="T15" fmla="*/ 213360 h 213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611" h="213360">
                    <a:moveTo>
                      <a:pt x="0" y="191193"/>
                    </a:moveTo>
                    <a:cubicBezTo>
                      <a:pt x="71119" y="124229"/>
                      <a:pt x="142239" y="57265"/>
                      <a:pt x="254923" y="30480"/>
                    </a:cubicBezTo>
                    <a:cubicBezTo>
                      <a:pt x="367607" y="3695"/>
                      <a:pt x="550487" y="0"/>
                      <a:pt x="676102" y="30480"/>
                    </a:cubicBezTo>
                    <a:cubicBezTo>
                      <a:pt x="801717" y="60960"/>
                      <a:pt x="905164" y="137160"/>
                      <a:pt x="1008611" y="21336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90" name="Szabadkézi sokszög 152"/>
              <p:cNvSpPr>
                <a:spLocks/>
              </p:cNvSpPr>
              <p:nvPr/>
            </p:nvSpPr>
            <p:spPr bwMode="auto">
              <a:xfrm>
                <a:off x="5656595" y="1573421"/>
                <a:ext cx="431030" cy="741905"/>
              </a:xfrm>
              <a:custGeom>
                <a:avLst/>
                <a:gdLst>
                  <a:gd name="T0" fmla="*/ 532137 w 387927"/>
                  <a:gd name="T1" fmla="*/ 0 h 609600"/>
                  <a:gd name="T2" fmla="*/ 565923 w 387927"/>
                  <a:gd name="T3" fmla="*/ 486325 h 609600"/>
                  <a:gd name="T4" fmla="*/ 380098 w 387927"/>
                  <a:gd name="T5" fmla="*/ 1057754 h 609600"/>
                  <a:gd name="T6" fmla="*/ 0 w 387927"/>
                  <a:gd name="T7" fmla="*/ 1337391 h 609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7927"/>
                  <a:gd name="T13" fmla="*/ 0 h 609600"/>
                  <a:gd name="T14" fmla="*/ 387927 w 387927"/>
                  <a:gd name="T15" fmla="*/ 609600 h 609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7927" h="609600">
                    <a:moveTo>
                      <a:pt x="349135" y="0"/>
                    </a:moveTo>
                    <a:cubicBezTo>
                      <a:pt x="368531" y="70658"/>
                      <a:pt x="387927" y="141317"/>
                      <a:pt x="371302" y="221673"/>
                    </a:cubicBezTo>
                    <a:cubicBezTo>
                      <a:pt x="354677" y="302029"/>
                      <a:pt x="311266" y="417484"/>
                      <a:pt x="249382" y="482138"/>
                    </a:cubicBezTo>
                    <a:cubicBezTo>
                      <a:pt x="187498" y="546793"/>
                      <a:pt x="93749" y="578196"/>
                      <a:pt x="0" y="6096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91" name="Szabadkézi sokszög 153"/>
              <p:cNvSpPr>
                <a:spLocks/>
              </p:cNvSpPr>
              <p:nvPr/>
            </p:nvSpPr>
            <p:spPr bwMode="auto">
              <a:xfrm>
                <a:off x="4926556" y="1593655"/>
                <a:ext cx="719223" cy="755394"/>
              </a:xfrm>
              <a:custGeom>
                <a:avLst/>
                <a:gdLst>
                  <a:gd name="T0" fmla="*/ 0 w 737061"/>
                  <a:gd name="T1" fmla="*/ 0 h 620683"/>
                  <a:gd name="T2" fmla="*/ 85417 w 737061"/>
                  <a:gd name="T3" fmla="*/ 620064 h 620683"/>
                  <a:gd name="T4" fmla="*/ 316542 w 737061"/>
                  <a:gd name="T5" fmla="*/ 1179338 h 620683"/>
                  <a:gd name="T6" fmla="*/ 668258 w 737061"/>
                  <a:gd name="T7" fmla="*/ 1361710 h 6206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7061"/>
                  <a:gd name="T13" fmla="*/ 0 h 620683"/>
                  <a:gd name="T14" fmla="*/ 737061 w 737061"/>
                  <a:gd name="T15" fmla="*/ 620683 h 6206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7061" h="620683">
                    <a:moveTo>
                      <a:pt x="0" y="0"/>
                    </a:moveTo>
                    <a:cubicBezTo>
                      <a:pt x="18011" y="96519"/>
                      <a:pt x="36022" y="193039"/>
                      <a:pt x="94211" y="282632"/>
                    </a:cubicBezTo>
                    <a:cubicBezTo>
                      <a:pt x="152400" y="372225"/>
                      <a:pt x="241992" y="481214"/>
                      <a:pt x="349134" y="537556"/>
                    </a:cubicBezTo>
                    <a:cubicBezTo>
                      <a:pt x="456276" y="593898"/>
                      <a:pt x="596668" y="607290"/>
                      <a:pt x="737061" y="62068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692" name="Egyenes összekötő 154"/>
              <p:cNvCxnSpPr>
                <a:cxnSpLocks noChangeShapeType="1"/>
              </p:cNvCxnSpPr>
              <p:nvPr/>
            </p:nvCxnSpPr>
            <p:spPr bwMode="auto">
              <a:xfrm flipH="1">
                <a:off x="5408579" y="1245141"/>
                <a:ext cx="69562" cy="6297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93" name="Egyenes összekötő 155"/>
              <p:cNvCxnSpPr>
                <a:cxnSpLocks noChangeShapeType="1"/>
              </p:cNvCxnSpPr>
              <p:nvPr/>
            </p:nvCxnSpPr>
            <p:spPr bwMode="auto">
              <a:xfrm rot="16200000" flipH="1">
                <a:off x="5411852" y="1304797"/>
                <a:ext cx="69971" cy="6260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5677" name="Egyenes összekötő 293"/>
            <p:cNvCxnSpPr>
              <a:cxnSpLocks noChangeShapeType="1"/>
            </p:cNvCxnSpPr>
            <p:nvPr/>
          </p:nvCxnSpPr>
          <p:spPr bwMode="auto">
            <a:xfrm flipH="1">
              <a:off x="7209090" y="1563504"/>
              <a:ext cx="43494" cy="3761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78" name="Egyenes összekötő 294"/>
            <p:cNvCxnSpPr>
              <a:cxnSpLocks noChangeShapeType="1"/>
            </p:cNvCxnSpPr>
            <p:nvPr/>
          </p:nvCxnSpPr>
          <p:spPr bwMode="auto">
            <a:xfrm rot="16200000" flipH="1">
              <a:off x="7212115" y="1598260"/>
              <a:ext cx="41793" cy="3914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79" name="Egyenes összekötő 296"/>
            <p:cNvCxnSpPr>
              <a:cxnSpLocks noChangeShapeType="1"/>
            </p:cNvCxnSpPr>
            <p:nvPr/>
          </p:nvCxnSpPr>
          <p:spPr bwMode="auto">
            <a:xfrm rot="16200000" flipH="1">
              <a:off x="7150523" y="1681456"/>
              <a:ext cx="60669" cy="866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80" name="Egyenes összekötő 300"/>
            <p:cNvCxnSpPr>
              <a:cxnSpLocks noChangeShapeType="1"/>
            </p:cNvCxnSpPr>
            <p:nvPr/>
          </p:nvCxnSpPr>
          <p:spPr bwMode="auto">
            <a:xfrm rot="10800000">
              <a:off x="7120186" y="1716125"/>
              <a:ext cx="5200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5609" name="Csoportba foglalás 368"/>
          <p:cNvGrpSpPr>
            <a:grpSpLocks/>
          </p:cNvGrpSpPr>
          <p:nvPr/>
        </p:nvGrpSpPr>
        <p:grpSpPr bwMode="auto">
          <a:xfrm rot="10800000">
            <a:off x="2590800" y="2357438"/>
            <a:ext cx="1519238" cy="677862"/>
            <a:chOff x="2418947" y="1223625"/>
            <a:chExt cx="1519972" cy="677545"/>
          </a:xfrm>
        </p:grpSpPr>
        <p:cxnSp>
          <p:nvCxnSpPr>
            <p:cNvPr id="25663" name="Egyenes összekötő 369"/>
            <p:cNvCxnSpPr>
              <a:cxnSpLocks noChangeShapeType="1"/>
            </p:cNvCxnSpPr>
            <p:nvPr/>
          </p:nvCxnSpPr>
          <p:spPr bwMode="auto">
            <a:xfrm flipV="1">
              <a:off x="2418947" y="1388594"/>
              <a:ext cx="1492513" cy="1464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4" name="Egyenes összekötő 370"/>
            <p:cNvCxnSpPr>
              <a:cxnSpLocks noChangeShapeType="1"/>
            </p:cNvCxnSpPr>
            <p:nvPr/>
          </p:nvCxnSpPr>
          <p:spPr bwMode="auto">
            <a:xfrm>
              <a:off x="2434828" y="1843202"/>
              <a:ext cx="1504091" cy="3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665" name="Háromszög 371"/>
            <p:cNvSpPr>
              <a:spLocks noChangeArrowheads="1"/>
            </p:cNvSpPr>
            <p:nvPr/>
          </p:nvSpPr>
          <p:spPr bwMode="auto">
            <a:xfrm rot="8552374">
              <a:off x="2869283" y="1354680"/>
              <a:ext cx="105117" cy="810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666" name="Ellipszis 372"/>
            <p:cNvSpPr>
              <a:spLocks noChangeArrowheads="1"/>
            </p:cNvSpPr>
            <p:nvPr/>
          </p:nvSpPr>
          <p:spPr bwMode="auto">
            <a:xfrm>
              <a:off x="3514769" y="1342558"/>
              <a:ext cx="95289" cy="9544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667" name="Háromszög 373"/>
            <p:cNvSpPr>
              <a:spLocks noChangeArrowheads="1"/>
            </p:cNvSpPr>
            <p:nvPr/>
          </p:nvSpPr>
          <p:spPr bwMode="auto">
            <a:xfrm rot="-320080">
              <a:off x="3318028" y="1808697"/>
              <a:ext cx="105120" cy="924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668" name="Szabadkézi sokszög 374"/>
            <p:cNvSpPr>
              <a:spLocks/>
            </p:cNvSpPr>
            <p:nvPr/>
          </p:nvSpPr>
          <p:spPr bwMode="auto">
            <a:xfrm>
              <a:off x="2933110" y="1431089"/>
              <a:ext cx="645807" cy="121524"/>
            </a:xfrm>
            <a:custGeom>
              <a:avLst/>
              <a:gdLst>
                <a:gd name="T0" fmla="*/ 0 w 1058487"/>
                <a:gd name="T1" fmla="*/ 0 h 167177"/>
                <a:gd name="T2" fmla="*/ 70649 w 1058487"/>
                <a:gd name="T3" fmla="*/ 46421 h 167177"/>
                <a:gd name="T4" fmla="*/ 146675 w 1058487"/>
                <a:gd name="T5" fmla="*/ 1547 h 167177"/>
                <a:gd name="T6" fmla="*/ 0 60000 65536"/>
                <a:gd name="T7" fmla="*/ 0 60000 65536"/>
                <a:gd name="T8" fmla="*/ 0 60000 65536"/>
                <a:gd name="T9" fmla="*/ 0 w 1058487"/>
                <a:gd name="T10" fmla="*/ 0 h 167177"/>
                <a:gd name="T11" fmla="*/ 1058487 w 1058487"/>
                <a:gd name="T12" fmla="*/ 167177 h 167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8487" h="167177">
                  <a:moveTo>
                    <a:pt x="0" y="0"/>
                  </a:moveTo>
                  <a:cubicBezTo>
                    <a:pt x="166716" y="82665"/>
                    <a:pt x="333433" y="165331"/>
                    <a:pt x="509847" y="166254"/>
                  </a:cubicBezTo>
                  <a:cubicBezTo>
                    <a:pt x="686261" y="167177"/>
                    <a:pt x="872374" y="86359"/>
                    <a:pt x="1058487" y="554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69" name="Szabadkézi sokszög 375"/>
            <p:cNvSpPr>
              <a:spLocks/>
            </p:cNvSpPr>
            <p:nvPr/>
          </p:nvSpPr>
          <p:spPr bwMode="auto">
            <a:xfrm rot="18222743" flipV="1">
              <a:off x="3210870" y="1587327"/>
              <a:ext cx="452397" cy="48980"/>
            </a:xfrm>
            <a:custGeom>
              <a:avLst/>
              <a:gdLst>
                <a:gd name="T0" fmla="*/ 0 w 1058487"/>
                <a:gd name="T1" fmla="*/ 0 h 167177"/>
                <a:gd name="T2" fmla="*/ 17013 w 1058487"/>
                <a:gd name="T3" fmla="*/ 1225 h 167177"/>
                <a:gd name="T4" fmla="*/ 35320 w 1058487"/>
                <a:gd name="T5" fmla="*/ 41 h 167177"/>
                <a:gd name="T6" fmla="*/ 0 60000 65536"/>
                <a:gd name="T7" fmla="*/ 0 60000 65536"/>
                <a:gd name="T8" fmla="*/ 0 60000 65536"/>
                <a:gd name="T9" fmla="*/ 0 w 1058487"/>
                <a:gd name="T10" fmla="*/ 0 h 167177"/>
                <a:gd name="T11" fmla="*/ 1058487 w 1058487"/>
                <a:gd name="T12" fmla="*/ 167177 h 167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8487" h="167177">
                  <a:moveTo>
                    <a:pt x="0" y="0"/>
                  </a:moveTo>
                  <a:cubicBezTo>
                    <a:pt x="166716" y="82665"/>
                    <a:pt x="333433" y="165331"/>
                    <a:pt x="509847" y="166254"/>
                  </a:cubicBezTo>
                  <a:cubicBezTo>
                    <a:pt x="686261" y="167177"/>
                    <a:pt x="872374" y="86359"/>
                    <a:pt x="1058487" y="554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5670" name="Egyenes összekötő 376"/>
            <p:cNvCxnSpPr>
              <a:cxnSpLocks noChangeShapeType="1"/>
              <a:stCxn id="25668" idx="0"/>
              <a:endCxn id="25669" idx="0"/>
            </p:cNvCxnSpPr>
            <p:nvPr/>
          </p:nvCxnSpPr>
          <p:spPr bwMode="auto">
            <a:xfrm>
              <a:off x="2933110" y="1431089"/>
              <a:ext cx="418955" cy="38508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5671" name="Szabadkézi sokszög 377"/>
            <p:cNvSpPr>
              <a:spLocks/>
            </p:cNvSpPr>
            <p:nvPr/>
          </p:nvSpPr>
          <p:spPr bwMode="auto">
            <a:xfrm>
              <a:off x="2920500" y="1223625"/>
              <a:ext cx="644832" cy="152342"/>
            </a:xfrm>
            <a:custGeom>
              <a:avLst/>
              <a:gdLst>
                <a:gd name="T0" fmla="*/ 0 w 1008611"/>
                <a:gd name="T1" fmla="*/ 49693 h 213360"/>
                <a:gd name="T2" fmla="*/ 42589 w 1008611"/>
                <a:gd name="T3" fmla="*/ 7922 h 213360"/>
                <a:gd name="T4" fmla="*/ 112954 w 1008611"/>
                <a:gd name="T5" fmla="*/ 7922 h 213360"/>
                <a:gd name="T6" fmla="*/ 168506 w 1008611"/>
                <a:gd name="T7" fmla="*/ 55455 h 213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611"/>
                <a:gd name="T13" fmla="*/ 0 h 213360"/>
                <a:gd name="T14" fmla="*/ 1008611 w 1008611"/>
                <a:gd name="T15" fmla="*/ 213360 h 213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611" h="213360">
                  <a:moveTo>
                    <a:pt x="0" y="191193"/>
                  </a:moveTo>
                  <a:cubicBezTo>
                    <a:pt x="71119" y="124229"/>
                    <a:pt x="142239" y="57265"/>
                    <a:pt x="254923" y="30480"/>
                  </a:cubicBezTo>
                  <a:cubicBezTo>
                    <a:pt x="367607" y="3695"/>
                    <a:pt x="550487" y="0"/>
                    <a:pt x="676102" y="30480"/>
                  </a:cubicBezTo>
                  <a:cubicBezTo>
                    <a:pt x="801717" y="60960"/>
                    <a:pt x="905164" y="137160"/>
                    <a:pt x="1008611" y="21336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72" name="Szabadkézi sokszög 378"/>
            <p:cNvSpPr>
              <a:spLocks/>
            </p:cNvSpPr>
            <p:nvPr/>
          </p:nvSpPr>
          <p:spPr bwMode="auto">
            <a:xfrm>
              <a:off x="3359140" y="1394833"/>
              <a:ext cx="236683" cy="443129"/>
            </a:xfrm>
            <a:custGeom>
              <a:avLst/>
              <a:gdLst>
                <a:gd name="T0" fmla="*/ 48380 w 387927"/>
                <a:gd name="T1" fmla="*/ 0 h 609600"/>
                <a:gd name="T2" fmla="*/ 51451 w 387927"/>
                <a:gd name="T3" fmla="*/ 61895 h 609600"/>
                <a:gd name="T4" fmla="*/ 34557 w 387927"/>
                <a:gd name="T5" fmla="*/ 134621 h 609600"/>
                <a:gd name="T6" fmla="*/ 0 w 387927"/>
                <a:gd name="T7" fmla="*/ 170210 h 609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927"/>
                <a:gd name="T13" fmla="*/ 0 h 609600"/>
                <a:gd name="T14" fmla="*/ 387927 w 387927"/>
                <a:gd name="T15" fmla="*/ 609600 h 609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927" h="609600">
                  <a:moveTo>
                    <a:pt x="349135" y="0"/>
                  </a:moveTo>
                  <a:cubicBezTo>
                    <a:pt x="368531" y="70658"/>
                    <a:pt x="387927" y="141317"/>
                    <a:pt x="371302" y="221673"/>
                  </a:cubicBezTo>
                  <a:cubicBezTo>
                    <a:pt x="354677" y="302029"/>
                    <a:pt x="311266" y="417484"/>
                    <a:pt x="249382" y="482138"/>
                  </a:cubicBezTo>
                  <a:cubicBezTo>
                    <a:pt x="187498" y="546793"/>
                    <a:pt x="93749" y="578196"/>
                    <a:pt x="0" y="60960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73" name="Szabadkézi sokszög 379"/>
            <p:cNvSpPr>
              <a:spLocks/>
            </p:cNvSpPr>
            <p:nvPr/>
          </p:nvSpPr>
          <p:spPr bwMode="auto">
            <a:xfrm>
              <a:off x="2902679" y="1406918"/>
              <a:ext cx="449698" cy="451186"/>
            </a:xfrm>
            <a:custGeom>
              <a:avLst/>
              <a:gdLst>
                <a:gd name="T0" fmla="*/ 0 w 737061"/>
                <a:gd name="T1" fmla="*/ 0 h 620683"/>
                <a:gd name="T2" fmla="*/ 13055 w 737061"/>
                <a:gd name="T3" fmla="*/ 78916 h 620683"/>
                <a:gd name="T4" fmla="*/ 48380 w 737061"/>
                <a:gd name="T5" fmla="*/ 150095 h 620683"/>
                <a:gd name="T6" fmla="*/ 102135 w 737061"/>
                <a:gd name="T7" fmla="*/ 173305 h 6206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7061"/>
                <a:gd name="T13" fmla="*/ 0 h 620683"/>
                <a:gd name="T14" fmla="*/ 737061 w 737061"/>
                <a:gd name="T15" fmla="*/ 620683 h 6206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7061" h="620683">
                  <a:moveTo>
                    <a:pt x="0" y="0"/>
                  </a:moveTo>
                  <a:cubicBezTo>
                    <a:pt x="18011" y="96519"/>
                    <a:pt x="36022" y="193039"/>
                    <a:pt x="94211" y="282632"/>
                  </a:cubicBezTo>
                  <a:cubicBezTo>
                    <a:pt x="152400" y="372225"/>
                    <a:pt x="241992" y="481214"/>
                    <a:pt x="349134" y="537556"/>
                  </a:cubicBezTo>
                  <a:cubicBezTo>
                    <a:pt x="456276" y="593898"/>
                    <a:pt x="596668" y="607290"/>
                    <a:pt x="737061" y="620683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5674" name="Egyenes összekötő 380"/>
            <p:cNvCxnSpPr>
              <a:cxnSpLocks noChangeShapeType="1"/>
            </p:cNvCxnSpPr>
            <p:nvPr/>
          </p:nvCxnSpPr>
          <p:spPr bwMode="auto">
            <a:xfrm>
              <a:off x="3252633" y="1517702"/>
              <a:ext cx="33812" cy="3625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75" name="Egyenes összekötő 381"/>
            <p:cNvCxnSpPr>
              <a:cxnSpLocks noChangeShapeType="1"/>
            </p:cNvCxnSpPr>
            <p:nvPr/>
          </p:nvCxnSpPr>
          <p:spPr bwMode="auto">
            <a:xfrm rot="5400000">
              <a:off x="3247705" y="1554855"/>
              <a:ext cx="40285" cy="3043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5610" name="Csoportba foglalás 382"/>
          <p:cNvGrpSpPr>
            <a:grpSpLocks/>
          </p:cNvGrpSpPr>
          <p:nvPr/>
        </p:nvGrpSpPr>
        <p:grpSpPr bwMode="auto">
          <a:xfrm rot="10800000">
            <a:off x="608013" y="2373313"/>
            <a:ext cx="1674812" cy="642937"/>
            <a:chOff x="342900" y="1198879"/>
            <a:chExt cx="2430963" cy="1161744"/>
          </a:xfrm>
        </p:grpSpPr>
        <p:cxnSp>
          <p:nvCxnSpPr>
            <p:cNvPr id="25647" name="Egyenes összekötő 383"/>
            <p:cNvCxnSpPr>
              <a:cxnSpLocks noChangeShapeType="1"/>
            </p:cNvCxnSpPr>
            <p:nvPr/>
          </p:nvCxnSpPr>
          <p:spPr bwMode="auto">
            <a:xfrm flipV="1">
              <a:off x="342900" y="1512176"/>
              <a:ext cx="2387047" cy="2452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48" name="Egyenes összekötő 384"/>
            <p:cNvCxnSpPr>
              <a:cxnSpLocks noChangeShapeType="1"/>
            </p:cNvCxnSpPr>
            <p:nvPr/>
          </p:nvCxnSpPr>
          <p:spPr bwMode="auto">
            <a:xfrm>
              <a:off x="368300" y="2273300"/>
              <a:ext cx="2405563" cy="569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5649" name="Csoportba foglalás 59"/>
            <p:cNvGrpSpPr>
              <a:grpSpLocks/>
            </p:cNvGrpSpPr>
            <p:nvPr/>
          </p:nvGrpSpPr>
          <p:grpSpPr bwMode="auto">
            <a:xfrm>
              <a:off x="1058275" y="1198886"/>
              <a:ext cx="1179085" cy="1161747"/>
              <a:chOff x="1813417" y="2316482"/>
              <a:chExt cx="1208331" cy="954569"/>
            </a:xfrm>
          </p:grpSpPr>
          <p:sp>
            <p:nvSpPr>
              <p:cNvPr id="25650" name="Háromszög 386"/>
              <p:cNvSpPr>
                <a:spLocks noChangeArrowheads="1"/>
              </p:cNvSpPr>
              <p:nvPr/>
            </p:nvSpPr>
            <p:spPr bwMode="auto">
              <a:xfrm rot="8626594">
                <a:off x="1813417" y="2535247"/>
                <a:ext cx="172289" cy="11152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651" name="Ellipszis 387"/>
              <p:cNvSpPr>
                <a:spLocks noChangeArrowheads="1"/>
              </p:cNvSpPr>
              <p:nvPr/>
            </p:nvSpPr>
            <p:spPr bwMode="auto">
              <a:xfrm>
                <a:off x="2906275" y="2530337"/>
                <a:ext cx="115473" cy="95916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652" name="Háromszög 388"/>
              <p:cNvSpPr>
                <a:spLocks noChangeArrowheads="1"/>
              </p:cNvSpPr>
              <p:nvPr/>
            </p:nvSpPr>
            <p:spPr bwMode="auto">
              <a:xfrm rot="-320080">
                <a:off x="2504056" y="3143838"/>
                <a:ext cx="172294" cy="12721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653" name="Szabadkézi sokszög 389"/>
              <p:cNvSpPr>
                <a:spLocks/>
              </p:cNvSpPr>
              <p:nvPr/>
            </p:nvSpPr>
            <p:spPr bwMode="auto">
              <a:xfrm>
                <a:off x="1923017" y="2632364"/>
                <a:ext cx="1058487" cy="167177"/>
              </a:xfrm>
              <a:custGeom>
                <a:avLst/>
                <a:gdLst>
                  <a:gd name="T0" fmla="*/ 0 w 1058487"/>
                  <a:gd name="T1" fmla="*/ 0 h 167177"/>
                  <a:gd name="T2" fmla="*/ 509847 w 1058487"/>
                  <a:gd name="T3" fmla="*/ 166254 h 167177"/>
                  <a:gd name="T4" fmla="*/ 1058487 w 1058487"/>
                  <a:gd name="T5" fmla="*/ 5541 h 167177"/>
                  <a:gd name="T6" fmla="*/ 0 60000 65536"/>
                  <a:gd name="T7" fmla="*/ 0 60000 65536"/>
                  <a:gd name="T8" fmla="*/ 0 60000 65536"/>
                  <a:gd name="T9" fmla="*/ 0 w 1058487"/>
                  <a:gd name="T10" fmla="*/ 0 h 167177"/>
                  <a:gd name="T11" fmla="*/ 1058487 w 1058487"/>
                  <a:gd name="T12" fmla="*/ 167177 h 167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8487" h="167177">
                    <a:moveTo>
                      <a:pt x="0" y="0"/>
                    </a:moveTo>
                    <a:cubicBezTo>
                      <a:pt x="166716" y="82665"/>
                      <a:pt x="333433" y="165331"/>
                      <a:pt x="509847" y="166254"/>
                    </a:cubicBezTo>
                    <a:cubicBezTo>
                      <a:pt x="686261" y="167177"/>
                      <a:pt x="872374" y="86359"/>
                      <a:pt x="1058487" y="5541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54" name="Szabadkézi sokszög 390"/>
              <p:cNvSpPr>
                <a:spLocks/>
              </p:cNvSpPr>
              <p:nvPr/>
            </p:nvSpPr>
            <p:spPr bwMode="auto">
              <a:xfrm rot="18222743" flipV="1">
                <a:off x="2437836" y="2840847"/>
                <a:ext cx="622350" cy="80279"/>
              </a:xfrm>
              <a:custGeom>
                <a:avLst/>
                <a:gdLst>
                  <a:gd name="T0" fmla="*/ 0 w 1058487"/>
                  <a:gd name="T1" fmla="*/ 0 h 167177"/>
                  <a:gd name="T2" fmla="*/ 60931 w 1058487"/>
                  <a:gd name="T3" fmla="*/ 8841 h 167177"/>
                  <a:gd name="T4" fmla="*/ 126498 w 1058487"/>
                  <a:gd name="T5" fmla="*/ 295 h 167177"/>
                  <a:gd name="T6" fmla="*/ 0 60000 65536"/>
                  <a:gd name="T7" fmla="*/ 0 60000 65536"/>
                  <a:gd name="T8" fmla="*/ 0 60000 65536"/>
                  <a:gd name="T9" fmla="*/ 0 w 1058487"/>
                  <a:gd name="T10" fmla="*/ 0 h 167177"/>
                  <a:gd name="T11" fmla="*/ 1058487 w 1058487"/>
                  <a:gd name="T12" fmla="*/ 167177 h 167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8487" h="167177">
                    <a:moveTo>
                      <a:pt x="0" y="0"/>
                    </a:moveTo>
                    <a:cubicBezTo>
                      <a:pt x="166716" y="82665"/>
                      <a:pt x="333433" y="165331"/>
                      <a:pt x="509847" y="166254"/>
                    </a:cubicBezTo>
                    <a:cubicBezTo>
                      <a:pt x="686261" y="167177"/>
                      <a:pt x="872374" y="86359"/>
                      <a:pt x="1058487" y="5541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655" name="Egyenes összekötő 391"/>
              <p:cNvCxnSpPr>
                <a:cxnSpLocks noChangeShapeType="1"/>
                <a:stCxn id="25653" idx="0"/>
                <a:endCxn id="25654" idx="0"/>
              </p:cNvCxnSpPr>
              <p:nvPr/>
            </p:nvCxnSpPr>
            <p:spPr bwMode="auto">
              <a:xfrm>
                <a:off x="1923017" y="2632364"/>
                <a:ext cx="686674" cy="52974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5656" name="Szabadkézi sokszög 392"/>
              <p:cNvSpPr>
                <a:spLocks/>
              </p:cNvSpPr>
              <p:nvPr/>
            </p:nvSpPr>
            <p:spPr bwMode="auto">
              <a:xfrm>
                <a:off x="1961810" y="2346960"/>
                <a:ext cx="1008611" cy="213360"/>
              </a:xfrm>
              <a:custGeom>
                <a:avLst/>
                <a:gdLst>
                  <a:gd name="T0" fmla="*/ 0 w 1008611"/>
                  <a:gd name="T1" fmla="*/ 191193 h 213360"/>
                  <a:gd name="T2" fmla="*/ 254923 w 1008611"/>
                  <a:gd name="T3" fmla="*/ 30480 h 213360"/>
                  <a:gd name="T4" fmla="*/ 676102 w 1008611"/>
                  <a:gd name="T5" fmla="*/ 30480 h 213360"/>
                  <a:gd name="T6" fmla="*/ 1008611 w 1008611"/>
                  <a:gd name="T7" fmla="*/ 213360 h 213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611"/>
                  <a:gd name="T13" fmla="*/ 0 h 213360"/>
                  <a:gd name="T14" fmla="*/ 1008611 w 1008611"/>
                  <a:gd name="T15" fmla="*/ 213360 h 213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611" h="213360">
                    <a:moveTo>
                      <a:pt x="0" y="191193"/>
                    </a:moveTo>
                    <a:cubicBezTo>
                      <a:pt x="71119" y="124229"/>
                      <a:pt x="142239" y="57265"/>
                      <a:pt x="254923" y="30480"/>
                    </a:cubicBezTo>
                    <a:cubicBezTo>
                      <a:pt x="367607" y="3695"/>
                      <a:pt x="550487" y="0"/>
                      <a:pt x="676102" y="30480"/>
                    </a:cubicBezTo>
                    <a:cubicBezTo>
                      <a:pt x="801717" y="60960"/>
                      <a:pt x="905164" y="137160"/>
                      <a:pt x="1008611" y="21336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57" name="Szabadkézi sokszög 393"/>
              <p:cNvSpPr>
                <a:spLocks/>
              </p:cNvSpPr>
              <p:nvPr/>
            </p:nvSpPr>
            <p:spPr bwMode="auto">
              <a:xfrm>
                <a:off x="2621286" y="2582487"/>
                <a:ext cx="387927" cy="609600"/>
              </a:xfrm>
              <a:custGeom>
                <a:avLst/>
                <a:gdLst>
                  <a:gd name="T0" fmla="*/ 349135 w 387927"/>
                  <a:gd name="T1" fmla="*/ 0 h 609600"/>
                  <a:gd name="T2" fmla="*/ 371302 w 387927"/>
                  <a:gd name="T3" fmla="*/ 221673 h 609600"/>
                  <a:gd name="T4" fmla="*/ 249382 w 387927"/>
                  <a:gd name="T5" fmla="*/ 482138 h 609600"/>
                  <a:gd name="T6" fmla="*/ 0 w 387927"/>
                  <a:gd name="T7" fmla="*/ 609600 h 609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7927"/>
                  <a:gd name="T13" fmla="*/ 0 h 609600"/>
                  <a:gd name="T14" fmla="*/ 387927 w 387927"/>
                  <a:gd name="T15" fmla="*/ 609600 h 609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7927" h="609600">
                    <a:moveTo>
                      <a:pt x="349135" y="0"/>
                    </a:moveTo>
                    <a:cubicBezTo>
                      <a:pt x="368531" y="70658"/>
                      <a:pt x="387927" y="141317"/>
                      <a:pt x="371302" y="221673"/>
                    </a:cubicBezTo>
                    <a:cubicBezTo>
                      <a:pt x="354677" y="302029"/>
                      <a:pt x="311266" y="417484"/>
                      <a:pt x="249382" y="482138"/>
                    </a:cubicBezTo>
                    <a:cubicBezTo>
                      <a:pt x="187498" y="546793"/>
                      <a:pt x="93749" y="578196"/>
                      <a:pt x="0" y="6096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58" name="Szabadkézi sokszög 394"/>
              <p:cNvSpPr>
                <a:spLocks/>
              </p:cNvSpPr>
              <p:nvPr/>
            </p:nvSpPr>
            <p:spPr bwMode="auto">
              <a:xfrm>
                <a:off x="1873141" y="2599113"/>
                <a:ext cx="737061" cy="620683"/>
              </a:xfrm>
              <a:custGeom>
                <a:avLst/>
                <a:gdLst>
                  <a:gd name="T0" fmla="*/ 0 w 737061"/>
                  <a:gd name="T1" fmla="*/ 0 h 620683"/>
                  <a:gd name="T2" fmla="*/ 94211 w 737061"/>
                  <a:gd name="T3" fmla="*/ 282632 h 620683"/>
                  <a:gd name="T4" fmla="*/ 349134 w 737061"/>
                  <a:gd name="T5" fmla="*/ 537556 h 620683"/>
                  <a:gd name="T6" fmla="*/ 737061 w 737061"/>
                  <a:gd name="T7" fmla="*/ 620683 h 6206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7061"/>
                  <a:gd name="T13" fmla="*/ 0 h 620683"/>
                  <a:gd name="T14" fmla="*/ 737061 w 737061"/>
                  <a:gd name="T15" fmla="*/ 620683 h 6206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7061" h="620683">
                    <a:moveTo>
                      <a:pt x="0" y="0"/>
                    </a:moveTo>
                    <a:cubicBezTo>
                      <a:pt x="18011" y="96519"/>
                      <a:pt x="36022" y="193039"/>
                      <a:pt x="94211" y="282632"/>
                    </a:cubicBezTo>
                    <a:cubicBezTo>
                      <a:pt x="152400" y="372225"/>
                      <a:pt x="241992" y="481214"/>
                      <a:pt x="349134" y="537556"/>
                    </a:cubicBezTo>
                    <a:cubicBezTo>
                      <a:pt x="456276" y="593898"/>
                      <a:pt x="596668" y="607290"/>
                      <a:pt x="737061" y="62068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659" name="Egyenes összekötő 395"/>
              <p:cNvCxnSpPr>
                <a:cxnSpLocks noChangeShapeType="1"/>
              </p:cNvCxnSpPr>
              <p:nvPr/>
            </p:nvCxnSpPr>
            <p:spPr bwMode="auto">
              <a:xfrm>
                <a:off x="2438406" y="2316482"/>
                <a:ext cx="55418" cy="4987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0" name="Egyenes összekötő 396"/>
              <p:cNvCxnSpPr>
                <a:cxnSpLocks noChangeShapeType="1"/>
              </p:cNvCxnSpPr>
              <p:nvPr/>
            </p:nvCxnSpPr>
            <p:spPr bwMode="auto">
              <a:xfrm rot="5400000">
                <a:off x="2435635" y="2363586"/>
                <a:ext cx="55419" cy="4987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1" name="Egyenes összekötő 397"/>
              <p:cNvCxnSpPr>
                <a:cxnSpLocks noChangeShapeType="1"/>
              </p:cNvCxnSpPr>
              <p:nvPr/>
            </p:nvCxnSpPr>
            <p:spPr bwMode="auto">
              <a:xfrm>
                <a:off x="2446719" y="2751515"/>
                <a:ext cx="55418" cy="4987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2" name="Egyenes összekötő 398"/>
              <p:cNvCxnSpPr>
                <a:cxnSpLocks noChangeShapeType="1"/>
              </p:cNvCxnSpPr>
              <p:nvPr/>
            </p:nvCxnSpPr>
            <p:spPr bwMode="auto">
              <a:xfrm rot="5400000">
                <a:off x="2443948" y="2798619"/>
                <a:ext cx="55419" cy="4987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5611" name="Csoportba foglalás 399"/>
          <p:cNvGrpSpPr>
            <a:grpSpLocks/>
          </p:cNvGrpSpPr>
          <p:nvPr/>
        </p:nvGrpSpPr>
        <p:grpSpPr bwMode="auto">
          <a:xfrm rot="10800000">
            <a:off x="4559300" y="2351088"/>
            <a:ext cx="1674813" cy="642937"/>
            <a:chOff x="4387861" y="1217981"/>
            <a:chExt cx="1674576" cy="641798"/>
          </a:xfrm>
        </p:grpSpPr>
        <p:cxnSp>
          <p:nvCxnSpPr>
            <p:cNvPr id="25632" name="Egyenes összekötő 400"/>
            <p:cNvCxnSpPr>
              <a:cxnSpLocks noChangeShapeType="1"/>
            </p:cNvCxnSpPr>
            <p:nvPr/>
          </p:nvCxnSpPr>
          <p:spPr bwMode="auto">
            <a:xfrm flipH="1">
              <a:off x="5284227" y="1502111"/>
              <a:ext cx="43494" cy="3761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33" name="Egyenes összekötő 401"/>
            <p:cNvCxnSpPr>
              <a:cxnSpLocks noChangeShapeType="1"/>
            </p:cNvCxnSpPr>
            <p:nvPr/>
          </p:nvCxnSpPr>
          <p:spPr bwMode="auto">
            <a:xfrm rot="16200000" flipH="1">
              <a:off x="5287252" y="1536867"/>
              <a:ext cx="41793" cy="3914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34" name="Egyenes összekötő 402"/>
            <p:cNvCxnSpPr>
              <a:cxnSpLocks noChangeShapeType="1"/>
            </p:cNvCxnSpPr>
            <p:nvPr/>
          </p:nvCxnSpPr>
          <p:spPr bwMode="auto">
            <a:xfrm flipV="1">
              <a:off x="4387861" y="1391057"/>
              <a:ext cx="1644324" cy="1354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35" name="Egyenes összekötő 403"/>
            <p:cNvCxnSpPr>
              <a:cxnSpLocks noChangeShapeType="1"/>
            </p:cNvCxnSpPr>
            <p:nvPr/>
          </p:nvCxnSpPr>
          <p:spPr bwMode="auto">
            <a:xfrm>
              <a:off x="4405358" y="1811534"/>
              <a:ext cx="1657079" cy="314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636" name="Háromszög 404"/>
            <p:cNvSpPr>
              <a:spLocks noChangeArrowheads="1"/>
            </p:cNvSpPr>
            <p:nvPr/>
          </p:nvSpPr>
          <p:spPr bwMode="auto">
            <a:xfrm rot="-8748056">
              <a:off x="4880111" y="1359328"/>
              <a:ext cx="113988" cy="8712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637" name="Ellipszis 405"/>
            <p:cNvSpPr>
              <a:spLocks noChangeArrowheads="1"/>
            </p:cNvSpPr>
            <p:nvPr/>
          </p:nvSpPr>
          <p:spPr bwMode="auto">
            <a:xfrm>
              <a:off x="5620842" y="1375412"/>
              <a:ext cx="77619" cy="6448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638" name="Háromszög 406"/>
            <p:cNvSpPr>
              <a:spLocks noChangeArrowheads="1"/>
            </p:cNvSpPr>
            <p:nvPr/>
          </p:nvSpPr>
          <p:spPr bwMode="auto">
            <a:xfrm rot="-320080">
              <a:off x="5344885" y="1774248"/>
              <a:ext cx="115813" cy="8553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25639" name="Szabadkézi sokszög 407"/>
            <p:cNvSpPr>
              <a:spLocks/>
            </p:cNvSpPr>
            <p:nvPr/>
          </p:nvSpPr>
          <p:spPr bwMode="auto">
            <a:xfrm>
              <a:off x="4954322" y="1430362"/>
              <a:ext cx="711495" cy="112400"/>
            </a:xfrm>
            <a:custGeom>
              <a:avLst/>
              <a:gdLst>
                <a:gd name="T0" fmla="*/ 0 w 1058487"/>
                <a:gd name="T1" fmla="*/ 0 h 167177"/>
                <a:gd name="T2" fmla="*/ 104085 w 1058487"/>
                <a:gd name="T3" fmla="*/ 33973 h 167177"/>
                <a:gd name="T4" fmla="*/ 216088 w 1058487"/>
                <a:gd name="T5" fmla="*/ 1132 h 167177"/>
                <a:gd name="T6" fmla="*/ 0 60000 65536"/>
                <a:gd name="T7" fmla="*/ 0 60000 65536"/>
                <a:gd name="T8" fmla="*/ 0 60000 65536"/>
                <a:gd name="T9" fmla="*/ 0 w 1058487"/>
                <a:gd name="T10" fmla="*/ 0 h 167177"/>
                <a:gd name="T11" fmla="*/ 1058487 w 1058487"/>
                <a:gd name="T12" fmla="*/ 167177 h 167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8487" h="167177">
                  <a:moveTo>
                    <a:pt x="0" y="0"/>
                  </a:moveTo>
                  <a:cubicBezTo>
                    <a:pt x="166716" y="82665"/>
                    <a:pt x="333433" y="165331"/>
                    <a:pt x="509847" y="166254"/>
                  </a:cubicBezTo>
                  <a:cubicBezTo>
                    <a:pt x="686261" y="167177"/>
                    <a:pt x="872374" y="86359"/>
                    <a:pt x="1058487" y="554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40" name="Szabadkézi sokszög 408"/>
            <p:cNvSpPr>
              <a:spLocks/>
            </p:cNvSpPr>
            <p:nvPr/>
          </p:nvSpPr>
          <p:spPr bwMode="auto">
            <a:xfrm rot="18222743" flipV="1">
              <a:off x="5300323" y="1570541"/>
              <a:ext cx="418433" cy="53962"/>
            </a:xfrm>
            <a:custGeom>
              <a:avLst/>
              <a:gdLst>
                <a:gd name="T0" fmla="*/ 0 w 1058487"/>
                <a:gd name="T1" fmla="*/ 0 h 167177"/>
                <a:gd name="T2" fmla="*/ 12451 w 1058487"/>
                <a:gd name="T3" fmla="*/ 1805 h 167177"/>
                <a:gd name="T4" fmla="*/ 25849 w 1058487"/>
                <a:gd name="T5" fmla="*/ 60 h 167177"/>
                <a:gd name="T6" fmla="*/ 0 60000 65536"/>
                <a:gd name="T7" fmla="*/ 0 60000 65536"/>
                <a:gd name="T8" fmla="*/ 0 60000 65536"/>
                <a:gd name="T9" fmla="*/ 0 w 1058487"/>
                <a:gd name="T10" fmla="*/ 0 h 167177"/>
                <a:gd name="T11" fmla="*/ 1058487 w 1058487"/>
                <a:gd name="T12" fmla="*/ 167177 h 167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8487" h="167177">
                  <a:moveTo>
                    <a:pt x="0" y="0"/>
                  </a:moveTo>
                  <a:cubicBezTo>
                    <a:pt x="166716" y="82665"/>
                    <a:pt x="333433" y="165331"/>
                    <a:pt x="509847" y="166254"/>
                  </a:cubicBezTo>
                  <a:cubicBezTo>
                    <a:pt x="686261" y="167177"/>
                    <a:pt x="872374" y="86359"/>
                    <a:pt x="1058487" y="554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5641" name="Egyenes összekötő 409"/>
            <p:cNvCxnSpPr>
              <a:cxnSpLocks noChangeShapeType="1"/>
              <a:stCxn id="25639" idx="0"/>
              <a:endCxn id="25640" idx="0"/>
            </p:cNvCxnSpPr>
            <p:nvPr/>
          </p:nvCxnSpPr>
          <p:spPr bwMode="auto">
            <a:xfrm>
              <a:off x="4954322" y="1430362"/>
              <a:ext cx="461569" cy="35617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5642" name="Szabadkézi sokszög 410"/>
            <p:cNvSpPr>
              <a:spLocks/>
            </p:cNvSpPr>
            <p:nvPr/>
          </p:nvSpPr>
          <p:spPr bwMode="auto">
            <a:xfrm>
              <a:off x="4980398" y="1238473"/>
              <a:ext cx="677969" cy="143451"/>
            </a:xfrm>
            <a:custGeom>
              <a:avLst/>
              <a:gdLst>
                <a:gd name="T0" fmla="*/ 0 w 1008611"/>
                <a:gd name="T1" fmla="*/ 39069 h 213360"/>
                <a:gd name="T2" fmla="*/ 52042 w 1008611"/>
                <a:gd name="T3" fmla="*/ 6229 h 213360"/>
                <a:gd name="T4" fmla="*/ 138025 w 1008611"/>
                <a:gd name="T5" fmla="*/ 6229 h 213360"/>
                <a:gd name="T6" fmla="*/ 205906 w 1008611"/>
                <a:gd name="T7" fmla="*/ 43599 h 213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611"/>
                <a:gd name="T13" fmla="*/ 0 h 213360"/>
                <a:gd name="T14" fmla="*/ 1008611 w 1008611"/>
                <a:gd name="T15" fmla="*/ 213360 h 213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611" h="213360">
                  <a:moveTo>
                    <a:pt x="0" y="191193"/>
                  </a:moveTo>
                  <a:cubicBezTo>
                    <a:pt x="71119" y="124229"/>
                    <a:pt x="142239" y="57265"/>
                    <a:pt x="254923" y="30480"/>
                  </a:cubicBezTo>
                  <a:cubicBezTo>
                    <a:pt x="367607" y="3695"/>
                    <a:pt x="550487" y="0"/>
                    <a:pt x="676102" y="30480"/>
                  </a:cubicBezTo>
                  <a:cubicBezTo>
                    <a:pt x="801717" y="60960"/>
                    <a:pt x="905164" y="137160"/>
                    <a:pt x="1008611" y="21336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43" name="Szabadkézi sokszög 411"/>
            <p:cNvSpPr>
              <a:spLocks/>
            </p:cNvSpPr>
            <p:nvPr/>
          </p:nvSpPr>
          <p:spPr bwMode="auto">
            <a:xfrm>
              <a:off x="5416860" y="1396828"/>
              <a:ext cx="260757" cy="409860"/>
            </a:xfrm>
            <a:custGeom>
              <a:avLst/>
              <a:gdLst>
                <a:gd name="T0" fmla="*/ 71275 w 387927"/>
                <a:gd name="T1" fmla="*/ 0 h 609600"/>
                <a:gd name="T2" fmla="*/ 75800 w 387927"/>
                <a:gd name="T3" fmla="*/ 45298 h 609600"/>
                <a:gd name="T4" fmla="*/ 50911 w 387927"/>
                <a:gd name="T5" fmla="*/ 98522 h 609600"/>
                <a:gd name="T6" fmla="*/ 0 w 387927"/>
                <a:gd name="T7" fmla="*/ 124568 h 609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927"/>
                <a:gd name="T13" fmla="*/ 0 h 609600"/>
                <a:gd name="T14" fmla="*/ 387927 w 387927"/>
                <a:gd name="T15" fmla="*/ 609600 h 609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927" h="609600">
                  <a:moveTo>
                    <a:pt x="349135" y="0"/>
                  </a:moveTo>
                  <a:cubicBezTo>
                    <a:pt x="368531" y="70658"/>
                    <a:pt x="387927" y="141317"/>
                    <a:pt x="371302" y="221673"/>
                  </a:cubicBezTo>
                  <a:cubicBezTo>
                    <a:pt x="354677" y="302029"/>
                    <a:pt x="311266" y="417484"/>
                    <a:pt x="249382" y="482138"/>
                  </a:cubicBezTo>
                  <a:cubicBezTo>
                    <a:pt x="187498" y="546793"/>
                    <a:pt x="93749" y="578196"/>
                    <a:pt x="0" y="60960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44" name="Szabadkézi sokszög 412"/>
            <p:cNvSpPr>
              <a:spLocks/>
            </p:cNvSpPr>
            <p:nvPr/>
          </p:nvSpPr>
          <p:spPr bwMode="auto">
            <a:xfrm>
              <a:off x="4920796" y="1408006"/>
              <a:ext cx="495438" cy="417312"/>
            </a:xfrm>
            <a:custGeom>
              <a:avLst/>
              <a:gdLst>
                <a:gd name="T0" fmla="*/ 0 w 737061"/>
                <a:gd name="T1" fmla="*/ 0 h 620683"/>
                <a:gd name="T2" fmla="*/ 19233 w 737061"/>
                <a:gd name="T3" fmla="*/ 57755 h 620683"/>
                <a:gd name="T4" fmla="*/ 71275 w 737061"/>
                <a:gd name="T5" fmla="*/ 109847 h 620683"/>
                <a:gd name="T6" fmla="*/ 150469 w 737061"/>
                <a:gd name="T7" fmla="*/ 126834 h 6206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7061"/>
                <a:gd name="T13" fmla="*/ 0 h 620683"/>
                <a:gd name="T14" fmla="*/ 737061 w 737061"/>
                <a:gd name="T15" fmla="*/ 620683 h 6206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7061" h="620683">
                  <a:moveTo>
                    <a:pt x="0" y="0"/>
                  </a:moveTo>
                  <a:cubicBezTo>
                    <a:pt x="18011" y="96519"/>
                    <a:pt x="36022" y="193039"/>
                    <a:pt x="94211" y="282632"/>
                  </a:cubicBezTo>
                  <a:cubicBezTo>
                    <a:pt x="152400" y="372225"/>
                    <a:pt x="241992" y="481214"/>
                    <a:pt x="349134" y="537556"/>
                  </a:cubicBezTo>
                  <a:cubicBezTo>
                    <a:pt x="456276" y="593898"/>
                    <a:pt x="596668" y="607290"/>
                    <a:pt x="737061" y="620683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5645" name="Egyenes összekötő 413"/>
            <p:cNvCxnSpPr>
              <a:cxnSpLocks noChangeShapeType="1"/>
            </p:cNvCxnSpPr>
            <p:nvPr/>
          </p:nvCxnSpPr>
          <p:spPr bwMode="auto">
            <a:xfrm>
              <a:off x="5300756" y="1217981"/>
              <a:ext cx="37251" cy="3353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46" name="Egyenes összekötő 414"/>
            <p:cNvCxnSpPr>
              <a:cxnSpLocks noChangeShapeType="1"/>
            </p:cNvCxnSpPr>
            <p:nvPr/>
          </p:nvCxnSpPr>
          <p:spPr bwMode="auto">
            <a:xfrm rot="5400000">
              <a:off x="5298889" y="1249655"/>
              <a:ext cx="37261" cy="3352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5612" name="Csoportba foglalás 415"/>
          <p:cNvGrpSpPr>
            <a:grpSpLocks/>
          </p:cNvGrpSpPr>
          <p:nvPr/>
        </p:nvGrpSpPr>
        <p:grpSpPr bwMode="auto">
          <a:xfrm rot="10800000">
            <a:off x="6583363" y="2376488"/>
            <a:ext cx="1519237" cy="703262"/>
            <a:chOff x="6411827" y="1243579"/>
            <a:chExt cx="1519972" cy="702414"/>
          </a:xfrm>
        </p:grpSpPr>
        <p:grpSp>
          <p:nvGrpSpPr>
            <p:cNvPr id="25614" name="Csoportba foglalás 142"/>
            <p:cNvGrpSpPr>
              <a:grpSpLocks/>
            </p:cNvGrpSpPr>
            <p:nvPr/>
          </p:nvGrpSpPr>
          <p:grpSpPr bwMode="auto">
            <a:xfrm>
              <a:off x="6411827" y="1243588"/>
              <a:ext cx="1519972" cy="702423"/>
              <a:chOff x="4152900" y="1245141"/>
              <a:chExt cx="2430963" cy="1176011"/>
            </a:xfrm>
          </p:grpSpPr>
          <p:cxnSp>
            <p:nvCxnSpPr>
              <p:cNvPr id="25619" name="Egyenes összekötő 421"/>
              <p:cNvCxnSpPr>
                <a:cxnSpLocks noChangeShapeType="1"/>
              </p:cNvCxnSpPr>
              <p:nvPr/>
            </p:nvCxnSpPr>
            <p:spPr bwMode="auto">
              <a:xfrm flipV="1">
                <a:off x="4152900" y="1562976"/>
                <a:ext cx="2387047" cy="2452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0" name="Egyenes összekötő 422"/>
              <p:cNvCxnSpPr>
                <a:cxnSpLocks noChangeShapeType="1"/>
              </p:cNvCxnSpPr>
              <p:nvPr/>
            </p:nvCxnSpPr>
            <p:spPr bwMode="auto">
              <a:xfrm>
                <a:off x="4178300" y="2324100"/>
                <a:ext cx="2405563" cy="569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5621" name="Háromszög 423"/>
              <p:cNvSpPr>
                <a:spLocks noChangeArrowheads="1"/>
              </p:cNvSpPr>
              <p:nvPr/>
            </p:nvSpPr>
            <p:spPr bwMode="auto">
              <a:xfrm rot="6819132" flipV="1">
                <a:off x="4864534" y="1460405"/>
                <a:ext cx="194433" cy="14231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622" name="Ellipszis 424"/>
              <p:cNvSpPr>
                <a:spLocks noChangeArrowheads="1"/>
              </p:cNvSpPr>
              <p:nvPr/>
            </p:nvSpPr>
            <p:spPr bwMode="auto">
              <a:xfrm>
                <a:off x="5936065" y="1507667"/>
                <a:ext cx="152400" cy="159790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623" name="Háromszög 425"/>
              <p:cNvSpPr>
                <a:spLocks noChangeArrowheads="1"/>
              </p:cNvSpPr>
              <p:nvPr/>
            </p:nvSpPr>
            <p:spPr bwMode="auto">
              <a:xfrm rot="-320080">
                <a:off x="5590842" y="2266329"/>
                <a:ext cx="168124" cy="15482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  <p:sp>
            <p:nvSpPr>
              <p:cNvPr id="25624" name="Szabadkézi sokszög 426"/>
              <p:cNvSpPr>
                <a:spLocks/>
              </p:cNvSpPr>
              <p:nvPr/>
            </p:nvSpPr>
            <p:spPr bwMode="auto">
              <a:xfrm>
                <a:off x="4975225" y="1634123"/>
                <a:ext cx="1032870" cy="203460"/>
              </a:xfrm>
              <a:custGeom>
                <a:avLst/>
                <a:gdLst>
                  <a:gd name="T0" fmla="*/ 0 w 1058487"/>
                  <a:gd name="T1" fmla="*/ 0 h 167177"/>
                  <a:gd name="T2" fmla="*/ 462253 w 1058487"/>
                  <a:gd name="T3" fmla="*/ 364740 h 167177"/>
                  <a:gd name="T4" fmla="*/ 959679 w 1058487"/>
                  <a:gd name="T5" fmla="*/ 12157 h 167177"/>
                  <a:gd name="T6" fmla="*/ 0 60000 65536"/>
                  <a:gd name="T7" fmla="*/ 0 60000 65536"/>
                  <a:gd name="T8" fmla="*/ 0 60000 65536"/>
                  <a:gd name="T9" fmla="*/ 0 w 1058487"/>
                  <a:gd name="T10" fmla="*/ 0 h 167177"/>
                  <a:gd name="T11" fmla="*/ 1058487 w 1058487"/>
                  <a:gd name="T12" fmla="*/ 167177 h 167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8487" h="167177">
                    <a:moveTo>
                      <a:pt x="0" y="0"/>
                    </a:moveTo>
                    <a:cubicBezTo>
                      <a:pt x="166716" y="82665"/>
                      <a:pt x="333433" y="165331"/>
                      <a:pt x="509847" y="166254"/>
                    </a:cubicBezTo>
                    <a:cubicBezTo>
                      <a:pt x="686261" y="167177"/>
                      <a:pt x="872374" y="86359"/>
                      <a:pt x="1058487" y="5541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25" name="Szabadkézi sokszög 427"/>
              <p:cNvSpPr>
                <a:spLocks/>
              </p:cNvSpPr>
              <p:nvPr/>
            </p:nvSpPr>
            <p:spPr bwMode="auto">
              <a:xfrm rot="18222743" flipV="1">
                <a:off x="5402518" y="1897537"/>
                <a:ext cx="757422" cy="78336"/>
              </a:xfrm>
              <a:custGeom>
                <a:avLst/>
                <a:gdLst>
                  <a:gd name="T0" fmla="*/ 0 w 1058487"/>
                  <a:gd name="T1" fmla="*/ 0 h 167177"/>
                  <a:gd name="T2" fmla="*/ 133674 w 1058487"/>
                  <a:gd name="T3" fmla="*/ 8015 h 167177"/>
                  <a:gd name="T4" fmla="*/ 277520 w 1058487"/>
                  <a:gd name="T5" fmla="*/ 267 h 167177"/>
                  <a:gd name="T6" fmla="*/ 0 60000 65536"/>
                  <a:gd name="T7" fmla="*/ 0 60000 65536"/>
                  <a:gd name="T8" fmla="*/ 0 60000 65536"/>
                  <a:gd name="T9" fmla="*/ 0 w 1058487"/>
                  <a:gd name="T10" fmla="*/ 0 h 167177"/>
                  <a:gd name="T11" fmla="*/ 1058487 w 1058487"/>
                  <a:gd name="T12" fmla="*/ 167177 h 167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8487" h="167177">
                    <a:moveTo>
                      <a:pt x="0" y="0"/>
                    </a:moveTo>
                    <a:cubicBezTo>
                      <a:pt x="166716" y="82665"/>
                      <a:pt x="333433" y="165331"/>
                      <a:pt x="509847" y="166254"/>
                    </a:cubicBezTo>
                    <a:cubicBezTo>
                      <a:pt x="686261" y="167177"/>
                      <a:pt x="872374" y="86359"/>
                      <a:pt x="1058487" y="5541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626" name="Egyenes összekötő 428"/>
              <p:cNvCxnSpPr>
                <a:cxnSpLocks noChangeShapeType="1"/>
                <a:stCxn id="25624" idx="0"/>
                <a:endCxn id="25625" idx="0"/>
              </p:cNvCxnSpPr>
              <p:nvPr/>
            </p:nvCxnSpPr>
            <p:spPr bwMode="auto">
              <a:xfrm>
                <a:off x="4975225" y="1634123"/>
                <a:ext cx="670055" cy="64472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5627" name="Szabadkézi sokszög 429"/>
              <p:cNvSpPr>
                <a:spLocks/>
              </p:cNvSpPr>
              <p:nvPr/>
            </p:nvSpPr>
            <p:spPr bwMode="auto">
              <a:xfrm>
                <a:off x="4965971" y="1286777"/>
                <a:ext cx="1031310" cy="255058"/>
              </a:xfrm>
              <a:custGeom>
                <a:avLst/>
                <a:gdLst>
                  <a:gd name="T0" fmla="*/ 0 w 1008611"/>
                  <a:gd name="T1" fmla="*/ 390459 h 213360"/>
                  <a:gd name="T2" fmla="*/ 278657 w 1008611"/>
                  <a:gd name="T3" fmla="*/ 62247 h 213360"/>
                  <a:gd name="T4" fmla="*/ 739050 w 1008611"/>
                  <a:gd name="T5" fmla="*/ 62247 h 213360"/>
                  <a:gd name="T6" fmla="*/ 1102519 w 1008611"/>
                  <a:gd name="T7" fmla="*/ 435729 h 213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611"/>
                  <a:gd name="T13" fmla="*/ 0 h 213360"/>
                  <a:gd name="T14" fmla="*/ 1008611 w 1008611"/>
                  <a:gd name="T15" fmla="*/ 213360 h 213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611" h="213360">
                    <a:moveTo>
                      <a:pt x="0" y="191193"/>
                    </a:moveTo>
                    <a:cubicBezTo>
                      <a:pt x="71119" y="124229"/>
                      <a:pt x="142239" y="57265"/>
                      <a:pt x="254923" y="30480"/>
                    </a:cubicBezTo>
                    <a:cubicBezTo>
                      <a:pt x="367607" y="3695"/>
                      <a:pt x="550487" y="0"/>
                      <a:pt x="676102" y="30480"/>
                    </a:cubicBezTo>
                    <a:cubicBezTo>
                      <a:pt x="801717" y="60960"/>
                      <a:pt x="905164" y="137160"/>
                      <a:pt x="1008611" y="21336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28" name="Szabadkézi sokszög 430"/>
              <p:cNvSpPr>
                <a:spLocks/>
              </p:cNvSpPr>
              <p:nvPr/>
            </p:nvSpPr>
            <p:spPr bwMode="auto">
              <a:xfrm>
                <a:off x="5656595" y="1573421"/>
                <a:ext cx="431030" cy="741905"/>
              </a:xfrm>
              <a:custGeom>
                <a:avLst/>
                <a:gdLst>
                  <a:gd name="T0" fmla="*/ 532137 w 387927"/>
                  <a:gd name="T1" fmla="*/ 0 h 609600"/>
                  <a:gd name="T2" fmla="*/ 565923 w 387927"/>
                  <a:gd name="T3" fmla="*/ 486325 h 609600"/>
                  <a:gd name="T4" fmla="*/ 380098 w 387927"/>
                  <a:gd name="T5" fmla="*/ 1057754 h 609600"/>
                  <a:gd name="T6" fmla="*/ 0 w 387927"/>
                  <a:gd name="T7" fmla="*/ 1337391 h 609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7927"/>
                  <a:gd name="T13" fmla="*/ 0 h 609600"/>
                  <a:gd name="T14" fmla="*/ 387927 w 387927"/>
                  <a:gd name="T15" fmla="*/ 609600 h 609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7927" h="609600">
                    <a:moveTo>
                      <a:pt x="349135" y="0"/>
                    </a:moveTo>
                    <a:cubicBezTo>
                      <a:pt x="368531" y="70658"/>
                      <a:pt x="387927" y="141317"/>
                      <a:pt x="371302" y="221673"/>
                    </a:cubicBezTo>
                    <a:cubicBezTo>
                      <a:pt x="354677" y="302029"/>
                      <a:pt x="311266" y="417484"/>
                      <a:pt x="249382" y="482138"/>
                    </a:cubicBezTo>
                    <a:cubicBezTo>
                      <a:pt x="187498" y="546793"/>
                      <a:pt x="93749" y="578196"/>
                      <a:pt x="0" y="6096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29" name="Szabadkézi sokszög 431"/>
              <p:cNvSpPr>
                <a:spLocks/>
              </p:cNvSpPr>
              <p:nvPr/>
            </p:nvSpPr>
            <p:spPr bwMode="auto">
              <a:xfrm>
                <a:off x="4926556" y="1593655"/>
                <a:ext cx="719223" cy="755394"/>
              </a:xfrm>
              <a:custGeom>
                <a:avLst/>
                <a:gdLst>
                  <a:gd name="T0" fmla="*/ 0 w 737061"/>
                  <a:gd name="T1" fmla="*/ 0 h 620683"/>
                  <a:gd name="T2" fmla="*/ 85417 w 737061"/>
                  <a:gd name="T3" fmla="*/ 620064 h 620683"/>
                  <a:gd name="T4" fmla="*/ 316542 w 737061"/>
                  <a:gd name="T5" fmla="*/ 1179338 h 620683"/>
                  <a:gd name="T6" fmla="*/ 668258 w 737061"/>
                  <a:gd name="T7" fmla="*/ 1361710 h 6206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7061"/>
                  <a:gd name="T13" fmla="*/ 0 h 620683"/>
                  <a:gd name="T14" fmla="*/ 737061 w 737061"/>
                  <a:gd name="T15" fmla="*/ 620683 h 6206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7061" h="620683">
                    <a:moveTo>
                      <a:pt x="0" y="0"/>
                    </a:moveTo>
                    <a:cubicBezTo>
                      <a:pt x="18011" y="96519"/>
                      <a:pt x="36022" y="193039"/>
                      <a:pt x="94211" y="282632"/>
                    </a:cubicBezTo>
                    <a:cubicBezTo>
                      <a:pt x="152400" y="372225"/>
                      <a:pt x="241992" y="481214"/>
                      <a:pt x="349134" y="537556"/>
                    </a:cubicBezTo>
                    <a:cubicBezTo>
                      <a:pt x="456276" y="593898"/>
                      <a:pt x="596668" y="607290"/>
                      <a:pt x="737061" y="62068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630" name="Egyenes összekötő 432"/>
              <p:cNvCxnSpPr>
                <a:cxnSpLocks noChangeShapeType="1"/>
              </p:cNvCxnSpPr>
              <p:nvPr/>
            </p:nvCxnSpPr>
            <p:spPr bwMode="auto">
              <a:xfrm flipH="1">
                <a:off x="5408579" y="1245141"/>
                <a:ext cx="69562" cy="6297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1" name="Egyenes összekötő 4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411852" y="1304797"/>
                <a:ext cx="69971" cy="6260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5615" name="Egyenes összekötő 417"/>
            <p:cNvCxnSpPr>
              <a:cxnSpLocks noChangeShapeType="1"/>
            </p:cNvCxnSpPr>
            <p:nvPr/>
          </p:nvCxnSpPr>
          <p:spPr bwMode="auto">
            <a:xfrm flipH="1">
              <a:off x="7209090" y="1563504"/>
              <a:ext cx="43494" cy="3761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16" name="Egyenes összekötő 418"/>
            <p:cNvCxnSpPr>
              <a:cxnSpLocks noChangeShapeType="1"/>
            </p:cNvCxnSpPr>
            <p:nvPr/>
          </p:nvCxnSpPr>
          <p:spPr bwMode="auto">
            <a:xfrm rot="16200000" flipH="1">
              <a:off x="7212115" y="1598260"/>
              <a:ext cx="41793" cy="3914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17" name="Egyenes összekötő 419"/>
            <p:cNvCxnSpPr>
              <a:cxnSpLocks noChangeShapeType="1"/>
            </p:cNvCxnSpPr>
            <p:nvPr/>
          </p:nvCxnSpPr>
          <p:spPr bwMode="auto">
            <a:xfrm rot="16200000" flipH="1">
              <a:off x="7150523" y="1681456"/>
              <a:ext cx="60669" cy="866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18" name="Egyenes összekötő 420"/>
            <p:cNvCxnSpPr>
              <a:cxnSpLocks noChangeShapeType="1"/>
            </p:cNvCxnSpPr>
            <p:nvPr/>
          </p:nvCxnSpPr>
          <p:spPr bwMode="auto">
            <a:xfrm rot="10800000">
              <a:off x="7120186" y="1716125"/>
              <a:ext cx="5200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5613" name="Lefelé nyíl 434"/>
          <p:cNvSpPr>
            <a:spLocks noChangeArrowheads="1"/>
          </p:cNvSpPr>
          <p:nvPr/>
        </p:nvSpPr>
        <p:spPr bwMode="auto">
          <a:xfrm>
            <a:off x="3876675" y="3409950"/>
            <a:ext cx="100965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0" y="15875"/>
            <a:ext cx="9144000" cy="974725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76471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7647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hu-HU" altLang="en-US" sz="3200" b="1" dirty="0" err="1">
                <a:solidFill>
                  <a:srgbClr val="000099"/>
                </a:solidFill>
              </a:rPr>
              <a:t>Noise</a:t>
            </a:r>
            <a:r>
              <a:rPr lang="hu-HU" altLang="en-US" sz="3200" b="1" dirty="0">
                <a:solidFill>
                  <a:srgbClr val="000099"/>
                </a:solidFill>
              </a:rPr>
              <a:t> </a:t>
            </a:r>
            <a:r>
              <a:rPr lang="hu-HU" altLang="en-US" sz="3200" b="1" dirty="0" err="1">
                <a:solidFill>
                  <a:srgbClr val="000099"/>
                </a:solidFill>
              </a:rPr>
              <a:t>spectra</a:t>
            </a:r>
            <a:r>
              <a:rPr lang="hu-HU" altLang="en-US" sz="3200" b="1" dirty="0">
                <a:solidFill>
                  <a:srgbClr val="000099"/>
                </a:solidFill>
              </a:rPr>
              <a:t> fixed </a:t>
            </a:r>
            <a:r>
              <a:rPr lang="hu-HU" altLang="en-US" sz="3200" b="1" dirty="0" err="1">
                <a:solidFill>
                  <a:srgbClr val="000099"/>
                </a:solidFill>
              </a:rPr>
              <a:t>frequency</a:t>
            </a:r>
            <a:endParaRPr lang="en-US" altLang="en-US" sz="2800" dirty="0">
              <a:solidFill>
                <a:srgbClr val="000099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898650"/>
            <a:ext cx="6548437" cy="400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8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églalap 2"/>
          <p:cNvSpPr>
            <a:spLocks noChangeArrowheads="1"/>
          </p:cNvSpPr>
          <p:nvPr/>
        </p:nvSpPr>
        <p:spPr bwMode="auto">
          <a:xfrm>
            <a:off x="723900" y="82550"/>
            <a:ext cx="78104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Quantum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noise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detection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with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 SIS 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junction</a:t>
            </a:r>
            <a:endParaRPr lang="en-US" alt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064" y="1257300"/>
            <a:ext cx="69827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476009" y="5524500"/>
            <a:ext cx="3410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Ingold</a:t>
            </a:r>
            <a:r>
              <a:rPr lang="hu-HU" sz="2000" dirty="0" smtClean="0"/>
              <a:t> and </a:t>
            </a:r>
            <a:r>
              <a:rPr lang="hu-HU" sz="2000" dirty="0" err="1" smtClean="0"/>
              <a:t>Nazarov</a:t>
            </a:r>
            <a:r>
              <a:rPr lang="hu-HU" sz="2000" dirty="0" smtClean="0"/>
              <a:t> (1992)</a:t>
            </a:r>
            <a:endParaRPr lang="en-US" sz="2000" dirty="0"/>
          </a:p>
        </p:txBody>
      </p:sp>
      <p:sp>
        <p:nvSpPr>
          <p:cNvPr id="8" name="Jobbra nyíl 7"/>
          <p:cNvSpPr/>
          <p:nvPr/>
        </p:nvSpPr>
        <p:spPr bwMode="auto">
          <a:xfrm>
            <a:off x="4597400" y="5575300"/>
            <a:ext cx="342900" cy="304800"/>
          </a:xfrm>
          <a:prstGeom prst="rightArrow">
            <a:avLst/>
          </a:prstGeom>
          <a:solidFill>
            <a:srgbClr val="FFCCCC"/>
          </a:solidFill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2883" name="Object 2"/>
          <p:cNvGraphicFramePr>
            <a:graphicFrameLocks noChangeAspect="1"/>
          </p:cNvGraphicFramePr>
          <p:nvPr/>
        </p:nvGraphicFramePr>
        <p:xfrm>
          <a:off x="5430838" y="5526088"/>
          <a:ext cx="15986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825480" imgH="228600" progId="Equation.3">
                  <p:embed/>
                </p:oleObj>
              </mc:Choice>
              <mc:Fallback>
                <p:oleObj name="Equation" r:id="rId4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5526088"/>
                        <a:ext cx="1598612" cy="44291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14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905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323850"/>
            <a:ext cx="605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Back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experiment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…</a:t>
            </a:r>
            <a:endParaRPr lang="en-US" alt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49" y="1781174"/>
            <a:ext cx="8799081" cy="36417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87" y="5122863"/>
            <a:ext cx="4151313" cy="5413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17317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87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31750"/>
            <a:ext cx="605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Back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alt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experiment</a:t>
            </a:r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…</a:t>
            </a:r>
            <a:endParaRPr lang="en-US" alt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054100"/>
            <a:ext cx="7553325" cy="25908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Téglalap 6"/>
          <p:cNvSpPr/>
          <p:nvPr/>
        </p:nvSpPr>
        <p:spPr>
          <a:xfrm>
            <a:off x="4610100" y="2850108"/>
            <a:ext cx="453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err="1" smtClean="0">
                <a:solidFill>
                  <a:srgbClr val="000000"/>
                </a:solidFill>
                <a:latin typeface="Calibri"/>
                <a:cs typeface="Calibri"/>
              </a:rPr>
              <a:t>Theor</a:t>
            </a:r>
            <a:r>
              <a:rPr lang="hu-HU" sz="1800" b="1" dirty="0" smtClean="0">
                <a:solidFill>
                  <a:srgbClr val="000000"/>
                </a:solidFill>
                <a:latin typeface="Calibri"/>
                <a:cs typeface="Calibri"/>
              </a:rPr>
              <a:t>y:</a:t>
            </a: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sz="1800" b="1" baseline="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no</a:t>
            </a:r>
            <a:r>
              <a:rPr lang="hu-HU" sz="1800" b="1" baseline="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free</a:t>
            </a:r>
            <a:r>
              <a:rPr lang="en-US" sz="1800" b="1" baseline="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fitting</a:t>
            </a:r>
            <a:r>
              <a:rPr lang="hu-HU" sz="18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1" baseline="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parameter!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Kondo temperature TK=1.4K  TKRG=0.38K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 asymmetry a=0.67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52400" y="6264176"/>
            <a:ext cx="8928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(</a:t>
            </a:r>
            <a:r>
              <a:rPr lang="da-DK" sz="2000" dirty="0" smtClean="0"/>
              <a:t>Monreal </a:t>
            </a:r>
            <a:r>
              <a:rPr lang="da-DK" sz="2000" i="1" dirty="0"/>
              <a:t>et al. PRB </a:t>
            </a:r>
            <a:r>
              <a:rPr lang="da-DK" sz="2000" i="1" dirty="0" smtClean="0"/>
              <a:t>05</a:t>
            </a:r>
            <a:r>
              <a:rPr lang="hu-HU" sz="2000" i="1" dirty="0" smtClean="0"/>
              <a:t>; </a:t>
            </a:r>
            <a:r>
              <a:rPr lang="nl-NL" sz="2000" dirty="0" smtClean="0"/>
              <a:t>Van </a:t>
            </a:r>
            <a:r>
              <a:rPr lang="nl-NL" sz="2000" dirty="0"/>
              <a:t>Roermund </a:t>
            </a:r>
            <a:r>
              <a:rPr lang="nl-NL" sz="2000" i="1" dirty="0"/>
              <a:t>et al. PRB </a:t>
            </a:r>
            <a:r>
              <a:rPr lang="nl-NL" sz="2000" i="1" dirty="0" smtClean="0"/>
              <a:t>10</a:t>
            </a:r>
            <a:r>
              <a:rPr lang="hu-HU" sz="2000" i="1" dirty="0" smtClean="0"/>
              <a:t>; </a:t>
            </a:r>
            <a:r>
              <a:rPr lang="fr-FR" sz="2000" dirty="0" smtClean="0"/>
              <a:t>De </a:t>
            </a:r>
            <a:r>
              <a:rPr lang="fr-FR" sz="2000" dirty="0"/>
              <a:t>Franceschi </a:t>
            </a:r>
            <a:r>
              <a:rPr lang="fr-FR" sz="2000" i="1" dirty="0"/>
              <a:t>et al. PRL </a:t>
            </a:r>
            <a:r>
              <a:rPr lang="fr-FR" sz="2000" i="1" dirty="0" smtClean="0"/>
              <a:t>02</a:t>
            </a:r>
            <a:r>
              <a:rPr lang="hu-HU" sz="2000" dirty="0" smtClean="0"/>
              <a:t>)</a:t>
            </a:r>
            <a:endParaRPr lang="fr-FR" sz="2000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3484563"/>
            <a:ext cx="3160712" cy="42070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églalap 9"/>
          <p:cNvSpPr/>
          <p:nvPr/>
        </p:nvSpPr>
        <p:spPr>
          <a:xfrm>
            <a:off x="2046450" y="5089524"/>
            <a:ext cx="57259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Additional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d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ecoherence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???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Jobbra nyíl 10"/>
          <p:cNvSpPr/>
          <p:nvPr/>
        </p:nvSpPr>
        <p:spPr bwMode="auto">
          <a:xfrm>
            <a:off x="965200" y="5207000"/>
            <a:ext cx="342900" cy="241300"/>
          </a:xfrm>
          <a:prstGeom prst="rightArrow">
            <a:avLst/>
          </a:prstGeom>
          <a:solidFill>
            <a:srgbClr val="FFCCCC"/>
          </a:solidFill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6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Jobbra nyíl 9"/>
          <p:cNvSpPr>
            <a:spLocks noChangeArrowheads="1"/>
          </p:cNvSpPr>
          <p:nvPr/>
        </p:nvSpPr>
        <p:spPr bwMode="auto">
          <a:xfrm>
            <a:off x="1718961" y="4784725"/>
            <a:ext cx="530225" cy="3397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6223436" y="4724587"/>
            <a:ext cx="31892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latin typeface="Calibri" charset="0"/>
              </a:rPr>
              <a:t>A</a:t>
            </a:r>
            <a:r>
              <a:rPr lang="hu-HU" sz="1800" dirty="0" smtClean="0">
                <a:latin typeface="Calibri" charset="0"/>
              </a:rPr>
              <a:t>utocorrelation of a </a:t>
            </a:r>
          </a:p>
          <a:p>
            <a:pPr algn="ctr"/>
            <a:r>
              <a:rPr lang="en-US" sz="1800" dirty="0">
                <a:latin typeface="Calibri" charset="0"/>
              </a:rPr>
              <a:t>s</a:t>
            </a:r>
            <a:r>
              <a:rPr lang="hu-HU" sz="1800" dirty="0" smtClean="0">
                <a:latin typeface="Calibri" charset="0"/>
              </a:rPr>
              <a:t>ingle pulse</a:t>
            </a:r>
            <a:endParaRPr lang="hu-HU" sz="1800" dirty="0">
              <a:latin typeface="Calibri" charset="0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141422" y="3853158"/>
            <a:ext cx="4597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charset="0"/>
              </a:rPr>
              <a:t>Assume </a:t>
            </a:r>
            <a:r>
              <a:rPr lang="en-US" sz="2000" dirty="0" err="1" smtClean="0">
                <a:latin typeface="Calibri" charset="0"/>
              </a:rPr>
              <a:t>i</a:t>
            </a:r>
            <a:r>
              <a:rPr lang="hu-HU" sz="2000" dirty="0" smtClean="0">
                <a:latin typeface="Calibri" charset="0"/>
              </a:rPr>
              <a:t>ndependent </a:t>
            </a:r>
            <a:r>
              <a:rPr lang="hu-HU" sz="2000" dirty="0" smtClean="0">
                <a:latin typeface="Calibri" charset="0"/>
              </a:rPr>
              <a:t>events:</a:t>
            </a:r>
            <a:endParaRPr lang="hu-HU" sz="2000" dirty="0">
              <a:latin typeface="Calibri" charset="0"/>
            </a:endParaRPr>
          </a:p>
        </p:txBody>
      </p:sp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4481513" y="4613275"/>
          <a:ext cx="2047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613275"/>
                        <a:ext cx="2047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03079"/>
              </p:ext>
            </p:extLst>
          </p:nvPr>
        </p:nvGraphicFramePr>
        <p:xfrm>
          <a:off x="2904444" y="4730600"/>
          <a:ext cx="3297566" cy="50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4" name="Equation" r:id="rId6" imgW="1854000" imgH="253800" progId="Equation.3">
                  <p:embed/>
                </p:oleObj>
              </mc:Choice>
              <mc:Fallback>
                <p:oleObj name="Equation" r:id="rId6" imgW="1854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444" y="4730600"/>
                        <a:ext cx="3297566" cy="50527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50800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793027"/>
              </p:ext>
            </p:extLst>
          </p:nvPr>
        </p:nvGraphicFramePr>
        <p:xfrm>
          <a:off x="3339523" y="5684356"/>
          <a:ext cx="1362844" cy="50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5" name="Equation" r:id="rId8" imgW="761760" imgH="253800" progId="Equation.3">
                  <p:embed/>
                </p:oleObj>
              </mc:Choice>
              <mc:Fallback>
                <p:oleObj name="Equation" r:id="rId8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523" y="5684356"/>
                        <a:ext cx="1362844" cy="50748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50800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églalap 34"/>
          <p:cNvSpPr/>
          <p:nvPr/>
        </p:nvSpPr>
        <p:spPr>
          <a:xfrm>
            <a:off x="4986976" y="5736929"/>
            <a:ext cx="1645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16165D"/>
                </a:solidFill>
                <a:latin typeface="Calibri" charset="0"/>
              </a:rPr>
              <a:t>„white noise”</a:t>
            </a:r>
            <a:endParaRPr lang="en-US" sz="2000" dirty="0">
              <a:solidFill>
                <a:srgbClr val="16165D"/>
              </a:solidFill>
              <a:latin typeface="Calibri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174625"/>
            <a:ext cx="9144000" cy="727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defPPr>
              <a:defRPr lang="en-US"/>
            </a:defPPr>
            <a:lvl1pPr eaLnBrk="1" hangingPunct="1">
              <a:defRPr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eaLnBrk="0" hangingPunct="0">
              <a:defRPr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hu-HU" dirty="0" smtClean="0"/>
              <a:t>Shot noise</a:t>
            </a:r>
            <a:endParaRPr lang="en-US" dirty="0"/>
          </a:p>
        </p:txBody>
      </p:sp>
      <p:sp>
        <p:nvSpPr>
          <p:cNvPr id="20" name="Jobbra nyíl 9"/>
          <p:cNvSpPr>
            <a:spLocks noChangeArrowheads="1"/>
          </p:cNvSpPr>
          <p:nvPr/>
        </p:nvSpPr>
        <p:spPr bwMode="auto">
          <a:xfrm>
            <a:off x="2336800" y="5741988"/>
            <a:ext cx="528638" cy="3397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64710" y="1325429"/>
            <a:ext cx="4089400" cy="2081213"/>
            <a:chOff x="266492" y="1196088"/>
            <a:chExt cx="4089400" cy="2081213"/>
          </a:xfrm>
        </p:grpSpPr>
        <p:cxnSp>
          <p:nvCxnSpPr>
            <p:cNvPr id="17" name="Egyenes összekötő nyíllal 7"/>
            <p:cNvCxnSpPr>
              <a:cxnSpLocks noChangeShapeType="1"/>
            </p:cNvCxnSpPr>
            <p:nvPr/>
          </p:nvCxnSpPr>
          <p:spPr bwMode="auto">
            <a:xfrm>
              <a:off x="333167" y="2907413"/>
              <a:ext cx="34798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Egyenes összekötő nyíllal 9"/>
            <p:cNvCxnSpPr>
              <a:cxnSpLocks noChangeShapeType="1"/>
            </p:cNvCxnSpPr>
            <p:nvPr/>
          </p:nvCxnSpPr>
          <p:spPr bwMode="auto">
            <a:xfrm rot="16200000" flipV="1">
              <a:off x="-325645" y="2254951"/>
              <a:ext cx="1260475" cy="15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4382660"/>
                </p:ext>
              </p:extLst>
            </p:nvPr>
          </p:nvGraphicFramePr>
          <p:xfrm>
            <a:off x="4190792" y="2807401"/>
            <a:ext cx="16510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66" name="Equation" r:id="rId10" imgW="88560" imgH="152280" progId="Equation.3">
                    <p:embed/>
                  </p:oleObj>
                </mc:Choice>
                <mc:Fallback>
                  <p:oleObj name="Equation" r:id="rId10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0792" y="2807401"/>
                          <a:ext cx="165100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8434622"/>
                </p:ext>
              </p:extLst>
            </p:nvPr>
          </p:nvGraphicFramePr>
          <p:xfrm>
            <a:off x="266492" y="1196088"/>
            <a:ext cx="515938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67" name="Equation" r:id="rId12" imgW="279360" imgH="203040" progId="Equation.3">
                    <p:embed/>
                  </p:oleObj>
                </mc:Choice>
                <mc:Fallback>
                  <p:oleObj name="Equation" r:id="rId12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92" y="1196088"/>
                          <a:ext cx="515938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Szabadkézi sokszög 15"/>
            <p:cNvSpPr/>
            <p:nvPr/>
          </p:nvSpPr>
          <p:spPr bwMode="auto">
            <a:xfrm>
              <a:off x="1033255" y="2224788"/>
              <a:ext cx="69850" cy="660400"/>
            </a:xfrm>
            <a:custGeom>
              <a:avLst/>
              <a:gdLst>
                <a:gd name="connsiteX0" fmla="*/ 0 w 196850"/>
                <a:gd name="connsiteY0" fmla="*/ 740833 h 774700"/>
                <a:gd name="connsiteX1" fmla="*/ 114300 w 196850"/>
                <a:gd name="connsiteY1" fmla="*/ 626533 h 774700"/>
                <a:gd name="connsiteX2" fmla="*/ 139700 w 196850"/>
                <a:gd name="connsiteY2" fmla="*/ 4233 h 774700"/>
                <a:gd name="connsiteX3" fmla="*/ 152400 w 196850"/>
                <a:gd name="connsiteY3" fmla="*/ 651933 h 774700"/>
                <a:gd name="connsiteX4" fmla="*/ 190500 w 196850"/>
                <a:gd name="connsiteY4" fmla="*/ 740833 h 774700"/>
                <a:gd name="connsiteX5" fmla="*/ 190500 w 196850"/>
                <a:gd name="connsiteY5" fmla="*/ 753533 h 77470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0 w 247650"/>
                <a:gd name="connsiteY0" fmla="*/ 740833 h 1517650"/>
                <a:gd name="connsiteX1" fmla="*/ 228600 w 247650"/>
                <a:gd name="connsiteY1" fmla="*/ 1515533 h 1517650"/>
                <a:gd name="connsiteX2" fmla="*/ 114300 w 247650"/>
                <a:gd name="connsiteY2" fmla="*/ 753533 h 1517650"/>
                <a:gd name="connsiteX3" fmla="*/ 114300 w 247650"/>
                <a:gd name="connsiteY3" fmla="*/ 626533 h 1517650"/>
                <a:gd name="connsiteX4" fmla="*/ 139700 w 247650"/>
                <a:gd name="connsiteY4" fmla="*/ 4233 h 1517650"/>
                <a:gd name="connsiteX5" fmla="*/ 152400 w 247650"/>
                <a:gd name="connsiteY5" fmla="*/ 651933 h 1517650"/>
                <a:gd name="connsiteX6" fmla="*/ 190500 w 247650"/>
                <a:gd name="connsiteY6" fmla="*/ 740833 h 1517650"/>
                <a:gd name="connsiteX7" fmla="*/ 190500 w 247650"/>
                <a:gd name="connsiteY7" fmla="*/ 753533 h 151765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4233 w 86783"/>
                <a:gd name="connsiteY0" fmla="*/ 753533 h 774700"/>
                <a:gd name="connsiteX1" fmla="*/ 4233 w 86783"/>
                <a:gd name="connsiteY1" fmla="*/ 626533 h 774700"/>
                <a:gd name="connsiteX2" fmla="*/ 29633 w 86783"/>
                <a:gd name="connsiteY2" fmla="*/ 4233 h 774700"/>
                <a:gd name="connsiteX3" fmla="*/ 42333 w 86783"/>
                <a:gd name="connsiteY3" fmla="*/ 651933 h 774700"/>
                <a:gd name="connsiteX4" fmla="*/ 80433 w 86783"/>
                <a:gd name="connsiteY4" fmla="*/ 740833 h 774700"/>
                <a:gd name="connsiteX5" fmla="*/ 80433 w 86783"/>
                <a:gd name="connsiteY5" fmla="*/ 753533 h 774700"/>
                <a:gd name="connsiteX0" fmla="*/ 0 w 82550"/>
                <a:gd name="connsiteY0" fmla="*/ 753136 h 774303"/>
                <a:gd name="connsiteX1" fmla="*/ 21431 w 82550"/>
                <a:gd name="connsiteY1" fmla="*/ 628517 h 774303"/>
                <a:gd name="connsiteX2" fmla="*/ 25400 w 82550"/>
                <a:gd name="connsiteY2" fmla="*/ 3836 h 774303"/>
                <a:gd name="connsiteX3" fmla="*/ 38100 w 82550"/>
                <a:gd name="connsiteY3" fmla="*/ 651536 h 774303"/>
                <a:gd name="connsiteX4" fmla="*/ 76200 w 82550"/>
                <a:gd name="connsiteY4" fmla="*/ 740436 h 774303"/>
                <a:gd name="connsiteX5" fmla="*/ 76200 w 82550"/>
                <a:gd name="connsiteY5" fmla="*/ 753136 h 774303"/>
                <a:gd name="connsiteX0" fmla="*/ 0 w 81756"/>
                <a:gd name="connsiteY0" fmla="*/ 751152 h 760413"/>
                <a:gd name="connsiteX1" fmla="*/ 21431 w 81756"/>
                <a:gd name="connsiteY1" fmla="*/ 626533 h 760413"/>
                <a:gd name="connsiteX2" fmla="*/ 25400 w 81756"/>
                <a:gd name="connsiteY2" fmla="*/ 1852 h 760413"/>
                <a:gd name="connsiteX3" fmla="*/ 42863 w 81756"/>
                <a:gd name="connsiteY3" fmla="*/ 637646 h 760413"/>
                <a:gd name="connsiteX4" fmla="*/ 76200 w 81756"/>
                <a:gd name="connsiteY4" fmla="*/ 738452 h 760413"/>
                <a:gd name="connsiteX5" fmla="*/ 76200 w 81756"/>
                <a:gd name="connsiteY5" fmla="*/ 751152 h 760413"/>
                <a:gd name="connsiteX0" fmla="*/ 20242 w 101998"/>
                <a:gd name="connsiteY0" fmla="*/ 751152 h 760810"/>
                <a:gd name="connsiteX1" fmla="*/ 3572 w 101998"/>
                <a:gd name="connsiteY1" fmla="*/ 740040 h 760810"/>
                <a:gd name="connsiteX2" fmla="*/ 41673 w 101998"/>
                <a:gd name="connsiteY2" fmla="*/ 626533 h 760810"/>
                <a:gd name="connsiteX3" fmla="*/ 45642 w 101998"/>
                <a:gd name="connsiteY3" fmla="*/ 1852 h 760810"/>
                <a:gd name="connsiteX4" fmla="*/ 63105 w 101998"/>
                <a:gd name="connsiteY4" fmla="*/ 637646 h 760810"/>
                <a:gd name="connsiteX5" fmla="*/ 96442 w 101998"/>
                <a:gd name="connsiteY5" fmla="*/ 738452 h 760810"/>
                <a:gd name="connsiteX6" fmla="*/ 96442 w 101998"/>
                <a:gd name="connsiteY6" fmla="*/ 751152 h 760810"/>
                <a:gd name="connsiteX0" fmla="*/ 1192 w 82948"/>
                <a:gd name="connsiteY0" fmla="*/ 751152 h 760810"/>
                <a:gd name="connsiteX1" fmla="*/ 3572 w 82948"/>
                <a:gd name="connsiteY1" fmla="*/ 740040 h 760810"/>
                <a:gd name="connsiteX2" fmla="*/ 22623 w 82948"/>
                <a:gd name="connsiteY2" fmla="*/ 626533 h 760810"/>
                <a:gd name="connsiteX3" fmla="*/ 26592 w 82948"/>
                <a:gd name="connsiteY3" fmla="*/ 1852 h 760810"/>
                <a:gd name="connsiteX4" fmla="*/ 44055 w 82948"/>
                <a:gd name="connsiteY4" fmla="*/ 637646 h 760810"/>
                <a:gd name="connsiteX5" fmla="*/ 77392 w 82948"/>
                <a:gd name="connsiteY5" fmla="*/ 738452 h 760810"/>
                <a:gd name="connsiteX6" fmla="*/ 77392 w 82948"/>
                <a:gd name="connsiteY6" fmla="*/ 751152 h 76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48" h="760810">
                  <a:moveTo>
                    <a:pt x="1192" y="751152"/>
                  </a:moveTo>
                  <a:cubicBezTo>
                    <a:pt x="1589" y="751284"/>
                    <a:pt x="0" y="760810"/>
                    <a:pt x="3572" y="740040"/>
                  </a:cubicBezTo>
                  <a:cubicBezTo>
                    <a:pt x="7144" y="719270"/>
                    <a:pt x="18786" y="749564"/>
                    <a:pt x="22623" y="626533"/>
                  </a:cubicBezTo>
                  <a:cubicBezTo>
                    <a:pt x="26460" y="503502"/>
                    <a:pt x="23020" y="0"/>
                    <a:pt x="26592" y="1852"/>
                  </a:cubicBezTo>
                  <a:cubicBezTo>
                    <a:pt x="30164" y="3704"/>
                    <a:pt x="35588" y="514879"/>
                    <a:pt x="44055" y="637646"/>
                  </a:cubicBezTo>
                  <a:cubicBezTo>
                    <a:pt x="52522" y="760413"/>
                    <a:pt x="71836" y="719534"/>
                    <a:pt x="77392" y="738452"/>
                  </a:cubicBezTo>
                  <a:cubicBezTo>
                    <a:pt x="82948" y="757370"/>
                    <a:pt x="80567" y="753268"/>
                    <a:pt x="77392" y="751152"/>
                  </a:cubicBezTo>
                </a:path>
              </a:pathLst>
            </a:cu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26" name="Szabadkézi sokszög 16"/>
            <p:cNvSpPr/>
            <p:nvPr/>
          </p:nvSpPr>
          <p:spPr bwMode="auto">
            <a:xfrm>
              <a:off x="1357105" y="2243838"/>
              <a:ext cx="69850" cy="660400"/>
            </a:xfrm>
            <a:custGeom>
              <a:avLst/>
              <a:gdLst>
                <a:gd name="connsiteX0" fmla="*/ 0 w 196850"/>
                <a:gd name="connsiteY0" fmla="*/ 740833 h 774700"/>
                <a:gd name="connsiteX1" fmla="*/ 114300 w 196850"/>
                <a:gd name="connsiteY1" fmla="*/ 626533 h 774700"/>
                <a:gd name="connsiteX2" fmla="*/ 139700 w 196850"/>
                <a:gd name="connsiteY2" fmla="*/ 4233 h 774700"/>
                <a:gd name="connsiteX3" fmla="*/ 152400 w 196850"/>
                <a:gd name="connsiteY3" fmla="*/ 651933 h 774700"/>
                <a:gd name="connsiteX4" fmla="*/ 190500 w 196850"/>
                <a:gd name="connsiteY4" fmla="*/ 740833 h 774700"/>
                <a:gd name="connsiteX5" fmla="*/ 190500 w 196850"/>
                <a:gd name="connsiteY5" fmla="*/ 753533 h 77470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0 w 247650"/>
                <a:gd name="connsiteY0" fmla="*/ 740833 h 1517650"/>
                <a:gd name="connsiteX1" fmla="*/ 228600 w 247650"/>
                <a:gd name="connsiteY1" fmla="*/ 1515533 h 1517650"/>
                <a:gd name="connsiteX2" fmla="*/ 114300 w 247650"/>
                <a:gd name="connsiteY2" fmla="*/ 753533 h 1517650"/>
                <a:gd name="connsiteX3" fmla="*/ 114300 w 247650"/>
                <a:gd name="connsiteY3" fmla="*/ 626533 h 1517650"/>
                <a:gd name="connsiteX4" fmla="*/ 139700 w 247650"/>
                <a:gd name="connsiteY4" fmla="*/ 4233 h 1517650"/>
                <a:gd name="connsiteX5" fmla="*/ 152400 w 247650"/>
                <a:gd name="connsiteY5" fmla="*/ 651933 h 1517650"/>
                <a:gd name="connsiteX6" fmla="*/ 190500 w 247650"/>
                <a:gd name="connsiteY6" fmla="*/ 740833 h 1517650"/>
                <a:gd name="connsiteX7" fmla="*/ 190500 w 247650"/>
                <a:gd name="connsiteY7" fmla="*/ 753533 h 151765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4233 w 86783"/>
                <a:gd name="connsiteY0" fmla="*/ 753533 h 774700"/>
                <a:gd name="connsiteX1" fmla="*/ 4233 w 86783"/>
                <a:gd name="connsiteY1" fmla="*/ 626533 h 774700"/>
                <a:gd name="connsiteX2" fmla="*/ 29633 w 86783"/>
                <a:gd name="connsiteY2" fmla="*/ 4233 h 774700"/>
                <a:gd name="connsiteX3" fmla="*/ 42333 w 86783"/>
                <a:gd name="connsiteY3" fmla="*/ 651933 h 774700"/>
                <a:gd name="connsiteX4" fmla="*/ 80433 w 86783"/>
                <a:gd name="connsiteY4" fmla="*/ 740833 h 774700"/>
                <a:gd name="connsiteX5" fmla="*/ 80433 w 86783"/>
                <a:gd name="connsiteY5" fmla="*/ 753533 h 774700"/>
                <a:gd name="connsiteX0" fmla="*/ 0 w 82550"/>
                <a:gd name="connsiteY0" fmla="*/ 753136 h 774303"/>
                <a:gd name="connsiteX1" fmla="*/ 21431 w 82550"/>
                <a:gd name="connsiteY1" fmla="*/ 628517 h 774303"/>
                <a:gd name="connsiteX2" fmla="*/ 25400 w 82550"/>
                <a:gd name="connsiteY2" fmla="*/ 3836 h 774303"/>
                <a:gd name="connsiteX3" fmla="*/ 38100 w 82550"/>
                <a:gd name="connsiteY3" fmla="*/ 651536 h 774303"/>
                <a:gd name="connsiteX4" fmla="*/ 76200 w 82550"/>
                <a:gd name="connsiteY4" fmla="*/ 740436 h 774303"/>
                <a:gd name="connsiteX5" fmla="*/ 76200 w 82550"/>
                <a:gd name="connsiteY5" fmla="*/ 753136 h 774303"/>
                <a:gd name="connsiteX0" fmla="*/ 0 w 81756"/>
                <a:gd name="connsiteY0" fmla="*/ 751152 h 760413"/>
                <a:gd name="connsiteX1" fmla="*/ 21431 w 81756"/>
                <a:gd name="connsiteY1" fmla="*/ 626533 h 760413"/>
                <a:gd name="connsiteX2" fmla="*/ 25400 w 81756"/>
                <a:gd name="connsiteY2" fmla="*/ 1852 h 760413"/>
                <a:gd name="connsiteX3" fmla="*/ 42863 w 81756"/>
                <a:gd name="connsiteY3" fmla="*/ 637646 h 760413"/>
                <a:gd name="connsiteX4" fmla="*/ 76200 w 81756"/>
                <a:gd name="connsiteY4" fmla="*/ 738452 h 760413"/>
                <a:gd name="connsiteX5" fmla="*/ 76200 w 81756"/>
                <a:gd name="connsiteY5" fmla="*/ 751152 h 760413"/>
                <a:gd name="connsiteX0" fmla="*/ 20242 w 101998"/>
                <a:gd name="connsiteY0" fmla="*/ 751152 h 760810"/>
                <a:gd name="connsiteX1" fmla="*/ 3572 w 101998"/>
                <a:gd name="connsiteY1" fmla="*/ 740040 h 760810"/>
                <a:gd name="connsiteX2" fmla="*/ 41673 w 101998"/>
                <a:gd name="connsiteY2" fmla="*/ 626533 h 760810"/>
                <a:gd name="connsiteX3" fmla="*/ 45642 w 101998"/>
                <a:gd name="connsiteY3" fmla="*/ 1852 h 760810"/>
                <a:gd name="connsiteX4" fmla="*/ 63105 w 101998"/>
                <a:gd name="connsiteY4" fmla="*/ 637646 h 760810"/>
                <a:gd name="connsiteX5" fmla="*/ 96442 w 101998"/>
                <a:gd name="connsiteY5" fmla="*/ 738452 h 760810"/>
                <a:gd name="connsiteX6" fmla="*/ 96442 w 101998"/>
                <a:gd name="connsiteY6" fmla="*/ 751152 h 760810"/>
                <a:gd name="connsiteX0" fmla="*/ 1192 w 82948"/>
                <a:gd name="connsiteY0" fmla="*/ 751152 h 760810"/>
                <a:gd name="connsiteX1" fmla="*/ 3572 w 82948"/>
                <a:gd name="connsiteY1" fmla="*/ 740040 h 760810"/>
                <a:gd name="connsiteX2" fmla="*/ 22623 w 82948"/>
                <a:gd name="connsiteY2" fmla="*/ 626533 h 760810"/>
                <a:gd name="connsiteX3" fmla="*/ 26592 w 82948"/>
                <a:gd name="connsiteY3" fmla="*/ 1852 h 760810"/>
                <a:gd name="connsiteX4" fmla="*/ 44055 w 82948"/>
                <a:gd name="connsiteY4" fmla="*/ 637646 h 760810"/>
                <a:gd name="connsiteX5" fmla="*/ 77392 w 82948"/>
                <a:gd name="connsiteY5" fmla="*/ 738452 h 760810"/>
                <a:gd name="connsiteX6" fmla="*/ 77392 w 82948"/>
                <a:gd name="connsiteY6" fmla="*/ 751152 h 76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48" h="760810">
                  <a:moveTo>
                    <a:pt x="1192" y="751152"/>
                  </a:moveTo>
                  <a:cubicBezTo>
                    <a:pt x="1589" y="751284"/>
                    <a:pt x="0" y="760810"/>
                    <a:pt x="3572" y="740040"/>
                  </a:cubicBezTo>
                  <a:cubicBezTo>
                    <a:pt x="7144" y="719270"/>
                    <a:pt x="18786" y="749564"/>
                    <a:pt x="22623" y="626533"/>
                  </a:cubicBezTo>
                  <a:cubicBezTo>
                    <a:pt x="26460" y="503502"/>
                    <a:pt x="23020" y="0"/>
                    <a:pt x="26592" y="1852"/>
                  </a:cubicBezTo>
                  <a:cubicBezTo>
                    <a:pt x="30164" y="3704"/>
                    <a:pt x="35588" y="514879"/>
                    <a:pt x="44055" y="637646"/>
                  </a:cubicBezTo>
                  <a:cubicBezTo>
                    <a:pt x="52522" y="760413"/>
                    <a:pt x="71836" y="719534"/>
                    <a:pt x="77392" y="738452"/>
                  </a:cubicBezTo>
                  <a:cubicBezTo>
                    <a:pt x="82948" y="757370"/>
                    <a:pt x="80567" y="753268"/>
                    <a:pt x="77392" y="751152"/>
                  </a:cubicBezTo>
                </a:path>
              </a:pathLst>
            </a:cu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27" name="Szabadkézi sokszög 17"/>
            <p:cNvSpPr/>
            <p:nvPr/>
          </p:nvSpPr>
          <p:spPr bwMode="auto">
            <a:xfrm>
              <a:off x="1995280" y="2224788"/>
              <a:ext cx="69850" cy="660400"/>
            </a:xfrm>
            <a:custGeom>
              <a:avLst/>
              <a:gdLst>
                <a:gd name="connsiteX0" fmla="*/ 0 w 196850"/>
                <a:gd name="connsiteY0" fmla="*/ 740833 h 774700"/>
                <a:gd name="connsiteX1" fmla="*/ 114300 w 196850"/>
                <a:gd name="connsiteY1" fmla="*/ 626533 h 774700"/>
                <a:gd name="connsiteX2" fmla="*/ 139700 w 196850"/>
                <a:gd name="connsiteY2" fmla="*/ 4233 h 774700"/>
                <a:gd name="connsiteX3" fmla="*/ 152400 w 196850"/>
                <a:gd name="connsiteY3" fmla="*/ 651933 h 774700"/>
                <a:gd name="connsiteX4" fmla="*/ 190500 w 196850"/>
                <a:gd name="connsiteY4" fmla="*/ 740833 h 774700"/>
                <a:gd name="connsiteX5" fmla="*/ 190500 w 196850"/>
                <a:gd name="connsiteY5" fmla="*/ 753533 h 77470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0 w 247650"/>
                <a:gd name="connsiteY0" fmla="*/ 740833 h 1517650"/>
                <a:gd name="connsiteX1" fmla="*/ 228600 w 247650"/>
                <a:gd name="connsiteY1" fmla="*/ 1515533 h 1517650"/>
                <a:gd name="connsiteX2" fmla="*/ 114300 w 247650"/>
                <a:gd name="connsiteY2" fmla="*/ 753533 h 1517650"/>
                <a:gd name="connsiteX3" fmla="*/ 114300 w 247650"/>
                <a:gd name="connsiteY3" fmla="*/ 626533 h 1517650"/>
                <a:gd name="connsiteX4" fmla="*/ 139700 w 247650"/>
                <a:gd name="connsiteY4" fmla="*/ 4233 h 1517650"/>
                <a:gd name="connsiteX5" fmla="*/ 152400 w 247650"/>
                <a:gd name="connsiteY5" fmla="*/ 651933 h 1517650"/>
                <a:gd name="connsiteX6" fmla="*/ 190500 w 247650"/>
                <a:gd name="connsiteY6" fmla="*/ 740833 h 1517650"/>
                <a:gd name="connsiteX7" fmla="*/ 190500 w 247650"/>
                <a:gd name="connsiteY7" fmla="*/ 753533 h 151765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4233 w 86783"/>
                <a:gd name="connsiteY0" fmla="*/ 753533 h 774700"/>
                <a:gd name="connsiteX1" fmla="*/ 4233 w 86783"/>
                <a:gd name="connsiteY1" fmla="*/ 626533 h 774700"/>
                <a:gd name="connsiteX2" fmla="*/ 29633 w 86783"/>
                <a:gd name="connsiteY2" fmla="*/ 4233 h 774700"/>
                <a:gd name="connsiteX3" fmla="*/ 42333 w 86783"/>
                <a:gd name="connsiteY3" fmla="*/ 651933 h 774700"/>
                <a:gd name="connsiteX4" fmla="*/ 80433 w 86783"/>
                <a:gd name="connsiteY4" fmla="*/ 740833 h 774700"/>
                <a:gd name="connsiteX5" fmla="*/ 80433 w 86783"/>
                <a:gd name="connsiteY5" fmla="*/ 753533 h 774700"/>
                <a:gd name="connsiteX0" fmla="*/ 0 w 82550"/>
                <a:gd name="connsiteY0" fmla="*/ 753136 h 774303"/>
                <a:gd name="connsiteX1" fmla="*/ 21431 w 82550"/>
                <a:gd name="connsiteY1" fmla="*/ 628517 h 774303"/>
                <a:gd name="connsiteX2" fmla="*/ 25400 w 82550"/>
                <a:gd name="connsiteY2" fmla="*/ 3836 h 774303"/>
                <a:gd name="connsiteX3" fmla="*/ 38100 w 82550"/>
                <a:gd name="connsiteY3" fmla="*/ 651536 h 774303"/>
                <a:gd name="connsiteX4" fmla="*/ 76200 w 82550"/>
                <a:gd name="connsiteY4" fmla="*/ 740436 h 774303"/>
                <a:gd name="connsiteX5" fmla="*/ 76200 w 82550"/>
                <a:gd name="connsiteY5" fmla="*/ 753136 h 774303"/>
                <a:gd name="connsiteX0" fmla="*/ 0 w 81756"/>
                <a:gd name="connsiteY0" fmla="*/ 751152 h 760413"/>
                <a:gd name="connsiteX1" fmla="*/ 21431 w 81756"/>
                <a:gd name="connsiteY1" fmla="*/ 626533 h 760413"/>
                <a:gd name="connsiteX2" fmla="*/ 25400 w 81756"/>
                <a:gd name="connsiteY2" fmla="*/ 1852 h 760413"/>
                <a:gd name="connsiteX3" fmla="*/ 42863 w 81756"/>
                <a:gd name="connsiteY3" fmla="*/ 637646 h 760413"/>
                <a:gd name="connsiteX4" fmla="*/ 76200 w 81756"/>
                <a:gd name="connsiteY4" fmla="*/ 738452 h 760413"/>
                <a:gd name="connsiteX5" fmla="*/ 76200 w 81756"/>
                <a:gd name="connsiteY5" fmla="*/ 751152 h 760413"/>
                <a:gd name="connsiteX0" fmla="*/ 20242 w 101998"/>
                <a:gd name="connsiteY0" fmla="*/ 751152 h 760810"/>
                <a:gd name="connsiteX1" fmla="*/ 3572 w 101998"/>
                <a:gd name="connsiteY1" fmla="*/ 740040 h 760810"/>
                <a:gd name="connsiteX2" fmla="*/ 41673 w 101998"/>
                <a:gd name="connsiteY2" fmla="*/ 626533 h 760810"/>
                <a:gd name="connsiteX3" fmla="*/ 45642 w 101998"/>
                <a:gd name="connsiteY3" fmla="*/ 1852 h 760810"/>
                <a:gd name="connsiteX4" fmla="*/ 63105 w 101998"/>
                <a:gd name="connsiteY4" fmla="*/ 637646 h 760810"/>
                <a:gd name="connsiteX5" fmla="*/ 96442 w 101998"/>
                <a:gd name="connsiteY5" fmla="*/ 738452 h 760810"/>
                <a:gd name="connsiteX6" fmla="*/ 96442 w 101998"/>
                <a:gd name="connsiteY6" fmla="*/ 751152 h 760810"/>
                <a:gd name="connsiteX0" fmla="*/ 1192 w 82948"/>
                <a:gd name="connsiteY0" fmla="*/ 751152 h 760810"/>
                <a:gd name="connsiteX1" fmla="*/ 3572 w 82948"/>
                <a:gd name="connsiteY1" fmla="*/ 740040 h 760810"/>
                <a:gd name="connsiteX2" fmla="*/ 22623 w 82948"/>
                <a:gd name="connsiteY2" fmla="*/ 626533 h 760810"/>
                <a:gd name="connsiteX3" fmla="*/ 26592 w 82948"/>
                <a:gd name="connsiteY3" fmla="*/ 1852 h 760810"/>
                <a:gd name="connsiteX4" fmla="*/ 44055 w 82948"/>
                <a:gd name="connsiteY4" fmla="*/ 637646 h 760810"/>
                <a:gd name="connsiteX5" fmla="*/ 77392 w 82948"/>
                <a:gd name="connsiteY5" fmla="*/ 738452 h 760810"/>
                <a:gd name="connsiteX6" fmla="*/ 77392 w 82948"/>
                <a:gd name="connsiteY6" fmla="*/ 751152 h 76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48" h="760810">
                  <a:moveTo>
                    <a:pt x="1192" y="751152"/>
                  </a:moveTo>
                  <a:cubicBezTo>
                    <a:pt x="1589" y="751284"/>
                    <a:pt x="0" y="760810"/>
                    <a:pt x="3572" y="740040"/>
                  </a:cubicBezTo>
                  <a:cubicBezTo>
                    <a:pt x="7144" y="719270"/>
                    <a:pt x="18786" y="749564"/>
                    <a:pt x="22623" y="626533"/>
                  </a:cubicBezTo>
                  <a:cubicBezTo>
                    <a:pt x="26460" y="503502"/>
                    <a:pt x="23020" y="0"/>
                    <a:pt x="26592" y="1852"/>
                  </a:cubicBezTo>
                  <a:cubicBezTo>
                    <a:pt x="30164" y="3704"/>
                    <a:pt x="35588" y="514879"/>
                    <a:pt x="44055" y="637646"/>
                  </a:cubicBezTo>
                  <a:cubicBezTo>
                    <a:pt x="52522" y="760413"/>
                    <a:pt x="71836" y="719534"/>
                    <a:pt x="77392" y="738452"/>
                  </a:cubicBezTo>
                  <a:cubicBezTo>
                    <a:pt x="82948" y="757370"/>
                    <a:pt x="80567" y="753268"/>
                    <a:pt x="77392" y="751152"/>
                  </a:cubicBezTo>
                </a:path>
              </a:pathLst>
            </a:cu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30" name="Szabadkézi sokszög 18"/>
            <p:cNvSpPr/>
            <p:nvPr/>
          </p:nvSpPr>
          <p:spPr bwMode="auto">
            <a:xfrm>
              <a:off x="2690605" y="2243838"/>
              <a:ext cx="69850" cy="660400"/>
            </a:xfrm>
            <a:custGeom>
              <a:avLst/>
              <a:gdLst>
                <a:gd name="connsiteX0" fmla="*/ 0 w 196850"/>
                <a:gd name="connsiteY0" fmla="*/ 740833 h 774700"/>
                <a:gd name="connsiteX1" fmla="*/ 114300 w 196850"/>
                <a:gd name="connsiteY1" fmla="*/ 626533 h 774700"/>
                <a:gd name="connsiteX2" fmla="*/ 139700 w 196850"/>
                <a:gd name="connsiteY2" fmla="*/ 4233 h 774700"/>
                <a:gd name="connsiteX3" fmla="*/ 152400 w 196850"/>
                <a:gd name="connsiteY3" fmla="*/ 651933 h 774700"/>
                <a:gd name="connsiteX4" fmla="*/ 190500 w 196850"/>
                <a:gd name="connsiteY4" fmla="*/ 740833 h 774700"/>
                <a:gd name="connsiteX5" fmla="*/ 190500 w 196850"/>
                <a:gd name="connsiteY5" fmla="*/ 753533 h 77470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0 w 247650"/>
                <a:gd name="connsiteY0" fmla="*/ 740833 h 1517650"/>
                <a:gd name="connsiteX1" fmla="*/ 228600 w 247650"/>
                <a:gd name="connsiteY1" fmla="*/ 1515533 h 1517650"/>
                <a:gd name="connsiteX2" fmla="*/ 114300 w 247650"/>
                <a:gd name="connsiteY2" fmla="*/ 753533 h 1517650"/>
                <a:gd name="connsiteX3" fmla="*/ 114300 w 247650"/>
                <a:gd name="connsiteY3" fmla="*/ 626533 h 1517650"/>
                <a:gd name="connsiteX4" fmla="*/ 139700 w 247650"/>
                <a:gd name="connsiteY4" fmla="*/ 4233 h 1517650"/>
                <a:gd name="connsiteX5" fmla="*/ 152400 w 247650"/>
                <a:gd name="connsiteY5" fmla="*/ 651933 h 1517650"/>
                <a:gd name="connsiteX6" fmla="*/ 190500 w 247650"/>
                <a:gd name="connsiteY6" fmla="*/ 740833 h 1517650"/>
                <a:gd name="connsiteX7" fmla="*/ 190500 w 247650"/>
                <a:gd name="connsiteY7" fmla="*/ 753533 h 151765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4233 w 86783"/>
                <a:gd name="connsiteY0" fmla="*/ 753533 h 774700"/>
                <a:gd name="connsiteX1" fmla="*/ 4233 w 86783"/>
                <a:gd name="connsiteY1" fmla="*/ 626533 h 774700"/>
                <a:gd name="connsiteX2" fmla="*/ 29633 w 86783"/>
                <a:gd name="connsiteY2" fmla="*/ 4233 h 774700"/>
                <a:gd name="connsiteX3" fmla="*/ 42333 w 86783"/>
                <a:gd name="connsiteY3" fmla="*/ 651933 h 774700"/>
                <a:gd name="connsiteX4" fmla="*/ 80433 w 86783"/>
                <a:gd name="connsiteY4" fmla="*/ 740833 h 774700"/>
                <a:gd name="connsiteX5" fmla="*/ 80433 w 86783"/>
                <a:gd name="connsiteY5" fmla="*/ 753533 h 774700"/>
                <a:gd name="connsiteX0" fmla="*/ 0 w 82550"/>
                <a:gd name="connsiteY0" fmla="*/ 753136 h 774303"/>
                <a:gd name="connsiteX1" fmla="*/ 21431 w 82550"/>
                <a:gd name="connsiteY1" fmla="*/ 628517 h 774303"/>
                <a:gd name="connsiteX2" fmla="*/ 25400 w 82550"/>
                <a:gd name="connsiteY2" fmla="*/ 3836 h 774303"/>
                <a:gd name="connsiteX3" fmla="*/ 38100 w 82550"/>
                <a:gd name="connsiteY3" fmla="*/ 651536 h 774303"/>
                <a:gd name="connsiteX4" fmla="*/ 76200 w 82550"/>
                <a:gd name="connsiteY4" fmla="*/ 740436 h 774303"/>
                <a:gd name="connsiteX5" fmla="*/ 76200 w 82550"/>
                <a:gd name="connsiteY5" fmla="*/ 753136 h 774303"/>
                <a:gd name="connsiteX0" fmla="*/ 0 w 81756"/>
                <a:gd name="connsiteY0" fmla="*/ 751152 h 760413"/>
                <a:gd name="connsiteX1" fmla="*/ 21431 w 81756"/>
                <a:gd name="connsiteY1" fmla="*/ 626533 h 760413"/>
                <a:gd name="connsiteX2" fmla="*/ 25400 w 81756"/>
                <a:gd name="connsiteY2" fmla="*/ 1852 h 760413"/>
                <a:gd name="connsiteX3" fmla="*/ 42863 w 81756"/>
                <a:gd name="connsiteY3" fmla="*/ 637646 h 760413"/>
                <a:gd name="connsiteX4" fmla="*/ 76200 w 81756"/>
                <a:gd name="connsiteY4" fmla="*/ 738452 h 760413"/>
                <a:gd name="connsiteX5" fmla="*/ 76200 w 81756"/>
                <a:gd name="connsiteY5" fmla="*/ 751152 h 760413"/>
                <a:gd name="connsiteX0" fmla="*/ 20242 w 101998"/>
                <a:gd name="connsiteY0" fmla="*/ 751152 h 760810"/>
                <a:gd name="connsiteX1" fmla="*/ 3572 w 101998"/>
                <a:gd name="connsiteY1" fmla="*/ 740040 h 760810"/>
                <a:gd name="connsiteX2" fmla="*/ 41673 w 101998"/>
                <a:gd name="connsiteY2" fmla="*/ 626533 h 760810"/>
                <a:gd name="connsiteX3" fmla="*/ 45642 w 101998"/>
                <a:gd name="connsiteY3" fmla="*/ 1852 h 760810"/>
                <a:gd name="connsiteX4" fmla="*/ 63105 w 101998"/>
                <a:gd name="connsiteY4" fmla="*/ 637646 h 760810"/>
                <a:gd name="connsiteX5" fmla="*/ 96442 w 101998"/>
                <a:gd name="connsiteY5" fmla="*/ 738452 h 760810"/>
                <a:gd name="connsiteX6" fmla="*/ 96442 w 101998"/>
                <a:gd name="connsiteY6" fmla="*/ 751152 h 760810"/>
                <a:gd name="connsiteX0" fmla="*/ 1192 w 82948"/>
                <a:gd name="connsiteY0" fmla="*/ 751152 h 760810"/>
                <a:gd name="connsiteX1" fmla="*/ 3572 w 82948"/>
                <a:gd name="connsiteY1" fmla="*/ 740040 h 760810"/>
                <a:gd name="connsiteX2" fmla="*/ 22623 w 82948"/>
                <a:gd name="connsiteY2" fmla="*/ 626533 h 760810"/>
                <a:gd name="connsiteX3" fmla="*/ 26592 w 82948"/>
                <a:gd name="connsiteY3" fmla="*/ 1852 h 760810"/>
                <a:gd name="connsiteX4" fmla="*/ 44055 w 82948"/>
                <a:gd name="connsiteY4" fmla="*/ 637646 h 760810"/>
                <a:gd name="connsiteX5" fmla="*/ 77392 w 82948"/>
                <a:gd name="connsiteY5" fmla="*/ 738452 h 760810"/>
                <a:gd name="connsiteX6" fmla="*/ 77392 w 82948"/>
                <a:gd name="connsiteY6" fmla="*/ 751152 h 76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48" h="760810">
                  <a:moveTo>
                    <a:pt x="1192" y="751152"/>
                  </a:moveTo>
                  <a:cubicBezTo>
                    <a:pt x="1589" y="751284"/>
                    <a:pt x="0" y="760810"/>
                    <a:pt x="3572" y="740040"/>
                  </a:cubicBezTo>
                  <a:cubicBezTo>
                    <a:pt x="7144" y="719270"/>
                    <a:pt x="18786" y="749564"/>
                    <a:pt x="22623" y="626533"/>
                  </a:cubicBezTo>
                  <a:cubicBezTo>
                    <a:pt x="26460" y="503502"/>
                    <a:pt x="23020" y="0"/>
                    <a:pt x="26592" y="1852"/>
                  </a:cubicBezTo>
                  <a:cubicBezTo>
                    <a:pt x="30164" y="3704"/>
                    <a:pt x="35588" y="514879"/>
                    <a:pt x="44055" y="637646"/>
                  </a:cubicBezTo>
                  <a:cubicBezTo>
                    <a:pt x="52522" y="760413"/>
                    <a:pt x="71836" y="719534"/>
                    <a:pt x="77392" y="738452"/>
                  </a:cubicBezTo>
                  <a:cubicBezTo>
                    <a:pt x="82948" y="757370"/>
                    <a:pt x="80567" y="753268"/>
                    <a:pt x="77392" y="751152"/>
                  </a:cubicBezTo>
                </a:path>
              </a:pathLst>
            </a:cu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graphicFrame>
          <p:nvGraphicFramePr>
            <p:cNvPr id="3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8156897"/>
                </p:ext>
              </p:extLst>
            </p:nvPr>
          </p:nvGraphicFramePr>
          <p:xfrm>
            <a:off x="1298367" y="2907413"/>
            <a:ext cx="23812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68" name="Equation" r:id="rId14" imgW="164880" imgH="228600" progId="Equation.3">
                    <p:embed/>
                  </p:oleObj>
                </mc:Choice>
                <mc:Fallback>
                  <p:oleObj name="Equation" r:id="rId14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8367" y="2907413"/>
                          <a:ext cx="238125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198385"/>
                </p:ext>
              </p:extLst>
            </p:nvPr>
          </p:nvGraphicFramePr>
          <p:xfrm>
            <a:off x="1852405" y="2896301"/>
            <a:ext cx="366712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69" name="Equation" r:id="rId16" imgW="253800" imgH="228600" progId="Equation.3">
                    <p:embed/>
                  </p:oleObj>
                </mc:Choice>
                <mc:Fallback>
                  <p:oleObj name="Equation" r:id="rId16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2405" y="2896301"/>
                          <a:ext cx="366712" cy="36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églalap 19"/>
          <p:cNvSpPr/>
          <p:nvPr/>
        </p:nvSpPr>
        <p:spPr>
          <a:xfrm>
            <a:off x="701200" y="1655763"/>
            <a:ext cx="211296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Calibri" charset="0"/>
              </a:rPr>
              <a:t>C</a:t>
            </a:r>
            <a:r>
              <a:rPr lang="hu-HU" sz="2000" dirty="0" smtClean="0">
                <a:latin typeface="Calibri" charset="0"/>
              </a:rPr>
              <a:t>athode </a:t>
            </a:r>
            <a:r>
              <a:rPr lang="hu-HU" sz="2000" dirty="0" smtClean="0">
                <a:latin typeface="Calibri" charset="0"/>
              </a:rPr>
              <a:t>ray tube: </a:t>
            </a:r>
            <a:endParaRPr lang="hu-HU" sz="2000" dirty="0">
              <a:latin typeface="Calibri" charset="0"/>
            </a:endParaRPr>
          </a:p>
        </p:txBody>
      </p:sp>
      <p:sp>
        <p:nvSpPr>
          <p:cNvPr id="8" name="Curved Up Arrow 7"/>
          <p:cNvSpPr/>
          <p:nvPr/>
        </p:nvSpPr>
        <p:spPr bwMode="auto">
          <a:xfrm rot="10800000">
            <a:off x="5358328" y="4109595"/>
            <a:ext cx="2273186" cy="581946"/>
          </a:xfrm>
          <a:prstGeom prst="curvedUpArrow">
            <a:avLst/>
          </a:prstGeom>
          <a:solidFill>
            <a:srgbClr val="FFCCCC"/>
          </a:solidFill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3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71588"/>
            <a:ext cx="7620000" cy="49244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9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95250"/>
            <a:ext cx="6051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Motivation, introduction to noise</a:t>
            </a:r>
            <a:endParaRPr lang="en-US" alt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943100" y="6127740"/>
            <a:ext cx="49149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sz="2000" b="1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Correlations</a:t>
            </a: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 and </a:t>
            </a:r>
            <a:r>
              <a:rPr lang="hu-HU" sz="2000" b="1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Quantum</a:t>
            </a: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 </a:t>
            </a:r>
            <a:r>
              <a:rPr lang="hu-HU" sz="2000" b="1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noise</a:t>
            </a: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</a:rPr>
              <a:t> ?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1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204788"/>
            <a:ext cx="9144000" cy="727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defPPr>
              <a:defRPr lang="en-US"/>
            </a:defPPr>
            <a:lvl1pPr eaLnBrk="1" hangingPunct="1">
              <a:defRPr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eaLnBrk="0" hangingPunct="0">
              <a:defRPr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hu-HU" dirty="0" smtClean="0"/>
              <a:t>Emission n</a:t>
            </a:r>
            <a:r>
              <a:rPr lang="hu-HU" dirty="0" smtClean="0"/>
              <a:t>oise </a:t>
            </a:r>
            <a:r>
              <a:rPr lang="hu-HU" dirty="0" smtClean="0"/>
              <a:t>of a tunnel junction </a:t>
            </a:r>
            <a:r>
              <a:rPr lang="hu-HU" dirty="0"/>
              <a:t>( V=0 )</a:t>
            </a:r>
            <a:endParaRPr lang="en-US" dirty="0"/>
          </a:p>
        </p:txBody>
      </p:sp>
      <p:grpSp>
        <p:nvGrpSpPr>
          <p:cNvPr id="5132" name="Csoportba foglalás 62"/>
          <p:cNvGrpSpPr>
            <a:grpSpLocks/>
          </p:cNvGrpSpPr>
          <p:nvPr/>
        </p:nvGrpSpPr>
        <p:grpSpPr bwMode="auto">
          <a:xfrm>
            <a:off x="331788" y="2673350"/>
            <a:ext cx="2554287" cy="2195513"/>
            <a:chOff x="178130" y="1168508"/>
            <a:chExt cx="3681351" cy="2709600"/>
          </a:xfrm>
        </p:grpSpPr>
        <p:grpSp>
          <p:nvGrpSpPr>
            <p:cNvPr id="5153" name="Csoportba foglalás 16"/>
            <p:cNvGrpSpPr>
              <a:grpSpLocks/>
            </p:cNvGrpSpPr>
            <p:nvPr/>
          </p:nvGrpSpPr>
          <p:grpSpPr bwMode="auto">
            <a:xfrm>
              <a:off x="658605" y="1168508"/>
              <a:ext cx="2317718" cy="1443945"/>
              <a:chOff x="478113" y="1421448"/>
              <a:chExt cx="2926222" cy="1673084"/>
            </a:xfrm>
          </p:grpSpPr>
          <p:sp>
            <p:nvSpPr>
              <p:cNvPr id="18" name="Téglalap 17"/>
              <p:cNvSpPr/>
              <p:nvPr/>
            </p:nvSpPr>
            <p:spPr bwMode="auto">
              <a:xfrm>
                <a:off x="478113" y="1421448"/>
                <a:ext cx="2926222" cy="16730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19" name="Téglalap 18"/>
              <p:cNvSpPr/>
              <p:nvPr/>
            </p:nvSpPr>
            <p:spPr bwMode="auto">
              <a:xfrm>
                <a:off x="1757793" y="1421448"/>
                <a:ext cx="225316" cy="167308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8575" cap="flat" cmpd="sng" algn="ctr">
                <a:solidFill>
                  <a:srgbClr val="CC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 pitchFamily="34" charset="0"/>
                  <a:ea typeface="+mn-ea"/>
                </a:endParaRPr>
              </a:p>
            </p:txBody>
          </p:sp>
          <p:cxnSp>
            <p:nvCxnSpPr>
              <p:cNvPr id="5162" name="Egyenes összekötő nyíllal 19"/>
              <p:cNvCxnSpPr>
                <a:cxnSpLocks noChangeShapeType="1"/>
              </p:cNvCxnSpPr>
              <p:nvPr/>
            </p:nvCxnSpPr>
            <p:spPr bwMode="auto">
              <a:xfrm>
                <a:off x="1492035" y="2424844"/>
                <a:ext cx="927264" cy="2271"/>
              </a:xfrm>
              <a:prstGeom prst="straightConnector1">
                <a:avLst/>
              </a:prstGeom>
              <a:noFill/>
              <a:ln w="38100" algn="ctr">
                <a:solidFill>
                  <a:schemeClr val="accent6">
                    <a:lumMod val="50000"/>
                  </a:schemeClr>
                </a:solidFill>
                <a:round/>
                <a:headEnd/>
                <a:tailEnd type="arrow" w="med" len="med"/>
              </a:ln>
            </p:spPr>
          </p:cxnSp>
          <p:graphicFrame>
            <p:nvGraphicFramePr>
              <p:cNvPr id="5129" name="Object 2"/>
              <p:cNvGraphicFramePr>
                <a:graphicFrameLocks noChangeAspect="1"/>
              </p:cNvGraphicFramePr>
              <p:nvPr/>
            </p:nvGraphicFramePr>
            <p:xfrm>
              <a:off x="1104904" y="2391972"/>
              <a:ext cx="603609" cy="472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045" name="Equation" r:id="rId3" imgW="279360" imgH="203040" progId="Equation.3">
                      <p:embed/>
                    </p:oleObj>
                  </mc:Choice>
                  <mc:Fallback>
                    <p:oleObj name="Equation" r:id="rId3" imgW="2793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904" y="2391972"/>
                            <a:ext cx="603609" cy="472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154" name="Egyenes összekötő nyíllal 24"/>
            <p:cNvCxnSpPr>
              <a:cxnSpLocks noChangeShapeType="1"/>
            </p:cNvCxnSpPr>
            <p:nvPr/>
          </p:nvCxnSpPr>
          <p:spPr bwMode="auto">
            <a:xfrm flipH="1" flipV="1">
              <a:off x="1781299" y="2422575"/>
              <a:ext cx="415636" cy="5106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églalap 27"/>
            <p:cNvSpPr/>
            <p:nvPr/>
          </p:nvSpPr>
          <p:spPr>
            <a:xfrm>
              <a:off x="1820896" y="2814252"/>
              <a:ext cx="1404109" cy="493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u-HU" sz="20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ea typeface="+mn-ea"/>
                  <a:cs typeface="+mn-cs"/>
                </a:rPr>
                <a:t>oxide</a:t>
              </a:r>
              <a:endParaRPr lang="hu-HU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56" name="Szabadkézi sokszög 28"/>
            <p:cNvSpPr>
              <a:spLocks/>
            </p:cNvSpPr>
            <p:nvPr/>
          </p:nvSpPr>
          <p:spPr bwMode="auto">
            <a:xfrm>
              <a:off x="178130" y="1959438"/>
              <a:ext cx="1282535" cy="1436914"/>
            </a:xfrm>
            <a:custGeom>
              <a:avLst/>
              <a:gdLst>
                <a:gd name="T0" fmla="*/ 498764 w 1282535"/>
                <a:gd name="T1" fmla="*/ 0 h 1436914"/>
                <a:gd name="T2" fmla="*/ 0 w 1282535"/>
                <a:gd name="T3" fmla="*/ 0 h 1436914"/>
                <a:gd name="T4" fmla="*/ 11875 w 1282535"/>
                <a:gd name="T5" fmla="*/ 1436914 h 1436914"/>
                <a:gd name="T6" fmla="*/ 1282535 w 1282535"/>
                <a:gd name="T7" fmla="*/ 1436914 h 14369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2535"/>
                <a:gd name="T13" fmla="*/ 0 h 1436914"/>
                <a:gd name="T14" fmla="*/ 1282535 w 1282535"/>
                <a:gd name="T15" fmla="*/ 1436914 h 14369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2535" h="1436914">
                  <a:moveTo>
                    <a:pt x="498764" y="0"/>
                  </a:moveTo>
                  <a:lnTo>
                    <a:pt x="0" y="0"/>
                  </a:lnTo>
                  <a:cubicBezTo>
                    <a:pt x="3958" y="478971"/>
                    <a:pt x="7917" y="957943"/>
                    <a:pt x="11875" y="1436914"/>
                  </a:cubicBezTo>
                  <a:lnTo>
                    <a:pt x="1282535" y="143691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" name="Szabadkézi sokszög 30"/>
            <p:cNvSpPr>
              <a:spLocks/>
            </p:cNvSpPr>
            <p:nvPr/>
          </p:nvSpPr>
          <p:spPr bwMode="auto">
            <a:xfrm>
              <a:off x="1460665" y="3087594"/>
              <a:ext cx="11875" cy="617516"/>
            </a:xfrm>
            <a:custGeom>
              <a:avLst/>
              <a:gdLst>
                <a:gd name="T0" fmla="*/ 0 w 11875"/>
                <a:gd name="T1" fmla="*/ 0 h 617516"/>
                <a:gd name="T2" fmla="*/ 11875 w 11875"/>
                <a:gd name="T3" fmla="*/ 617516 h 617516"/>
                <a:gd name="T4" fmla="*/ 0 60000 65536"/>
                <a:gd name="T5" fmla="*/ 0 60000 65536"/>
                <a:gd name="T6" fmla="*/ 0 w 11875"/>
                <a:gd name="T7" fmla="*/ 0 h 617516"/>
                <a:gd name="T8" fmla="*/ 11875 w 11875"/>
                <a:gd name="T9" fmla="*/ 617516 h 6175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75" h="617516">
                  <a:moveTo>
                    <a:pt x="0" y="0"/>
                  </a:moveTo>
                  <a:lnTo>
                    <a:pt x="11875" y="61751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" name="Szabadkézi sokszög 31"/>
            <p:cNvSpPr>
              <a:spLocks/>
            </p:cNvSpPr>
            <p:nvPr/>
          </p:nvSpPr>
          <p:spPr bwMode="auto">
            <a:xfrm>
              <a:off x="1543794" y="3277598"/>
              <a:ext cx="0" cy="285008"/>
            </a:xfrm>
            <a:custGeom>
              <a:avLst/>
              <a:gdLst>
                <a:gd name="T0" fmla="*/ 0 h 285008"/>
                <a:gd name="T1" fmla="*/ 285008 h 285008"/>
                <a:gd name="T2" fmla="*/ 0 60000 65536"/>
                <a:gd name="T3" fmla="*/ 0 60000 65536"/>
                <a:gd name="T4" fmla="*/ 0 h 285008"/>
                <a:gd name="T5" fmla="*/ 285008 h 285008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85008">
                  <a:moveTo>
                    <a:pt x="0" y="0"/>
                  </a:moveTo>
                  <a:lnTo>
                    <a:pt x="0" y="28500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" name="Szabadkézi sokszög 32"/>
            <p:cNvSpPr>
              <a:spLocks/>
            </p:cNvSpPr>
            <p:nvPr/>
          </p:nvSpPr>
          <p:spPr bwMode="auto">
            <a:xfrm>
              <a:off x="1543792" y="1947563"/>
              <a:ext cx="2315689" cy="1472540"/>
            </a:xfrm>
            <a:custGeom>
              <a:avLst/>
              <a:gdLst>
                <a:gd name="T0" fmla="*/ 0 w 2315689"/>
                <a:gd name="T1" fmla="*/ 1472540 h 1472540"/>
                <a:gd name="T2" fmla="*/ 2315689 w 2315689"/>
                <a:gd name="T3" fmla="*/ 1472540 h 1472540"/>
                <a:gd name="T4" fmla="*/ 2315689 w 2315689"/>
                <a:gd name="T5" fmla="*/ 0 h 1472540"/>
                <a:gd name="T6" fmla="*/ 1436919 w 2315689"/>
                <a:gd name="T7" fmla="*/ 0 h 1472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5689"/>
                <a:gd name="T13" fmla="*/ 0 h 1472540"/>
                <a:gd name="T14" fmla="*/ 2315689 w 2315689"/>
                <a:gd name="T15" fmla="*/ 1472540 h 1472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5689" h="1472540">
                  <a:moveTo>
                    <a:pt x="0" y="1472540"/>
                  </a:moveTo>
                  <a:lnTo>
                    <a:pt x="2315689" y="1472540"/>
                  </a:lnTo>
                  <a:lnTo>
                    <a:pt x="2315689" y="0"/>
                  </a:lnTo>
                  <a:lnTo>
                    <a:pt x="143691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5128" name="Object 3"/>
            <p:cNvGraphicFramePr>
              <a:graphicFrameLocks noChangeAspect="1"/>
            </p:cNvGraphicFramePr>
            <p:nvPr/>
          </p:nvGraphicFramePr>
          <p:xfrm>
            <a:off x="1077294" y="3520920"/>
            <a:ext cx="26193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046" name="Equation" r:id="rId5" imgW="152280" imgH="177480" progId="Equation.3">
                    <p:embed/>
                  </p:oleObj>
                </mc:Choice>
                <mc:Fallback>
                  <p:oleObj name="Equation" r:id="rId5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294" y="3520920"/>
                          <a:ext cx="261937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Téglalap 63"/>
          <p:cNvSpPr/>
          <p:nvPr/>
        </p:nvSpPr>
        <p:spPr>
          <a:xfrm>
            <a:off x="314922" y="1959137"/>
            <a:ext cx="2244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latin typeface="Calibri" charset="0"/>
              </a:rPr>
              <a:t>T</a:t>
            </a:r>
            <a:r>
              <a:rPr lang="hu-HU" sz="1800" b="1" dirty="0" smtClean="0">
                <a:latin typeface="Calibri" charset="0"/>
              </a:rPr>
              <a:t>unnel junction</a:t>
            </a:r>
            <a:endParaRPr lang="hu-HU" sz="1800" dirty="0">
              <a:latin typeface="Calibri" charset="0"/>
            </a:endParaRPr>
          </a:p>
        </p:txBody>
      </p:sp>
      <p:sp>
        <p:nvSpPr>
          <p:cNvPr id="65" name="Jobbra nyíl 64"/>
          <p:cNvSpPr/>
          <p:nvPr/>
        </p:nvSpPr>
        <p:spPr bwMode="auto">
          <a:xfrm>
            <a:off x="3594100" y="3482975"/>
            <a:ext cx="276225" cy="3175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49" name="Téglalap 70"/>
          <p:cNvSpPr/>
          <p:nvPr/>
        </p:nvSpPr>
        <p:spPr>
          <a:xfrm>
            <a:off x="4451537" y="1211890"/>
            <a:ext cx="30702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latin typeface="Calibri" charset="0"/>
              </a:rPr>
              <a:t>E</a:t>
            </a:r>
            <a:r>
              <a:rPr lang="hu-HU" sz="1800" dirty="0" smtClean="0">
                <a:latin typeface="Calibri" charset="0"/>
              </a:rPr>
              <a:t>quilibrium (</a:t>
            </a:r>
            <a:r>
              <a:rPr lang="hu-HU" sz="1800" dirty="0">
                <a:latin typeface="Calibri" charset="0"/>
              </a:rPr>
              <a:t>V=0)</a:t>
            </a:r>
          </a:p>
        </p:txBody>
      </p:sp>
      <p:grpSp>
        <p:nvGrpSpPr>
          <p:cNvPr id="50" name="Csoportba foglalás 80"/>
          <p:cNvGrpSpPr>
            <a:grpSpLocks/>
          </p:cNvGrpSpPr>
          <p:nvPr/>
        </p:nvGrpSpPr>
        <p:grpSpPr bwMode="auto">
          <a:xfrm>
            <a:off x="4310063" y="1881676"/>
            <a:ext cx="4132262" cy="2737935"/>
            <a:chOff x="4560127" y="1305381"/>
            <a:chExt cx="3778053" cy="2347088"/>
          </a:xfrm>
        </p:grpSpPr>
        <p:grpSp>
          <p:nvGrpSpPr>
            <p:cNvPr id="51" name="Csoportba foglalás 75"/>
            <p:cNvGrpSpPr>
              <a:grpSpLocks/>
            </p:cNvGrpSpPr>
            <p:nvPr/>
          </p:nvGrpSpPr>
          <p:grpSpPr bwMode="auto">
            <a:xfrm>
              <a:off x="4560127" y="1305381"/>
              <a:ext cx="3778053" cy="2347088"/>
              <a:chOff x="5213633" y="1673633"/>
              <a:chExt cx="3306805" cy="2091855"/>
            </a:xfrm>
          </p:grpSpPr>
          <p:grpSp>
            <p:nvGrpSpPr>
              <p:cNvPr id="53" name="Csoportba foglalás 36"/>
              <p:cNvGrpSpPr>
                <a:grpSpLocks/>
              </p:cNvGrpSpPr>
              <p:nvPr/>
            </p:nvGrpSpPr>
            <p:grpSpPr bwMode="auto">
              <a:xfrm>
                <a:off x="5213633" y="1673633"/>
                <a:ext cx="3051593" cy="1941359"/>
                <a:chOff x="5213633" y="3837559"/>
                <a:chExt cx="3051593" cy="1941359"/>
              </a:xfrm>
            </p:grpSpPr>
            <p:grpSp>
              <p:nvGrpSpPr>
                <p:cNvPr id="55" name="Csoportba foglalás 118"/>
                <p:cNvGrpSpPr>
                  <a:grpSpLocks/>
                </p:cNvGrpSpPr>
                <p:nvPr/>
              </p:nvGrpSpPr>
              <p:grpSpPr bwMode="auto">
                <a:xfrm>
                  <a:off x="5213633" y="3837559"/>
                  <a:ext cx="3051593" cy="1941359"/>
                  <a:chOff x="5257173" y="3661745"/>
                  <a:chExt cx="3588838" cy="2155120"/>
                </a:xfrm>
              </p:grpSpPr>
              <p:cxnSp>
                <p:nvCxnSpPr>
                  <p:cNvPr id="58" name="Egyenes összekötő nyíllal 4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257173" y="5771900"/>
                    <a:ext cx="3588838" cy="12983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9" name="Egyenes összekötő nyíllal 4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737142" y="3965839"/>
                    <a:ext cx="33399" cy="1807617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aphicFrame>
                <p:nvGraphicFramePr>
                  <p:cNvPr id="60" name="Object 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585547562"/>
                      </p:ext>
                    </p:extLst>
                  </p:nvPr>
                </p:nvGraphicFramePr>
                <p:xfrm>
                  <a:off x="6003245" y="3661745"/>
                  <a:ext cx="551338" cy="32576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72047" name="Equation" r:id="rId7" imgW="457200" imgH="228600" progId="Equation.3">
                          <p:embed/>
                        </p:oleObj>
                      </mc:Choice>
                      <mc:Fallback>
                        <p:oleObj name="Equation" r:id="rId7" imgW="4572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003245" y="3661745"/>
                                <a:ext cx="551338" cy="32576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38100">
                                    <a:solidFill>
                                      <a:schemeClr val="hlink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61" name="Egyenes összekötő 6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7039636" y="5769098"/>
                    <a:ext cx="9553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2" name="Egyenes összekötő 6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749903" y="5468908"/>
                    <a:ext cx="1011668" cy="2326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6" name="Téglalap 38"/>
                <p:cNvSpPr/>
                <p:nvPr/>
              </p:nvSpPr>
              <p:spPr>
                <a:xfrm>
                  <a:off x="6585646" y="4370852"/>
                  <a:ext cx="1543514" cy="25834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22228B"/>
                      </a:solidFill>
                      <a:latin typeface="Calibri" charset="0"/>
                    </a:rPr>
                    <a:t>“E</a:t>
                  </a:r>
                  <a:r>
                    <a:rPr lang="hu-HU" sz="1600" b="1" dirty="0" smtClean="0">
                      <a:solidFill>
                        <a:srgbClr val="22228B"/>
                      </a:solidFill>
                      <a:latin typeface="Calibri" charset="0"/>
                    </a:rPr>
                    <a:t>mission” noise</a:t>
                  </a:r>
                  <a:endParaRPr lang="hu-HU" sz="1600" b="1" dirty="0">
                    <a:solidFill>
                      <a:srgbClr val="22228B"/>
                    </a:solidFill>
                    <a:latin typeface="Calibri" charset="0"/>
                  </a:endParaRPr>
                </a:p>
              </p:txBody>
            </p:sp>
            <p:cxnSp>
              <p:nvCxnSpPr>
                <p:cNvPr id="57" name="Egyenes összekötő nyíllal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89515" y="4735440"/>
                  <a:ext cx="788102" cy="29488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4" name="Object 15"/>
              <p:cNvGraphicFramePr>
                <a:graphicFrameLocks noChangeAspect="1"/>
              </p:cNvGraphicFramePr>
              <p:nvPr/>
            </p:nvGraphicFramePr>
            <p:xfrm>
              <a:off x="8244213" y="3451163"/>
              <a:ext cx="276225" cy="314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048" name="Equation" r:id="rId9" imgW="152280" imgH="139680" progId="Equation.3">
                      <p:embed/>
                    </p:oleObj>
                  </mc:Choice>
                  <mc:Fallback>
                    <p:oleObj name="Equation" r:id="rId9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44213" y="3451163"/>
                            <a:ext cx="276225" cy="314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2" name="Szabadkézi sokszög 79"/>
            <p:cNvSpPr/>
            <p:nvPr/>
          </p:nvSpPr>
          <p:spPr bwMode="auto">
            <a:xfrm flipH="1">
              <a:off x="5071028" y="2246683"/>
              <a:ext cx="1489160" cy="1198933"/>
            </a:xfrm>
            <a:custGeom>
              <a:avLst/>
              <a:gdLst>
                <a:gd name="connsiteX0" fmla="*/ 1199408 w 1199408"/>
                <a:gd name="connsiteY0" fmla="*/ 0 h 1175657"/>
                <a:gd name="connsiteX1" fmla="*/ 878774 w 1199408"/>
                <a:gd name="connsiteY1" fmla="*/ 486888 h 1175657"/>
                <a:gd name="connsiteX2" fmla="*/ 546265 w 1199408"/>
                <a:gd name="connsiteY2" fmla="*/ 950026 h 1175657"/>
                <a:gd name="connsiteX3" fmla="*/ 344385 w 1199408"/>
                <a:gd name="connsiteY3" fmla="*/ 1116280 h 1175657"/>
                <a:gd name="connsiteX4" fmla="*/ 0 w 1199408"/>
                <a:gd name="connsiteY4" fmla="*/ 1175657 h 1175657"/>
                <a:gd name="connsiteX0" fmla="*/ 1591294 w 1591294"/>
                <a:gd name="connsiteY0" fmla="*/ 0 h 1199407"/>
                <a:gd name="connsiteX1" fmla="*/ 1270660 w 1591294"/>
                <a:gd name="connsiteY1" fmla="*/ 486888 h 1199407"/>
                <a:gd name="connsiteX2" fmla="*/ 938151 w 1591294"/>
                <a:gd name="connsiteY2" fmla="*/ 950026 h 1199407"/>
                <a:gd name="connsiteX3" fmla="*/ 736271 w 1591294"/>
                <a:gd name="connsiteY3" fmla="*/ 1116280 h 1199407"/>
                <a:gd name="connsiteX4" fmla="*/ 0 w 1591294"/>
                <a:gd name="connsiteY4" fmla="*/ 1199407 h 1199407"/>
                <a:gd name="connsiteX0" fmla="*/ 1591294 w 1591294"/>
                <a:gd name="connsiteY0" fmla="*/ 0 h 1199407"/>
                <a:gd name="connsiteX1" fmla="*/ 1270660 w 1591294"/>
                <a:gd name="connsiteY1" fmla="*/ 486888 h 1199407"/>
                <a:gd name="connsiteX2" fmla="*/ 938151 w 1591294"/>
                <a:gd name="connsiteY2" fmla="*/ 950026 h 1199407"/>
                <a:gd name="connsiteX3" fmla="*/ 736271 w 1591294"/>
                <a:gd name="connsiteY3" fmla="*/ 1116280 h 1199407"/>
                <a:gd name="connsiteX4" fmla="*/ 415637 w 1591294"/>
                <a:gd name="connsiteY4" fmla="*/ 1199407 h 1199407"/>
                <a:gd name="connsiteX5" fmla="*/ 0 w 1591294"/>
                <a:gd name="connsiteY5" fmla="*/ 1199407 h 1199407"/>
                <a:gd name="connsiteX0" fmla="*/ 1591294 w 1591294"/>
                <a:gd name="connsiteY0" fmla="*/ 0 h 1199407"/>
                <a:gd name="connsiteX1" fmla="*/ 1270660 w 1591294"/>
                <a:gd name="connsiteY1" fmla="*/ 486888 h 1199407"/>
                <a:gd name="connsiteX2" fmla="*/ 938151 w 1591294"/>
                <a:gd name="connsiteY2" fmla="*/ 950026 h 1199407"/>
                <a:gd name="connsiteX3" fmla="*/ 736271 w 1591294"/>
                <a:gd name="connsiteY3" fmla="*/ 1116280 h 1199407"/>
                <a:gd name="connsiteX4" fmla="*/ 415637 w 1591294"/>
                <a:gd name="connsiteY4" fmla="*/ 1158681 h 1199407"/>
                <a:gd name="connsiteX5" fmla="*/ 0 w 1591294"/>
                <a:gd name="connsiteY5" fmla="*/ 1199407 h 1199407"/>
                <a:gd name="connsiteX0" fmla="*/ 1591294 w 1591294"/>
                <a:gd name="connsiteY0" fmla="*/ 0 h 1199407"/>
                <a:gd name="connsiteX1" fmla="*/ 1270660 w 1591294"/>
                <a:gd name="connsiteY1" fmla="*/ 486888 h 1199407"/>
                <a:gd name="connsiteX2" fmla="*/ 938151 w 1591294"/>
                <a:gd name="connsiteY2" fmla="*/ 950026 h 1199407"/>
                <a:gd name="connsiteX3" fmla="*/ 736271 w 1591294"/>
                <a:gd name="connsiteY3" fmla="*/ 1085735 h 1199407"/>
                <a:gd name="connsiteX4" fmla="*/ 415637 w 1591294"/>
                <a:gd name="connsiteY4" fmla="*/ 1158681 h 1199407"/>
                <a:gd name="connsiteX5" fmla="*/ 0 w 1591294"/>
                <a:gd name="connsiteY5" fmla="*/ 1199407 h 119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294" h="1199407">
                  <a:moveTo>
                    <a:pt x="1591294" y="0"/>
                  </a:moveTo>
                  <a:cubicBezTo>
                    <a:pt x="1485405" y="164275"/>
                    <a:pt x="1379517" y="328550"/>
                    <a:pt x="1270660" y="486888"/>
                  </a:cubicBezTo>
                  <a:cubicBezTo>
                    <a:pt x="1161803" y="645226"/>
                    <a:pt x="1027216" y="850218"/>
                    <a:pt x="938151" y="950026"/>
                  </a:cubicBezTo>
                  <a:cubicBezTo>
                    <a:pt x="849086" y="1049834"/>
                    <a:pt x="823356" y="1050959"/>
                    <a:pt x="736271" y="1085735"/>
                  </a:cubicBezTo>
                  <a:cubicBezTo>
                    <a:pt x="649186" y="1120511"/>
                    <a:pt x="538349" y="1144826"/>
                    <a:pt x="415637" y="1158681"/>
                  </a:cubicBezTo>
                  <a:lnTo>
                    <a:pt x="0" y="1199407"/>
                  </a:lnTo>
                </a:path>
              </a:pathLst>
            </a:custGeom>
            <a:noFill/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</p:grpSp>
      <p:graphicFrame>
        <p:nvGraphicFramePr>
          <p:cNvPr id="63" name="Object 14"/>
          <p:cNvGraphicFramePr>
            <a:graphicFrameLocks noChangeAspect="1"/>
          </p:cNvGraphicFramePr>
          <p:nvPr/>
        </p:nvGraphicFramePr>
        <p:xfrm>
          <a:off x="7115175" y="3838575"/>
          <a:ext cx="6365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9" name="Equation" r:id="rId11" imgW="596880" imgH="215640" progId="Equation.3">
                  <p:embed/>
                </p:oleObj>
              </mc:Choice>
              <mc:Fallback>
                <p:oleObj name="Equation" r:id="rId11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838575"/>
                        <a:ext cx="6365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Bal oldali kapcsos zárójel 50"/>
          <p:cNvSpPr/>
          <p:nvPr/>
        </p:nvSpPr>
        <p:spPr bwMode="auto">
          <a:xfrm>
            <a:off x="6155150" y="4258098"/>
            <a:ext cx="163773" cy="586854"/>
          </a:xfrm>
          <a:prstGeom prst="leftBrace">
            <a:avLst/>
          </a:prstGeom>
          <a:noFill/>
          <a:ln w="19050" cap="flat" cmpd="sng" algn="ctr">
            <a:solidFill>
              <a:srgbClr val="A40408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67" name="Bal oldali kapcsos zárójel 51"/>
          <p:cNvSpPr/>
          <p:nvPr/>
        </p:nvSpPr>
        <p:spPr bwMode="auto">
          <a:xfrm>
            <a:off x="5145200" y="3932822"/>
            <a:ext cx="247945" cy="1253322"/>
          </a:xfrm>
          <a:prstGeom prst="leftBrac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68" name="Téglalap 52"/>
          <p:cNvSpPr/>
          <p:nvPr/>
        </p:nvSpPr>
        <p:spPr bwMode="auto">
          <a:xfrm>
            <a:off x="5848350" y="4643438"/>
            <a:ext cx="1016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600" b="1" dirty="0" smtClean="0">
                <a:solidFill>
                  <a:srgbClr val="A40408"/>
                </a:solidFill>
                <a:latin typeface="Calibri" charset="0"/>
              </a:rPr>
              <a:t>emission</a:t>
            </a:r>
            <a:endParaRPr lang="hu-HU" sz="1600" b="1" dirty="0">
              <a:solidFill>
                <a:srgbClr val="A40408"/>
              </a:solidFill>
              <a:latin typeface="Calibri" charset="0"/>
            </a:endParaRPr>
          </a:p>
        </p:txBody>
      </p:sp>
      <p:sp>
        <p:nvSpPr>
          <p:cNvPr id="69" name="Téglalap 53"/>
          <p:cNvSpPr/>
          <p:nvPr/>
        </p:nvSpPr>
        <p:spPr bwMode="auto">
          <a:xfrm>
            <a:off x="4598988" y="4672013"/>
            <a:ext cx="1190625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600" b="1" dirty="0" smtClean="0">
                <a:solidFill>
                  <a:srgbClr val="22228B"/>
                </a:solidFill>
                <a:latin typeface="Calibri" charset="0"/>
              </a:rPr>
              <a:t>absorbtion</a:t>
            </a:r>
            <a:endParaRPr lang="hu-HU" sz="1600" b="1" dirty="0">
              <a:solidFill>
                <a:srgbClr val="22228B"/>
              </a:solidFill>
              <a:latin typeface="Calibri" charset="0"/>
            </a:endParaRPr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83376"/>
              </p:ext>
            </p:extLst>
          </p:nvPr>
        </p:nvGraphicFramePr>
        <p:xfrm>
          <a:off x="6251130" y="1880680"/>
          <a:ext cx="7239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0" name="Equation" r:id="rId13" imgW="660400" imgH="304800" progId="Equation.3">
                  <p:embed/>
                </p:oleObj>
              </mc:Choice>
              <mc:Fallback>
                <p:oleObj name="Equation" r:id="rId13" imgW="6604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130" y="1880680"/>
                        <a:ext cx="7239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79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177800"/>
            <a:ext cx="9144000" cy="727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defPPr>
              <a:defRPr lang="en-US"/>
            </a:defPPr>
            <a:lvl1pPr eaLnBrk="1" hangingPunct="1">
              <a:defRPr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eaLnBrk="0" hangingPunct="0">
              <a:defRPr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hu-HU" dirty="0" smtClean="0"/>
              <a:t>Noise of tunnel junction (</a:t>
            </a:r>
            <a:r>
              <a:rPr lang="hu-HU" dirty="0"/>
              <a:t>V≠0 )</a:t>
            </a:r>
            <a:endParaRPr lang="en-US" dirty="0"/>
          </a:p>
        </p:txBody>
      </p:sp>
      <p:sp>
        <p:nvSpPr>
          <p:cNvPr id="91" name="Téglalap 90"/>
          <p:cNvSpPr/>
          <p:nvPr/>
        </p:nvSpPr>
        <p:spPr>
          <a:xfrm>
            <a:off x="2701925" y="1352550"/>
            <a:ext cx="34829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dirty="0" smtClean="0">
                <a:solidFill>
                  <a:srgbClr val="16165D"/>
                </a:solidFill>
                <a:latin typeface="Calibri" charset="0"/>
              </a:rPr>
              <a:t>Non-equilibrium spectrum: </a:t>
            </a:r>
            <a:endParaRPr lang="hu-HU" sz="2000" dirty="0">
              <a:solidFill>
                <a:srgbClr val="16165D"/>
              </a:solidFill>
              <a:latin typeface="Calibri" charset="0"/>
            </a:endParaRPr>
          </a:p>
        </p:txBody>
      </p:sp>
      <p:graphicFrame>
        <p:nvGraphicFramePr>
          <p:cNvPr id="8194" name="Object 17"/>
          <p:cNvGraphicFramePr>
            <a:graphicFrameLocks noChangeAspect="1"/>
          </p:cNvGraphicFramePr>
          <p:nvPr/>
        </p:nvGraphicFramePr>
        <p:xfrm>
          <a:off x="5962650" y="1404938"/>
          <a:ext cx="622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name="Equation" r:id="rId3" imgW="380880" imgH="177480" progId="Equation.3">
                  <p:embed/>
                </p:oleObj>
              </mc:Choice>
              <mc:Fallback>
                <p:oleObj name="Equation" r:id="rId3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1404938"/>
                        <a:ext cx="622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4" name="Csoportba foglalás 42"/>
          <p:cNvGrpSpPr>
            <a:grpSpLocks/>
          </p:cNvGrpSpPr>
          <p:nvPr/>
        </p:nvGrpSpPr>
        <p:grpSpPr bwMode="auto">
          <a:xfrm>
            <a:off x="863600" y="2146300"/>
            <a:ext cx="7769225" cy="3197225"/>
            <a:chOff x="756837" y="1955800"/>
            <a:chExt cx="7364587" cy="2523626"/>
          </a:xfrm>
        </p:grpSpPr>
        <p:grpSp>
          <p:nvGrpSpPr>
            <p:cNvPr id="8211" name="Csoportba foglalás 35"/>
            <p:cNvGrpSpPr>
              <a:grpSpLocks/>
            </p:cNvGrpSpPr>
            <p:nvPr/>
          </p:nvGrpSpPr>
          <p:grpSpPr bwMode="auto">
            <a:xfrm>
              <a:off x="2411413" y="1955800"/>
              <a:ext cx="4754562" cy="2523626"/>
              <a:chOff x="1283887" y="4039165"/>
              <a:chExt cx="3478014" cy="2024180"/>
            </a:xfrm>
          </p:grpSpPr>
          <p:grpSp>
            <p:nvGrpSpPr>
              <p:cNvPr id="8218" name="Csoportba foglalás 117"/>
              <p:cNvGrpSpPr>
                <a:grpSpLocks/>
              </p:cNvGrpSpPr>
              <p:nvPr/>
            </p:nvGrpSpPr>
            <p:grpSpPr bwMode="auto">
              <a:xfrm>
                <a:off x="1283887" y="4039165"/>
                <a:ext cx="3478014" cy="2024180"/>
                <a:chOff x="1273001" y="3962963"/>
                <a:chExt cx="3971789" cy="2271238"/>
              </a:xfrm>
            </p:grpSpPr>
            <p:cxnSp>
              <p:nvCxnSpPr>
                <p:cNvPr id="8221" name="Egyenes összekötő nyíllal 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73001" y="5834952"/>
                  <a:ext cx="2976549" cy="1525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22" name="Egyenes összekötő nyíllal 4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907956" y="4960365"/>
                  <a:ext cx="1730951" cy="2587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aphicFrame>
              <p:nvGraphicFramePr>
                <p:cNvPr id="8195" name="Object 7"/>
                <p:cNvGraphicFramePr>
                  <a:graphicFrameLocks noChangeAspect="1"/>
                </p:cNvGraphicFramePr>
                <p:nvPr/>
              </p:nvGraphicFramePr>
              <p:xfrm>
                <a:off x="2110037" y="3962963"/>
                <a:ext cx="415000" cy="2796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098" name="Equation" r:id="rId5" imgW="355320" imgH="203040" progId="Equation.3">
                        <p:embed/>
                      </p:oleObj>
                    </mc:Choice>
                    <mc:Fallback>
                      <p:oleObj name="Equation" r:id="rId5" imgW="35532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10037" y="3962963"/>
                              <a:ext cx="415000" cy="27967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196" name="Object 8"/>
                <p:cNvGraphicFramePr>
                  <a:graphicFrameLocks noChangeAspect="1"/>
                </p:cNvGraphicFramePr>
                <p:nvPr/>
              </p:nvGraphicFramePr>
              <p:xfrm>
                <a:off x="2984111" y="5948451"/>
                <a:ext cx="312737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099" name="Equation" r:id="rId7" imgW="228600" imgH="177480" progId="Equation.3">
                        <p:embed/>
                      </p:oleObj>
                    </mc:Choice>
                    <mc:Fallback>
                      <p:oleObj name="Equation" r:id="rId7" imgW="2286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84111" y="5948451"/>
                              <a:ext cx="312737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23" name="Szabadkézi sokszög 54"/>
                <p:cNvSpPr>
                  <a:spLocks/>
                </p:cNvSpPr>
                <p:nvPr/>
              </p:nvSpPr>
              <p:spPr bwMode="auto">
                <a:xfrm>
                  <a:off x="2467852" y="4695986"/>
                  <a:ext cx="1284573" cy="807105"/>
                </a:xfrm>
                <a:custGeom>
                  <a:avLst/>
                  <a:gdLst>
                    <a:gd name="T0" fmla="*/ 0 w 38964"/>
                    <a:gd name="T1" fmla="*/ 527671 h 897577"/>
                    <a:gd name="T2" fmla="*/ 2147483647 w 38964"/>
                    <a:gd name="T3" fmla="*/ 523732 h 897577"/>
                    <a:gd name="T4" fmla="*/ 2147483647 w 38964"/>
                    <a:gd name="T5" fmla="*/ 0 h 897577"/>
                    <a:gd name="T6" fmla="*/ 0 60000 65536"/>
                    <a:gd name="T7" fmla="*/ 0 60000 65536"/>
                    <a:gd name="T8" fmla="*/ 0 60000 65536"/>
                    <a:gd name="T9" fmla="*/ 0 w 38964"/>
                    <a:gd name="T10" fmla="*/ 0 h 897577"/>
                    <a:gd name="T11" fmla="*/ 38964 w 38964"/>
                    <a:gd name="T12" fmla="*/ 897577 h 897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64" h="897577">
                      <a:moveTo>
                        <a:pt x="0" y="897577"/>
                      </a:moveTo>
                      <a:cubicBezTo>
                        <a:pt x="4655" y="886374"/>
                        <a:pt x="7209" y="897090"/>
                        <a:pt x="18754" y="890875"/>
                      </a:cubicBezTo>
                      <a:cubicBezTo>
                        <a:pt x="33694" y="287799"/>
                        <a:pt x="24909" y="636031"/>
                        <a:pt x="38964" y="0"/>
                      </a:cubicBezTo>
                    </a:path>
                  </a:pathLst>
                </a:custGeom>
                <a:noFill/>
                <a:ln w="31750" cap="flat" cmpd="sng">
                  <a:solidFill>
                    <a:srgbClr val="C2283E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8224" name="Szabadkézi sokszög 55"/>
                <p:cNvSpPr>
                  <a:spLocks/>
                </p:cNvSpPr>
                <p:nvPr/>
              </p:nvSpPr>
              <p:spPr bwMode="auto">
                <a:xfrm flipH="1">
                  <a:off x="1851299" y="4747648"/>
                  <a:ext cx="1253457" cy="759222"/>
                </a:xfrm>
                <a:custGeom>
                  <a:avLst/>
                  <a:gdLst>
                    <a:gd name="T0" fmla="*/ 0 w 38964"/>
                    <a:gd name="T1" fmla="*/ 388649 h 897577"/>
                    <a:gd name="T2" fmla="*/ 2147483647 w 38964"/>
                    <a:gd name="T3" fmla="*/ 385746 h 897577"/>
                    <a:gd name="T4" fmla="*/ 2147483647 w 38964"/>
                    <a:gd name="T5" fmla="*/ 0 h 897577"/>
                    <a:gd name="T6" fmla="*/ 0 60000 65536"/>
                    <a:gd name="T7" fmla="*/ 0 60000 65536"/>
                    <a:gd name="T8" fmla="*/ 0 60000 65536"/>
                    <a:gd name="T9" fmla="*/ 0 w 38964"/>
                    <a:gd name="T10" fmla="*/ 0 h 897577"/>
                    <a:gd name="T11" fmla="*/ 38964 w 38964"/>
                    <a:gd name="T12" fmla="*/ 897577 h 897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64" h="897577">
                      <a:moveTo>
                        <a:pt x="0" y="897577"/>
                      </a:moveTo>
                      <a:cubicBezTo>
                        <a:pt x="4655" y="886374"/>
                        <a:pt x="7209" y="897090"/>
                        <a:pt x="18754" y="890875"/>
                      </a:cubicBezTo>
                      <a:cubicBezTo>
                        <a:pt x="33694" y="287799"/>
                        <a:pt x="24909" y="636031"/>
                        <a:pt x="38964" y="0"/>
                      </a:cubicBezTo>
                    </a:path>
                  </a:pathLst>
                </a:custGeom>
                <a:noFill/>
                <a:ln w="31750" cap="flat" cmpd="sng">
                  <a:solidFill>
                    <a:srgbClr val="C2283E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8225" name="Egyenes összekötő 5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055464" y="5834418"/>
                  <a:ext cx="955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26" name="Egyenes összekötő 57"/>
                <p:cNvCxnSpPr>
                  <a:cxnSpLocks noChangeShapeType="1"/>
                  <a:stCxn id="8223" idx="1"/>
                </p:cNvCxnSpPr>
                <p:nvPr/>
              </p:nvCxnSpPr>
              <p:spPr bwMode="auto">
                <a:xfrm>
                  <a:off x="3086138" y="5497065"/>
                  <a:ext cx="757392" cy="787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aphicFrame>
              <p:nvGraphicFramePr>
                <p:cNvPr id="8197" name="Object 9"/>
                <p:cNvGraphicFramePr>
                  <a:graphicFrameLocks noChangeAspect="1"/>
                </p:cNvGraphicFramePr>
                <p:nvPr/>
              </p:nvGraphicFramePr>
              <p:xfrm>
                <a:off x="4618769" y="5309141"/>
                <a:ext cx="626021" cy="4330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100" name="Equation" r:id="rId9" imgW="431640" imgH="253800" progId="Equation.3">
                        <p:embed/>
                      </p:oleObj>
                    </mc:Choice>
                    <mc:Fallback>
                      <p:oleObj name="Equation" r:id="rId9" imgW="43164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18769" y="5309141"/>
                              <a:ext cx="626021" cy="4330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8227" name="Egyenes összekötő nyíllal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940767" y="5505619"/>
                  <a:ext cx="545685" cy="10692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aphicFrame>
              <p:nvGraphicFramePr>
                <p:cNvPr id="8198" name="Object 10"/>
                <p:cNvGraphicFramePr>
                  <a:graphicFrameLocks noChangeAspect="1"/>
                </p:cNvGraphicFramePr>
                <p:nvPr/>
              </p:nvGraphicFramePr>
              <p:xfrm>
                <a:off x="4344751" y="5932488"/>
                <a:ext cx="207963" cy="2254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101" name="Equation" r:id="rId11" imgW="152280" imgH="139680" progId="Equation.3">
                        <p:embed/>
                      </p:oleObj>
                    </mc:Choice>
                    <mc:Fallback>
                      <p:oleObj name="Equation" r:id="rId11" imgW="15228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44751" y="5932488"/>
                              <a:ext cx="207963" cy="2254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199" name="Object 11"/>
                <p:cNvGraphicFramePr>
                  <a:graphicFrameLocks noChangeAspect="1"/>
                </p:cNvGraphicFramePr>
                <p:nvPr/>
              </p:nvGraphicFramePr>
              <p:xfrm>
                <a:off x="4127158" y="3986380"/>
                <a:ext cx="530694" cy="301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102" name="Equation" r:id="rId13" imgW="368280" imgH="177480" progId="Equation.3">
                        <p:embed/>
                      </p:oleObj>
                    </mc:Choice>
                    <mc:Fallback>
                      <p:oleObj name="Equation" r:id="rId13" imgW="3682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27158" y="3986380"/>
                              <a:ext cx="530694" cy="301840"/>
                            </a:xfrm>
                            <a:prstGeom prst="rect">
                              <a:avLst/>
                            </a:prstGeom>
                            <a:solidFill>
                              <a:schemeClr val="hlink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219" name="Egyenes összekötő nyíllal 40"/>
              <p:cNvCxnSpPr>
                <a:cxnSpLocks noChangeShapeType="1"/>
              </p:cNvCxnSpPr>
              <p:nvPr/>
            </p:nvCxnSpPr>
            <p:spPr bwMode="auto">
              <a:xfrm>
                <a:off x="2484119" y="4970029"/>
                <a:ext cx="97977" cy="38220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Téglalap 41"/>
              <p:cNvSpPr/>
              <p:nvPr/>
            </p:nvSpPr>
            <p:spPr>
              <a:xfrm>
                <a:off x="1748952" y="4740693"/>
                <a:ext cx="1378192" cy="2532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16165D"/>
                    </a:solidFill>
                    <a:latin typeface="Calibri" charset="0"/>
                  </a:rPr>
                  <a:t>S</a:t>
                </a:r>
                <a:r>
                  <a:rPr lang="hu-HU" sz="2000" b="1" dirty="0" smtClean="0">
                    <a:solidFill>
                      <a:srgbClr val="16165D"/>
                    </a:solidFill>
                    <a:latin typeface="Calibri" charset="0"/>
                  </a:rPr>
                  <a:t>hot noise</a:t>
                </a:r>
                <a:endParaRPr lang="hu-HU" sz="2000" b="1" dirty="0">
                  <a:solidFill>
                    <a:srgbClr val="16165D"/>
                  </a:solidFill>
                  <a:latin typeface="Calibri" charset="0"/>
                </a:endParaRPr>
              </a:p>
            </p:txBody>
          </p:sp>
        </p:grpSp>
        <p:sp>
          <p:nvSpPr>
            <p:cNvPr id="66" name="Téglalap 65"/>
            <p:cNvSpPr/>
            <p:nvPr/>
          </p:nvSpPr>
          <p:spPr>
            <a:xfrm>
              <a:off x="756837" y="3445667"/>
              <a:ext cx="2332470" cy="2915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16165D"/>
                  </a:solidFill>
                  <a:latin typeface="Calibri" charset="0"/>
                </a:rPr>
                <a:t>E</a:t>
              </a:r>
              <a:r>
                <a:rPr lang="hu-HU" sz="1800" dirty="0" smtClean="0">
                  <a:solidFill>
                    <a:srgbClr val="16165D"/>
                  </a:solidFill>
                  <a:latin typeface="Calibri" charset="0"/>
                </a:rPr>
                <a:t>mission noise</a:t>
              </a:r>
              <a:endParaRPr lang="hu-HU" sz="1800" dirty="0">
                <a:solidFill>
                  <a:srgbClr val="16165D"/>
                </a:solidFill>
                <a:latin typeface="Calibri" charset="0"/>
              </a:endParaRPr>
            </a:p>
          </p:txBody>
        </p:sp>
        <p:cxnSp>
          <p:nvCxnSpPr>
            <p:cNvPr id="68" name="Egyenes összekötő 67"/>
            <p:cNvCxnSpPr/>
            <p:nvPr/>
          </p:nvCxnSpPr>
          <p:spPr bwMode="auto">
            <a:xfrm>
              <a:off x="3859775" y="3871701"/>
              <a:ext cx="747896" cy="165402"/>
            </a:xfrm>
            <a:prstGeom prst="line">
              <a:avLst/>
            </a:prstGeom>
            <a:noFill/>
            <a:ln w="349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14" name="Egyenes összekötő nyíllal 70"/>
            <p:cNvCxnSpPr>
              <a:cxnSpLocks noChangeShapeType="1"/>
            </p:cNvCxnSpPr>
            <p:nvPr/>
          </p:nvCxnSpPr>
          <p:spPr bwMode="auto">
            <a:xfrm>
              <a:off x="2731325" y="3610099"/>
              <a:ext cx="855023" cy="71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Egyenes összekötő nyíllal 97"/>
            <p:cNvCxnSpPr>
              <a:cxnSpLocks noChangeShapeType="1"/>
            </p:cNvCxnSpPr>
            <p:nvPr/>
          </p:nvCxnSpPr>
          <p:spPr bwMode="auto">
            <a:xfrm flipH="1">
              <a:off x="5296396" y="2826327"/>
              <a:ext cx="736269" cy="1306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Téglalap 99"/>
            <p:cNvSpPr/>
            <p:nvPr/>
          </p:nvSpPr>
          <p:spPr>
            <a:xfrm>
              <a:off x="5788954" y="2563526"/>
              <a:ext cx="2332470" cy="2919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16165D"/>
                  </a:solidFill>
                  <a:latin typeface="Calibri" charset="0"/>
                </a:rPr>
                <a:t>S</a:t>
              </a:r>
              <a:r>
                <a:rPr lang="hu-HU" sz="1800" dirty="0" smtClean="0">
                  <a:solidFill>
                    <a:srgbClr val="16165D"/>
                  </a:solidFill>
                  <a:latin typeface="Calibri" charset="0"/>
                </a:rPr>
                <a:t>ymmetrized noise</a:t>
              </a:r>
              <a:endParaRPr lang="hu-HU" sz="1800" dirty="0">
                <a:solidFill>
                  <a:srgbClr val="16165D"/>
                </a:solidFill>
                <a:latin typeface="Calibri" charset="0"/>
              </a:endParaRPr>
            </a:p>
          </p:txBody>
        </p:sp>
        <p:cxnSp>
          <p:nvCxnSpPr>
            <p:cNvPr id="33" name="Egyenes összekötő 32"/>
            <p:cNvCxnSpPr/>
            <p:nvPr/>
          </p:nvCxnSpPr>
          <p:spPr bwMode="auto">
            <a:xfrm flipH="1" flipV="1">
              <a:off x="3063726" y="3087297"/>
              <a:ext cx="796049" cy="784404"/>
            </a:xfrm>
            <a:prstGeom prst="line">
              <a:avLst/>
            </a:prstGeom>
            <a:noFill/>
            <a:ln w="349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205" name="Csoportba foglalás 33"/>
          <p:cNvGrpSpPr>
            <a:grpSpLocks/>
          </p:cNvGrpSpPr>
          <p:nvPr/>
        </p:nvGrpSpPr>
        <p:grpSpPr bwMode="auto">
          <a:xfrm>
            <a:off x="3763963" y="5773738"/>
            <a:ext cx="1285875" cy="812800"/>
            <a:chOff x="3763205" y="5416550"/>
            <a:chExt cx="1608137" cy="1169988"/>
          </a:xfrm>
        </p:grpSpPr>
        <p:sp>
          <p:nvSpPr>
            <p:cNvPr id="29" name="Téglalap 28"/>
            <p:cNvSpPr/>
            <p:nvPr/>
          </p:nvSpPr>
          <p:spPr bwMode="auto">
            <a:xfrm>
              <a:off x="3763205" y="5416550"/>
              <a:ext cx="1608137" cy="11699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  <a:ea typeface="+mn-ea"/>
              </a:endParaRPr>
            </a:p>
          </p:txBody>
        </p:sp>
        <p:sp>
          <p:nvSpPr>
            <p:cNvPr id="30" name="Téglalap 29"/>
            <p:cNvSpPr/>
            <p:nvPr/>
          </p:nvSpPr>
          <p:spPr bwMode="auto">
            <a:xfrm>
              <a:off x="4466020" y="5416550"/>
              <a:ext cx="125077" cy="11699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  <a:ea typeface="+mn-ea"/>
              </a:endParaRPr>
            </a:p>
          </p:txBody>
        </p:sp>
        <p:cxnSp>
          <p:nvCxnSpPr>
            <p:cNvPr id="31" name="Egyenes összekötő nyíllal 19"/>
            <p:cNvCxnSpPr>
              <a:cxnSpLocks noChangeShapeType="1"/>
            </p:cNvCxnSpPr>
            <p:nvPr/>
          </p:nvCxnSpPr>
          <p:spPr bwMode="auto">
            <a:xfrm>
              <a:off x="4213880" y="6099804"/>
              <a:ext cx="667079" cy="0"/>
            </a:xfrm>
            <a:prstGeom prst="straightConnector1">
              <a:avLst/>
            </a:prstGeom>
            <a:noFill/>
            <a:ln w="38100" algn="ctr">
              <a:solidFill>
                <a:schemeClr val="accent6">
                  <a:lumMod val="50000"/>
                </a:schemeClr>
              </a:solidFill>
              <a:round/>
              <a:headEnd/>
              <a:tailEnd type="arrow" w="med" len="med"/>
            </a:ln>
          </p:spPr>
        </p:cxnSp>
      </p:grpSp>
      <p:sp>
        <p:nvSpPr>
          <p:cNvPr id="8206" name="Szabadkézi sokszög 35"/>
          <p:cNvSpPr>
            <a:spLocks/>
          </p:cNvSpPr>
          <p:nvPr/>
        </p:nvSpPr>
        <p:spPr bwMode="auto">
          <a:xfrm>
            <a:off x="4505325" y="5638800"/>
            <a:ext cx="706438" cy="530225"/>
          </a:xfrm>
          <a:custGeom>
            <a:avLst/>
            <a:gdLst>
              <a:gd name="T0" fmla="*/ 25021 w 705845"/>
              <a:gd name="T1" fmla="*/ 530699 h 530699"/>
              <a:gd name="T2" fmla="*/ 25021 w 705845"/>
              <a:gd name="T3" fmla="*/ 366926 h 530699"/>
              <a:gd name="T4" fmla="*/ 175146 w 705845"/>
              <a:gd name="T5" fmla="*/ 421517 h 530699"/>
              <a:gd name="T6" fmla="*/ 229737 w 705845"/>
              <a:gd name="T7" fmla="*/ 244096 h 530699"/>
              <a:gd name="T8" fmla="*/ 407158 w 705845"/>
              <a:gd name="T9" fmla="*/ 285039 h 530699"/>
              <a:gd name="T10" fmla="*/ 461749 w 705845"/>
              <a:gd name="T11" fmla="*/ 107618 h 530699"/>
              <a:gd name="T12" fmla="*/ 556004 w 705845"/>
              <a:gd name="T13" fmla="*/ 118707 h 530699"/>
              <a:gd name="T14" fmla="*/ 705845 w 705845"/>
              <a:gd name="T15" fmla="*/ 0 h 5306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5845" h="530699">
                <a:moveTo>
                  <a:pt x="25021" y="530699"/>
                </a:moveTo>
                <a:cubicBezTo>
                  <a:pt x="12510" y="457911"/>
                  <a:pt x="0" y="385123"/>
                  <a:pt x="25021" y="366926"/>
                </a:cubicBezTo>
                <a:cubicBezTo>
                  <a:pt x="50042" y="348729"/>
                  <a:pt x="141027" y="441989"/>
                  <a:pt x="175146" y="421517"/>
                </a:cubicBezTo>
                <a:cubicBezTo>
                  <a:pt x="209265" y="401045"/>
                  <a:pt x="191068" y="266842"/>
                  <a:pt x="229737" y="244096"/>
                </a:cubicBezTo>
                <a:cubicBezTo>
                  <a:pt x="268406" y="221350"/>
                  <a:pt x="368489" y="307785"/>
                  <a:pt x="407158" y="285039"/>
                </a:cubicBezTo>
                <a:cubicBezTo>
                  <a:pt x="445827" y="262293"/>
                  <a:pt x="436941" y="135340"/>
                  <a:pt x="461749" y="107618"/>
                </a:cubicBezTo>
                <a:cubicBezTo>
                  <a:pt x="486557" y="79896"/>
                  <a:pt x="515321" y="136643"/>
                  <a:pt x="556004" y="118707"/>
                </a:cubicBezTo>
                <a:cubicBezTo>
                  <a:pt x="596687" y="100771"/>
                  <a:pt x="664759" y="32129"/>
                  <a:pt x="70584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8200" name="Object 28"/>
          <p:cNvGraphicFramePr>
            <a:graphicFrameLocks noChangeAspect="1"/>
          </p:cNvGraphicFramePr>
          <p:nvPr/>
        </p:nvGraphicFramePr>
        <p:xfrm>
          <a:off x="5292725" y="5543550"/>
          <a:ext cx="2984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3" name="Equation" r:id="rId15" imgW="241200" imgH="177480" progId="Equation.3">
                  <p:embed/>
                </p:oleObj>
              </mc:Choice>
              <mc:Fallback>
                <p:oleObj name="Equation" r:id="rId15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543550"/>
                        <a:ext cx="2984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29"/>
          <p:cNvGraphicFramePr>
            <a:graphicFrameLocks noChangeAspect="1"/>
          </p:cNvGraphicFramePr>
          <p:nvPr/>
        </p:nvGraphicFramePr>
        <p:xfrm>
          <a:off x="4664075" y="6153150"/>
          <a:ext cx="14128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" name="Equation" r:id="rId17" imgW="114120" imgH="139680" progId="Equation.3">
                  <p:embed/>
                </p:oleObj>
              </mc:Choice>
              <mc:Fallback>
                <p:oleObj name="Equation" r:id="rId17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6153150"/>
                        <a:ext cx="14128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07" name="Egyenes összekötő nyíllal 40"/>
          <p:cNvCxnSpPr>
            <a:cxnSpLocks noChangeShapeType="1"/>
          </p:cNvCxnSpPr>
          <p:nvPr/>
        </p:nvCxnSpPr>
        <p:spPr bwMode="auto">
          <a:xfrm flipV="1">
            <a:off x="4505325" y="4810125"/>
            <a:ext cx="114300" cy="866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1290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204788"/>
            <a:ext cx="9144000" cy="727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defPPr>
              <a:defRPr lang="en-US"/>
            </a:defPPr>
            <a:lvl1pPr eaLnBrk="1" hangingPunct="1">
              <a:defRPr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eaLnBrk="0" hangingPunct="0">
              <a:defRPr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hu-HU" dirty="0" smtClean="0"/>
              <a:t>Symmetrized equilibrium n</a:t>
            </a:r>
            <a:r>
              <a:rPr lang="hu-HU" dirty="0" smtClean="0"/>
              <a:t>oise </a:t>
            </a:r>
            <a:r>
              <a:rPr lang="hu-HU" dirty="0" smtClean="0"/>
              <a:t>of a tunnel junction </a:t>
            </a:r>
            <a:r>
              <a:rPr lang="hu-HU" dirty="0"/>
              <a:t>( V=0 )</a:t>
            </a:r>
            <a:endParaRPr lang="en-US" dirty="0"/>
          </a:p>
        </p:txBody>
      </p:sp>
      <p:grpSp>
        <p:nvGrpSpPr>
          <p:cNvPr id="5132" name="Csoportba foglalás 62"/>
          <p:cNvGrpSpPr>
            <a:grpSpLocks/>
          </p:cNvGrpSpPr>
          <p:nvPr/>
        </p:nvGrpSpPr>
        <p:grpSpPr bwMode="auto">
          <a:xfrm>
            <a:off x="331788" y="2673350"/>
            <a:ext cx="2554287" cy="2195513"/>
            <a:chOff x="178130" y="1168508"/>
            <a:chExt cx="3681351" cy="2709600"/>
          </a:xfrm>
        </p:grpSpPr>
        <p:grpSp>
          <p:nvGrpSpPr>
            <p:cNvPr id="5153" name="Csoportba foglalás 16"/>
            <p:cNvGrpSpPr>
              <a:grpSpLocks/>
            </p:cNvGrpSpPr>
            <p:nvPr/>
          </p:nvGrpSpPr>
          <p:grpSpPr bwMode="auto">
            <a:xfrm>
              <a:off x="658605" y="1168508"/>
              <a:ext cx="2317718" cy="1443945"/>
              <a:chOff x="478113" y="1421448"/>
              <a:chExt cx="2926222" cy="1673084"/>
            </a:xfrm>
          </p:grpSpPr>
          <p:sp>
            <p:nvSpPr>
              <p:cNvPr id="18" name="Téglalap 17"/>
              <p:cNvSpPr/>
              <p:nvPr/>
            </p:nvSpPr>
            <p:spPr bwMode="auto">
              <a:xfrm>
                <a:off x="478113" y="1421448"/>
                <a:ext cx="2926222" cy="16730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19" name="Téglalap 18"/>
              <p:cNvSpPr/>
              <p:nvPr/>
            </p:nvSpPr>
            <p:spPr bwMode="auto">
              <a:xfrm>
                <a:off x="1757793" y="1421448"/>
                <a:ext cx="225316" cy="167308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8575" cap="flat" cmpd="sng" algn="ctr">
                <a:solidFill>
                  <a:srgbClr val="CC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 pitchFamily="34" charset="0"/>
                  <a:ea typeface="+mn-ea"/>
                </a:endParaRPr>
              </a:p>
            </p:txBody>
          </p:sp>
          <p:cxnSp>
            <p:nvCxnSpPr>
              <p:cNvPr id="5162" name="Egyenes összekötő nyíllal 19"/>
              <p:cNvCxnSpPr>
                <a:cxnSpLocks noChangeShapeType="1"/>
              </p:cNvCxnSpPr>
              <p:nvPr/>
            </p:nvCxnSpPr>
            <p:spPr bwMode="auto">
              <a:xfrm>
                <a:off x="1492035" y="2424844"/>
                <a:ext cx="927264" cy="2271"/>
              </a:xfrm>
              <a:prstGeom prst="straightConnector1">
                <a:avLst/>
              </a:prstGeom>
              <a:noFill/>
              <a:ln w="38100" algn="ctr">
                <a:solidFill>
                  <a:schemeClr val="accent6">
                    <a:lumMod val="50000"/>
                  </a:schemeClr>
                </a:solidFill>
                <a:round/>
                <a:headEnd/>
                <a:tailEnd type="arrow" w="med" len="med"/>
              </a:ln>
            </p:spPr>
          </p:cxnSp>
          <p:graphicFrame>
            <p:nvGraphicFramePr>
              <p:cNvPr id="5129" name="Object 2"/>
              <p:cNvGraphicFramePr>
                <a:graphicFrameLocks noChangeAspect="1"/>
              </p:cNvGraphicFramePr>
              <p:nvPr/>
            </p:nvGraphicFramePr>
            <p:xfrm>
              <a:off x="1104904" y="2391972"/>
              <a:ext cx="603609" cy="472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125" name="Equation" r:id="rId3" imgW="279360" imgH="203040" progId="Equation.3">
                      <p:embed/>
                    </p:oleObj>
                  </mc:Choice>
                  <mc:Fallback>
                    <p:oleObj name="Equation" r:id="rId3" imgW="2793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904" y="2391972"/>
                            <a:ext cx="603609" cy="472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154" name="Egyenes összekötő nyíllal 24"/>
            <p:cNvCxnSpPr>
              <a:cxnSpLocks noChangeShapeType="1"/>
            </p:cNvCxnSpPr>
            <p:nvPr/>
          </p:nvCxnSpPr>
          <p:spPr bwMode="auto">
            <a:xfrm flipH="1" flipV="1">
              <a:off x="1781299" y="2422575"/>
              <a:ext cx="415636" cy="5106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églalap 27"/>
            <p:cNvSpPr/>
            <p:nvPr/>
          </p:nvSpPr>
          <p:spPr>
            <a:xfrm>
              <a:off x="1820896" y="2814252"/>
              <a:ext cx="1404109" cy="493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u-HU" sz="20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ea typeface="+mn-ea"/>
                  <a:cs typeface="+mn-cs"/>
                </a:rPr>
                <a:t>oxide</a:t>
              </a:r>
              <a:endParaRPr lang="hu-HU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56" name="Szabadkézi sokszög 28"/>
            <p:cNvSpPr>
              <a:spLocks/>
            </p:cNvSpPr>
            <p:nvPr/>
          </p:nvSpPr>
          <p:spPr bwMode="auto">
            <a:xfrm>
              <a:off x="178130" y="1959438"/>
              <a:ext cx="1282535" cy="1436914"/>
            </a:xfrm>
            <a:custGeom>
              <a:avLst/>
              <a:gdLst>
                <a:gd name="T0" fmla="*/ 498764 w 1282535"/>
                <a:gd name="T1" fmla="*/ 0 h 1436914"/>
                <a:gd name="T2" fmla="*/ 0 w 1282535"/>
                <a:gd name="T3" fmla="*/ 0 h 1436914"/>
                <a:gd name="T4" fmla="*/ 11875 w 1282535"/>
                <a:gd name="T5" fmla="*/ 1436914 h 1436914"/>
                <a:gd name="T6" fmla="*/ 1282535 w 1282535"/>
                <a:gd name="T7" fmla="*/ 1436914 h 14369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2535"/>
                <a:gd name="T13" fmla="*/ 0 h 1436914"/>
                <a:gd name="T14" fmla="*/ 1282535 w 1282535"/>
                <a:gd name="T15" fmla="*/ 1436914 h 14369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2535" h="1436914">
                  <a:moveTo>
                    <a:pt x="498764" y="0"/>
                  </a:moveTo>
                  <a:lnTo>
                    <a:pt x="0" y="0"/>
                  </a:lnTo>
                  <a:cubicBezTo>
                    <a:pt x="3958" y="478971"/>
                    <a:pt x="7917" y="957943"/>
                    <a:pt x="11875" y="1436914"/>
                  </a:cubicBezTo>
                  <a:lnTo>
                    <a:pt x="1282535" y="143691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7" name="Szabadkézi sokszög 30"/>
            <p:cNvSpPr>
              <a:spLocks/>
            </p:cNvSpPr>
            <p:nvPr/>
          </p:nvSpPr>
          <p:spPr bwMode="auto">
            <a:xfrm>
              <a:off x="1460665" y="3087594"/>
              <a:ext cx="11875" cy="617516"/>
            </a:xfrm>
            <a:custGeom>
              <a:avLst/>
              <a:gdLst>
                <a:gd name="T0" fmla="*/ 0 w 11875"/>
                <a:gd name="T1" fmla="*/ 0 h 617516"/>
                <a:gd name="T2" fmla="*/ 11875 w 11875"/>
                <a:gd name="T3" fmla="*/ 617516 h 617516"/>
                <a:gd name="T4" fmla="*/ 0 60000 65536"/>
                <a:gd name="T5" fmla="*/ 0 60000 65536"/>
                <a:gd name="T6" fmla="*/ 0 w 11875"/>
                <a:gd name="T7" fmla="*/ 0 h 617516"/>
                <a:gd name="T8" fmla="*/ 11875 w 11875"/>
                <a:gd name="T9" fmla="*/ 617516 h 6175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75" h="617516">
                  <a:moveTo>
                    <a:pt x="0" y="0"/>
                  </a:moveTo>
                  <a:lnTo>
                    <a:pt x="11875" y="61751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8" name="Szabadkézi sokszög 31"/>
            <p:cNvSpPr>
              <a:spLocks/>
            </p:cNvSpPr>
            <p:nvPr/>
          </p:nvSpPr>
          <p:spPr bwMode="auto">
            <a:xfrm>
              <a:off x="1543794" y="3277598"/>
              <a:ext cx="0" cy="285008"/>
            </a:xfrm>
            <a:custGeom>
              <a:avLst/>
              <a:gdLst>
                <a:gd name="T0" fmla="*/ 0 h 285008"/>
                <a:gd name="T1" fmla="*/ 285008 h 285008"/>
                <a:gd name="T2" fmla="*/ 0 60000 65536"/>
                <a:gd name="T3" fmla="*/ 0 60000 65536"/>
                <a:gd name="T4" fmla="*/ 0 h 285008"/>
                <a:gd name="T5" fmla="*/ 285008 h 285008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85008">
                  <a:moveTo>
                    <a:pt x="0" y="0"/>
                  </a:moveTo>
                  <a:lnTo>
                    <a:pt x="0" y="28500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9" name="Szabadkézi sokszög 32"/>
            <p:cNvSpPr>
              <a:spLocks/>
            </p:cNvSpPr>
            <p:nvPr/>
          </p:nvSpPr>
          <p:spPr bwMode="auto">
            <a:xfrm>
              <a:off x="1543792" y="1947563"/>
              <a:ext cx="2315689" cy="1472540"/>
            </a:xfrm>
            <a:custGeom>
              <a:avLst/>
              <a:gdLst>
                <a:gd name="T0" fmla="*/ 0 w 2315689"/>
                <a:gd name="T1" fmla="*/ 1472540 h 1472540"/>
                <a:gd name="T2" fmla="*/ 2315689 w 2315689"/>
                <a:gd name="T3" fmla="*/ 1472540 h 1472540"/>
                <a:gd name="T4" fmla="*/ 2315689 w 2315689"/>
                <a:gd name="T5" fmla="*/ 0 h 1472540"/>
                <a:gd name="T6" fmla="*/ 1436919 w 2315689"/>
                <a:gd name="T7" fmla="*/ 0 h 1472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5689"/>
                <a:gd name="T13" fmla="*/ 0 h 1472540"/>
                <a:gd name="T14" fmla="*/ 2315689 w 2315689"/>
                <a:gd name="T15" fmla="*/ 1472540 h 1472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5689" h="1472540">
                  <a:moveTo>
                    <a:pt x="0" y="1472540"/>
                  </a:moveTo>
                  <a:lnTo>
                    <a:pt x="2315689" y="1472540"/>
                  </a:lnTo>
                  <a:lnTo>
                    <a:pt x="2315689" y="0"/>
                  </a:lnTo>
                  <a:lnTo>
                    <a:pt x="143691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5128" name="Object 3"/>
            <p:cNvGraphicFramePr>
              <a:graphicFrameLocks noChangeAspect="1"/>
            </p:cNvGraphicFramePr>
            <p:nvPr/>
          </p:nvGraphicFramePr>
          <p:xfrm>
            <a:off x="1077294" y="3520920"/>
            <a:ext cx="26193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26" name="Equation" r:id="rId5" imgW="152280" imgH="177480" progId="Equation.3">
                    <p:embed/>
                  </p:oleObj>
                </mc:Choice>
                <mc:Fallback>
                  <p:oleObj name="Equation" r:id="rId5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294" y="3520920"/>
                          <a:ext cx="261937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Téglalap 63"/>
          <p:cNvSpPr/>
          <p:nvPr/>
        </p:nvSpPr>
        <p:spPr>
          <a:xfrm>
            <a:off x="314922" y="1959137"/>
            <a:ext cx="2244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latin typeface="Calibri" charset="0"/>
              </a:rPr>
              <a:t>T</a:t>
            </a:r>
            <a:r>
              <a:rPr lang="hu-HU" sz="1800" b="1" dirty="0" smtClean="0">
                <a:latin typeface="Calibri" charset="0"/>
              </a:rPr>
              <a:t>unnel junction</a:t>
            </a:r>
            <a:endParaRPr lang="hu-HU" sz="1800" dirty="0">
              <a:latin typeface="Calibri" charset="0"/>
            </a:endParaRPr>
          </a:p>
        </p:txBody>
      </p:sp>
      <p:sp>
        <p:nvSpPr>
          <p:cNvPr id="65" name="Jobbra nyíl 64"/>
          <p:cNvSpPr/>
          <p:nvPr/>
        </p:nvSpPr>
        <p:spPr bwMode="auto">
          <a:xfrm>
            <a:off x="3594100" y="3482975"/>
            <a:ext cx="276225" cy="3175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71" name="Téglalap 70"/>
          <p:cNvSpPr/>
          <p:nvPr/>
        </p:nvSpPr>
        <p:spPr>
          <a:xfrm>
            <a:off x="4910138" y="1576388"/>
            <a:ext cx="30702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latin typeface="Calibri" charset="0"/>
              </a:rPr>
              <a:t>E</a:t>
            </a:r>
            <a:r>
              <a:rPr lang="hu-HU" sz="1800" dirty="0" smtClean="0">
                <a:latin typeface="Calibri" charset="0"/>
              </a:rPr>
              <a:t>quilibrum spectrum (</a:t>
            </a:r>
            <a:r>
              <a:rPr lang="hu-HU" sz="1800" dirty="0">
                <a:latin typeface="Calibri" charset="0"/>
              </a:rPr>
              <a:t>V=0)</a:t>
            </a:r>
          </a:p>
        </p:txBody>
      </p:sp>
      <p:grpSp>
        <p:nvGrpSpPr>
          <p:cNvPr id="5136" name="Csoportba foglalás 75"/>
          <p:cNvGrpSpPr>
            <a:grpSpLocks/>
          </p:cNvGrpSpPr>
          <p:nvPr/>
        </p:nvGrpSpPr>
        <p:grpSpPr bwMode="auto">
          <a:xfrm>
            <a:off x="4310063" y="2419421"/>
            <a:ext cx="4584700" cy="3285114"/>
            <a:chOff x="5213633" y="1752608"/>
            <a:chExt cx="3669110" cy="2508880"/>
          </a:xfrm>
        </p:grpSpPr>
        <p:grpSp>
          <p:nvGrpSpPr>
            <p:cNvPr id="5142" name="Csoportba foglalás 36"/>
            <p:cNvGrpSpPr>
              <a:grpSpLocks/>
            </p:cNvGrpSpPr>
            <p:nvPr/>
          </p:nvGrpSpPr>
          <p:grpSpPr bwMode="auto">
            <a:xfrm>
              <a:off x="5213633" y="1752608"/>
              <a:ext cx="3669110" cy="2508880"/>
              <a:chOff x="5213633" y="3916534"/>
              <a:chExt cx="3669110" cy="2508880"/>
            </a:xfrm>
          </p:grpSpPr>
          <p:grpSp>
            <p:nvGrpSpPr>
              <p:cNvPr id="5143" name="Csoportba foglalás 118"/>
              <p:cNvGrpSpPr>
                <a:grpSpLocks/>
              </p:cNvGrpSpPr>
              <p:nvPr/>
            </p:nvGrpSpPr>
            <p:grpSpPr bwMode="auto">
              <a:xfrm>
                <a:off x="5213633" y="3916534"/>
                <a:ext cx="3051593" cy="2095868"/>
                <a:chOff x="5257173" y="3749428"/>
                <a:chExt cx="3588838" cy="2326646"/>
              </a:xfrm>
            </p:grpSpPr>
            <p:cxnSp>
              <p:nvCxnSpPr>
                <p:cNvPr id="5148" name="Egyenes összekötő nyíllal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57173" y="5771900"/>
                  <a:ext cx="3588838" cy="1298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9" name="Egyenes összekötő nyíllal 4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737142" y="3965839"/>
                  <a:ext cx="33399" cy="1807617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aphicFrame>
              <p:nvGraphicFramePr>
                <p:cNvPr id="5126" name="Object 9"/>
                <p:cNvGraphicFramePr>
                  <a:graphicFrameLocks noChangeAspect="1"/>
                </p:cNvGraphicFramePr>
                <p:nvPr/>
              </p:nvGraphicFramePr>
              <p:xfrm>
                <a:off x="6183390" y="3749428"/>
                <a:ext cx="475136" cy="289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5127" name="Equation" r:id="rId7" imgW="393480" imgH="203040" progId="Equation.3">
                        <p:embed/>
                      </p:oleObj>
                    </mc:Choice>
                    <mc:Fallback>
                      <p:oleObj name="Equation" r:id="rId7" imgW="3934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83390" y="3749428"/>
                              <a:ext cx="475136" cy="2894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7" name="Object 10"/>
                <p:cNvGraphicFramePr>
                  <a:graphicFrameLocks noChangeAspect="1"/>
                </p:cNvGraphicFramePr>
                <p:nvPr/>
              </p:nvGraphicFramePr>
              <p:xfrm>
                <a:off x="6956521" y="5854266"/>
                <a:ext cx="303455" cy="2218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5128" name="Equation" r:id="rId9" imgW="266400" imgH="164880" progId="Equation.3">
                        <p:embed/>
                      </p:oleObj>
                    </mc:Choice>
                    <mc:Fallback>
                      <p:oleObj name="Equation" r:id="rId9" imgW="26640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56521" y="5854266"/>
                              <a:ext cx="303455" cy="2218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50" name="Szabadkézi sokszög 62"/>
                <p:cNvSpPr>
                  <a:spLocks/>
                </p:cNvSpPr>
                <p:nvPr/>
              </p:nvSpPr>
              <p:spPr bwMode="auto">
                <a:xfrm>
                  <a:off x="5799427" y="4539818"/>
                  <a:ext cx="1909583" cy="947954"/>
                </a:xfrm>
                <a:custGeom>
                  <a:avLst/>
                  <a:gdLst>
                    <a:gd name="T0" fmla="*/ 0 w 57922"/>
                    <a:gd name="T1" fmla="*/ 0 h 1054215"/>
                    <a:gd name="T2" fmla="*/ 2147483647 w 57922"/>
                    <a:gd name="T3" fmla="*/ 529033 h 1054215"/>
                    <a:gd name="T4" fmla="*/ 2147483647 w 57922"/>
                    <a:gd name="T5" fmla="*/ 616952 h 1054215"/>
                    <a:gd name="T6" fmla="*/ 2147483647 w 57922"/>
                    <a:gd name="T7" fmla="*/ 495210 h 1054215"/>
                    <a:gd name="T8" fmla="*/ 2147483647 w 57922"/>
                    <a:gd name="T9" fmla="*/ 14021 h 1054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922"/>
                    <a:gd name="T16" fmla="*/ 0 h 1054215"/>
                    <a:gd name="T17" fmla="*/ 57922 w 57922"/>
                    <a:gd name="T18" fmla="*/ 1054215 h 1054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922" h="1054215">
                      <a:moveTo>
                        <a:pt x="0" y="0"/>
                      </a:moveTo>
                      <a:cubicBezTo>
                        <a:pt x="2249" y="119431"/>
                        <a:pt x="11787" y="720909"/>
                        <a:pt x="16841" y="899897"/>
                      </a:cubicBezTo>
                      <a:cubicBezTo>
                        <a:pt x="19996" y="1034603"/>
                        <a:pt x="24003" y="1054215"/>
                        <a:pt x="29386" y="1049450"/>
                      </a:cubicBezTo>
                      <a:cubicBezTo>
                        <a:pt x="34491" y="1044686"/>
                        <a:pt x="37463" y="1033397"/>
                        <a:pt x="41615" y="842363"/>
                      </a:cubicBezTo>
                      <a:cubicBezTo>
                        <a:pt x="54325" y="224815"/>
                        <a:pt x="49583" y="418671"/>
                        <a:pt x="57922" y="23851"/>
                      </a:cubicBezTo>
                    </a:path>
                  </a:pathLst>
                </a:custGeom>
                <a:noFill/>
                <a:ln w="31750" cap="flat" cmpd="sng">
                  <a:solidFill>
                    <a:srgbClr val="C2283E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151" name="Egyenes összekötő 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039636" y="5769098"/>
                  <a:ext cx="955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2" name="Egyenes összekötő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749903" y="5468908"/>
                  <a:ext cx="1011668" cy="232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9" name="Téglalap 38"/>
              <p:cNvSpPr/>
              <p:nvPr/>
            </p:nvSpPr>
            <p:spPr>
              <a:xfrm>
                <a:off x="7339125" y="4194172"/>
                <a:ext cx="1543618" cy="258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hu-HU" sz="1600" b="1" dirty="0" smtClean="0">
                    <a:solidFill>
                      <a:srgbClr val="22228B"/>
                    </a:solidFill>
                    <a:latin typeface="Calibri" charset="0"/>
                  </a:rPr>
                  <a:t>„</a:t>
                </a:r>
                <a:r>
                  <a:rPr lang="hu-HU" sz="1600" b="1" dirty="0" smtClean="0">
                    <a:solidFill>
                      <a:srgbClr val="22228B"/>
                    </a:solidFill>
                    <a:latin typeface="Calibri" charset="0"/>
                  </a:rPr>
                  <a:t>quantum</a:t>
                </a:r>
                <a:r>
                  <a:rPr lang="hu-HU" sz="1600" b="1" dirty="0" smtClean="0">
                    <a:solidFill>
                      <a:srgbClr val="22228B"/>
                    </a:solidFill>
                    <a:latin typeface="Calibri" charset="0"/>
                  </a:rPr>
                  <a:t>” noise</a:t>
                </a:r>
                <a:endParaRPr lang="hu-HU" sz="1600" b="1" dirty="0">
                  <a:solidFill>
                    <a:srgbClr val="22228B"/>
                  </a:solidFill>
                  <a:latin typeface="Calibri" charset="0"/>
                </a:endParaRPr>
              </a:p>
            </p:txBody>
          </p:sp>
          <p:cxnSp>
            <p:nvCxnSpPr>
              <p:cNvPr id="5145" name="Egyenes összekötő nyíllal 39"/>
              <p:cNvCxnSpPr>
                <a:cxnSpLocks noChangeShapeType="1"/>
              </p:cNvCxnSpPr>
              <p:nvPr/>
            </p:nvCxnSpPr>
            <p:spPr bwMode="auto">
              <a:xfrm flipH="1">
                <a:off x="7190958" y="4515240"/>
                <a:ext cx="670507" cy="30658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Téglalap 42"/>
              <p:cNvSpPr/>
              <p:nvPr/>
            </p:nvSpPr>
            <p:spPr>
              <a:xfrm>
                <a:off x="5618912" y="5978814"/>
                <a:ext cx="1378458" cy="4466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hu-HU" sz="1600" b="1" dirty="0" smtClean="0">
                    <a:latin typeface="Calibri" charset="0"/>
                  </a:rPr>
                  <a:t>Thermal noise</a:t>
                </a:r>
              </a:p>
              <a:p>
                <a:pPr algn="ctr"/>
                <a:r>
                  <a:rPr lang="hu-HU" sz="1600" b="1" dirty="0" smtClean="0">
                    <a:latin typeface="Calibri" charset="0"/>
                  </a:rPr>
                  <a:t>(„white”)</a:t>
                </a:r>
                <a:endParaRPr lang="hu-HU" sz="1600" b="1" dirty="0">
                  <a:latin typeface="Calibri" charset="0"/>
                </a:endParaRPr>
              </a:p>
            </p:txBody>
          </p:sp>
          <p:cxnSp>
            <p:nvCxnSpPr>
              <p:cNvPr id="5147" name="Egyenes összekötő nyíllal 44"/>
              <p:cNvCxnSpPr>
                <a:cxnSpLocks noChangeShapeType="1"/>
                <a:stCxn id="43" idx="0"/>
              </p:cNvCxnSpPr>
              <p:nvPr/>
            </p:nvCxnSpPr>
            <p:spPr bwMode="auto">
              <a:xfrm flipV="1">
                <a:off x="6308141" y="5502322"/>
                <a:ext cx="179538" cy="4764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5123" name="Object 13"/>
            <p:cNvGraphicFramePr>
              <a:graphicFrameLocks noChangeAspect="1"/>
            </p:cNvGraphicFramePr>
            <p:nvPr/>
          </p:nvGraphicFramePr>
          <p:xfrm>
            <a:off x="8023225" y="2444750"/>
            <a:ext cx="417513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29" name="Equation" r:id="rId11" imgW="393480" imgH="177480" progId="Equation.3">
                    <p:embed/>
                  </p:oleObj>
                </mc:Choice>
                <mc:Fallback>
                  <p:oleObj name="Equation" r:id="rId11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3225" y="2444750"/>
                          <a:ext cx="417513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14"/>
            <p:cNvGraphicFramePr>
              <a:graphicFrameLocks noChangeAspect="1"/>
            </p:cNvGraphicFramePr>
            <p:nvPr/>
          </p:nvGraphicFramePr>
          <p:xfrm>
            <a:off x="7038831" y="4025427"/>
            <a:ext cx="417512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0" name="Equation" r:id="rId13" imgW="393480" imgH="177480" progId="Equation.3">
                    <p:embed/>
                  </p:oleObj>
                </mc:Choice>
                <mc:Fallback>
                  <p:oleObj name="Equation" r:id="rId13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8831" y="4025427"/>
                          <a:ext cx="417512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5"/>
            <p:cNvGraphicFramePr>
              <a:graphicFrameLocks noChangeAspect="1"/>
            </p:cNvGraphicFramePr>
            <p:nvPr/>
          </p:nvGraphicFramePr>
          <p:xfrm>
            <a:off x="8244213" y="3451163"/>
            <a:ext cx="2762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1" name="Equation" r:id="rId15" imgW="152280" imgH="139680" progId="Equation.3">
                    <p:embed/>
                  </p:oleObj>
                </mc:Choice>
                <mc:Fallback>
                  <p:oleObj name="Equation" r:id="rId1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4213" y="3451163"/>
                          <a:ext cx="276225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églalap 45"/>
          <p:cNvSpPr/>
          <p:nvPr/>
        </p:nvSpPr>
        <p:spPr>
          <a:xfrm>
            <a:off x="5820646" y="2419134"/>
            <a:ext cx="3323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1400" dirty="0">
                <a:latin typeface="Calibri" charset="0"/>
              </a:rPr>
              <a:t>( </a:t>
            </a:r>
            <a:r>
              <a:rPr lang="hu-HU" sz="1400" dirty="0" smtClean="0">
                <a:latin typeface="Calibri" charset="0"/>
              </a:rPr>
              <a:t>symmetrized noise                                   ) </a:t>
            </a:r>
            <a:endParaRPr lang="hu-HU" sz="1400" dirty="0">
              <a:latin typeface="Calibri" charset="0"/>
            </a:endParaRPr>
          </a:p>
        </p:txBody>
      </p:sp>
      <p:graphicFrame>
        <p:nvGraphicFramePr>
          <p:cNvPr id="5130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59248"/>
              </p:ext>
            </p:extLst>
          </p:nvPr>
        </p:nvGraphicFramePr>
        <p:xfrm>
          <a:off x="7115175" y="3838575"/>
          <a:ext cx="6365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2" name="Equation" r:id="rId17" imgW="596880" imgH="215640" progId="Equation.3">
                  <p:embed/>
                </p:oleObj>
              </mc:Choice>
              <mc:Fallback>
                <p:oleObj name="Equation" r:id="rId17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838575"/>
                        <a:ext cx="6365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661"/>
              </p:ext>
            </p:extLst>
          </p:nvPr>
        </p:nvGraphicFramePr>
        <p:xfrm>
          <a:off x="7509285" y="2383564"/>
          <a:ext cx="1336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3" name="Equation" r:id="rId19" imgW="1219200" imgH="330200" progId="Equation.3">
                  <p:embed/>
                </p:oleObj>
              </mc:Choice>
              <mc:Fallback>
                <p:oleObj name="Equation" r:id="rId19" imgW="12192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9285" y="2383564"/>
                        <a:ext cx="13366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74388"/>
              </p:ext>
            </p:extLst>
          </p:nvPr>
        </p:nvGraphicFramePr>
        <p:xfrm>
          <a:off x="582613" y="5138738"/>
          <a:ext cx="11699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4" name="Equation" r:id="rId21" imgW="1066800" imgH="304800" progId="Equation.3">
                  <p:embed/>
                </p:oleObj>
              </mc:Choice>
              <mc:Fallback>
                <p:oleObj name="Equation" r:id="rId21" imgW="1066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5138738"/>
                        <a:ext cx="11699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9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2"/>
          <p:cNvSpPr txBox="1">
            <a:spLocks noChangeArrowheads="1"/>
          </p:cNvSpPr>
          <p:nvPr/>
        </p:nvSpPr>
        <p:spPr bwMode="auto">
          <a:xfrm>
            <a:off x="0" y="130821"/>
            <a:ext cx="9144000" cy="7254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dirty="0" smtClean="0">
                <a:solidFill>
                  <a:srgbClr val="FFFFFF"/>
                </a:solidFill>
                <a:latin typeface="Calibri"/>
                <a:cs typeface="Calibri"/>
              </a:rPr>
              <a:t>Classical versus quantum region...</a:t>
            </a:r>
            <a:endParaRPr lang="hu-HU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6159" name="Csoportba foglalás 29"/>
          <p:cNvGrpSpPr>
            <a:grpSpLocks/>
          </p:cNvGrpSpPr>
          <p:nvPr/>
        </p:nvGrpSpPr>
        <p:grpSpPr bwMode="auto">
          <a:xfrm>
            <a:off x="1163638" y="4205856"/>
            <a:ext cx="7090954" cy="424882"/>
            <a:chOff x="1435509" y="2854325"/>
            <a:chExt cx="7090954" cy="424882"/>
          </a:xfrm>
        </p:grpSpPr>
        <p:graphicFrame>
          <p:nvGraphicFramePr>
            <p:cNvPr id="6153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9633454"/>
                </p:ext>
              </p:extLst>
            </p:nvPr>
          </p:nvGraphicFramePr>
          <p:xfrm>
            <a:off x="1435509" y="2907732"/>
            <a:ext cx="12890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63" name="Equation" r:id="rId4" imgW="863600" imgH="203200" progId="Equation.3">
                    <p:embed/>
                  </p:oleObj>
                </mc:Choice>
                <mc:Fallback>
                  <p:oleObj name="Equation" r:id="rId4" imgW="8636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509" y="2907732"/>
                          <a:ext cx="1289050" cy="371475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0" name="Téglalap 16"/>
            <p:cNvSpPr>
              <a:spLocks noChangeArrowheads="1"/>
            </p:cNvSpPr>
            <p:nvPr/>
          </p:nvSpPr>
          <p:spPr bwMode="auto">
            <a:xfrm>
              <a:off x="3759200" y="2854325"/>
              <a:ext cx="4767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hu-HU" sz="1800" b="1" dirty="0" smtClean="0"/>
                <a:t>Structure </a:t>
              </a:r>
              <a:r>
                <a:rPr lang="hu-HU" sz="1800" dirty="0" smtClean="0"/>
                <a:t>of pulses is visible !</a:t>
              </a:r>
              <a:endParaRPr lang="hu-HU" sz="1800" dirty="0"/>
            </a:p>
          </p:txBody>
        </p:sp>
        <p:sp>
          <p:nvSpPr>
            <p:cNvPr id="146" name="Balra-jobbra nyíl 145"/>
            <p:cNvSpPr/>
            <p:nvPr/>
          </p:nvSpPr>
          <p:spPr bwMode="auto">
            <a:xfrm>
              <a:off x="3111500" y="2968625"/>
              <a:ext cx="331788" cy="201613"/>
            </a:xfrm>
            <a:prstGeom prst="left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6160" name="Csoportba foglalás 30"/>
          <p:cNvGrpSpPr>
            <a:grpSpLocks/>
          </p:cNvGrpSpPr>
          <p:nvPr/>
        </p:nvGrpSpPr>
        <p:grpSpPr bwMode="auto">
          <a:xfrm>
            <a:off x="1249839" y="3078727"/>
            <a:ext cx="6616224" cy="646112"/>
            <a:chOff x="1566863" y="3661071"/>
            <a:chExt cx="6616224" cy="646112"/>
          </a:xfrm>
        </p:grpSpPr>
        <p:graphicFrame>
          <p:nvGraphicFramePr>
            <p:cNvPr id="6147" name="Object 37"/>
            <p:cNvGraphicFramePr>
              <a:graphicFrameLocks noChangeAspect="1"/>
            </p:cNvGraphicFramePr>
            <p:nvPr/>
          </p:nvGraphicFramePr>
          <p:xfrm>
            <a:off x="1566863" y="3721100"/>
            <a:ext cx="10144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64" name="Equation" r:id="rId6" imgW="685800" imgH="241200" progId="Equation.3">
                    <p:embed/>
                  </p:oleObj>
                </mc:Choice>
                <mc:Fallback>
                  <p:oleObj name="Equation" r:id="rId6" imgW="685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6863" y="3721100"/>
                          <a:ext cx="1014412" cy="436563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" name="Balra-jobbra nyíl 146"/>
            <p:cNvSpPr/>
            <p:nvPr/>
          </p:nvSpPr>
          <p:spPr bwMode="auto">
            <a:xfrm>
              <a:off x="3144838" y="3751263"/>
              <a:ext cx="333375" cy="201612"/>
            </a:xfrm>
            <a:prstGeom prst="left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6164" name="Téglalap 16"/>
            <p:cNvSpPr>
              <a:spLocks noChangeArrowheads="1"/>
            </p:cNvSpPr>
            <p:nvPr/>
          </p:nvSpPr>
          <p:spPr bwMode="auto">
            <a:xfrm>
              <a:off x="2863938" y="3661071"/>
              <a:ext cx="47672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 dirty="0" smtClean="0"/>
                <a:t>P</a:t>
              </a:r>
              <a:r>
                <a:rPr lang="hu-HU" sz="1800" b="1" dirty="0" smtClean="0"/>
                <a:t>oint-like pulses </a:t>
              </a:r>
              <a:r>
                <a:rPr lang="hu-HU" sz="1800" dirty="0" smtClean="0"/>
                <a:t>(white noise)</a:t>
              </a:r>
              <a:endParaRPr lang="hu-HU" sz="1800" dirty="0"/>
            </a:p>
            <a:p>
              <a:endParaRPr lang="hu-HU" sz="1800" dirty="0"/>
            </a:p>
          </p:txBody>
        </p:sp>
        <p:graphicFrame>
          <p:nvGraphicFramePr>
            <p:cNvPr id="6148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5396893"/>
                </p:ext>
              </p:extLst>
            </p:nvPr>
          </p:nvGraphicFramePr>
          <p:xfrm>
            <a:off x="7179787" y="3731944"/>
            <a:ext cx="1003300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65" name="Equation" r:id="rId8" imgW="673100" imgH="203200" progId="Equation.3">
                    <p:embed/>
                  </p:oleObj>
                </mc:Choice>
                <mc:Fallback>
                  <p:oleObj name="Equation" r:id="rId8" imgW="673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9787" y="3731944"/>
                          <a:ext cx="1003300" cy="338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2" name="Téglalap 16"/>
          <p:cNvSpPr>
            <a:spLocks noChangeArrowheads="1"/>
          </p:cNvSpPr>
          <p:nvPr/>
        </p:nvSpPr>
        <p:spPr bwMode="auto">
          <a:xfrm>
            <a:off x="3534954" y="4491606"/>
            <a:ext cx="4684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sz="1800" b="1" dirty="0" smtClean="0"/>
              <a:t>This is what we look for  </a:t>
            </a:r>
            <a:r>
              <a:rPr lang="hu-HU" sz="1800" b="1" dirty="0"/>
              <a:t>(</a:t>
            </a:r>
            <a:r>
              <a:rPr lang="hu-HU" sz="1800" b="1" i="1" dirty="0"/>
              <a:t>v = </a:t>
            </a:r>
            <a:r>
              <a:rPr lang="hu-HU" sz="1800" b="1" dirty="0"/>
              <a:t>50-100 GHz)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97919" y="979488"/>
            <a:ext cx="4904447" cy="1470130"/>
            <a:chOff x="2009775" y="979488"/>
            <a:chExt cx="5151438" cy="1807074"/>
          </a:xfrm>
        </p:grpSpPr>
        <p:grpSp>
          <p:nvGrpSpPr>
            <p:cNvPr id="6158" name="Csoportba foglalás 152"/>
            <p:cNvGrpSpPr>
              <a:grpSpLocks/>
            </p:cNvGrpSpPr>
            <p:nvPr/>
          </p:nvGrpSpPr>
          <p:grpSpPr bwMode="auto">
            <a:xfrm>
              <a:off x="2009775" y="979488"/>
              <a:ext cx="5151438" cy="1807074"/>
              <a:chOff x="1784171" y="1217779"/>
              <a:chExt cx="5642016" cy="2223703"/>
            </a:xfrm>
          </p:grpSpPr>
          <p:grpSp>
            <p:nvGrpSpPr>
              <p:cNvPr id="6172" name="Csoportba foglalás 35"/>
              <p:cNvGrpSpPr>
                <a:grpSpLocks/>
              </p:cNvGrpSpPr>
              <p:nvPr/>
            </p:nvGrpSpPr>
            <p:grpSpPr bwMode="auto">
              <a:xfrm>
                <a:off x="1784171" y="1217779"/>
                <a:ext cx="5642016" cy="1459719"/>
                <a:chOff x="1559792" y="1692942"/>
                <a:chExt cx="6184883" cy="1704353"/>
              </a:xfrm>
            </p:grpSpPr>
            <p:grpSp>
              <p:nvGrpSpPr>
                <p:cNvPr id="6175" name="Csoportba foglalás 19"/>
                <p:cNvGrpSpPr>
                  <a:grpSpLocks/>
                </p:cNvGrpSpPr>
                <p:nvPr/>
              </p:nvGrpSpPr>
              <p:grpSpPr bwMode="auto">
                <a:xfrm>
                  <a:off x="1559792" y="1692942"/>
                  <a:ext cx="6184883" cy="1704353"/>
                  <a:chOff x="2271540" y="914478"/>
                  <a:chExt cx="5421637" cy="1704351"/>
                </a:xfrm>
              </p:grpSpPr>
              <p:cxnSp>
                <p:nvCxnSpPr>
                  <p:cNvPr id="6177" name="Egyenes összekötő nyíllal 2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606128" y="2482892"/>
                    <a:ext cx="4750651" cy="22066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aphicFrame>
                <p:nvGraphicFramePr>
                  <p:cNvPr id="6155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7529162" y="2304584"/>
                  <a:ext cx="164015" cy="3142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6566" name="Equation" r:id="rId10" imgW="88560" imgH="152280" progId="Equation.3">
                          <p:embed/>
                        </p:oleObj>
                      </mc:Choice>
                      <mc:Fallback>
                        <p:oleObj name="Equation" r:id="rId10" imgW="88560" imgH="1522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529162" y="2304584"/>
                                <a:ext cx="164015" cy="3142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38100">
                                    <a:solidFill>
                                      <a:schemeClr val="hlink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27" name="Szabadkézi sokszög 126"/>
                  <p:cNvSpPr/>
                  <p:nvPr/>
                </p:nvSpPr>
                <p:spPr bwMode="auto">
                  <a:xfrm>
                    <a:off x="2826234" y="1628397"/>
                    <a:ext cx="847079" cy="848492"/>
                  </a:xfrm>
                  <a:custGeom>
                    <a:avLst/>
                    <a:gdLst>
                      <a:gd name="connsiteX0" fmla="*/ 0 w 196850"/>
                      <a:gd name="connsiteY0" fmla="*/ 740833 h 774700"/>
                      <a:gd name="connsiteX1" fmla="*/ 114300 w 196850"/>
                      <a:gd name="connsiteY1" fmla="*/ 626533 h 774700"/>
                      <a:gd name="connsiteX2" fmla="*/ 139700 w 196850"/>
                      <a:gd name="connsiteY2" fmla="*/ 4233 h 774700"/>
                      <a:gd name="connsiteX3" fmla="*/ 152400 w 196850"/>
                      <a:gd name="connsiteY3" fmla="*/ 651933 h 774700"/>
                      <a:gd name="connsiteX4" fmla="*/ 190500 w 196850"/>
                      <a:gd name="connsiteY4" fmla="*/ 740833 h 774700"/>
                      <a:gd name="connsiteX5" fmla="*/ 190500 w 196850"/>
                      <a:gd name="connsiteY5" fmla="*/ 753533 h 774700"/>
                      <a:gd name="connsiteX0" fmla="*/ 0 w 196850"/>
                      <a:gd name="connsiteY0" fmla="*/ 740833 h 774700"/>
                      <a:gd name="connsiteX1" fmla="*/ 114300 w 196850"/>
                      <a:gd name="connsiteY1" fmla="*/ 753533 h 774700"/>
                      <a:gd name="connsiteX2" fmla="*/ 114300 w 196850"/>
                      <a:gd name="connsiteY2" fmla="*/ 626533 h 774700"/>
                      <a:gd name="connsiteX3" fmla="*/ 139700 w 196850"/>
                      <a:gd name="connsiteY3" fmla="*/ 4233 h 774700"/>
                      <a:gd name="connsiteX4" fmla="*/ 152400 w 196850"/>
                      <a:gd name="connsiteY4" fmla="*/ 651933 h 774700"/>
                      <a:gd name="connsiteX5" fmla="*/ 190500 w 196850"/>
                      <a:gd name="connsiteY5" fmla="*/ 740833 h 774700"/>
                      <a:gd name="connsiteX6" fmla="*/ 190500 w 196850"/>
                      <a:gd name="connsiteY6" fmla="*/ 753533 h 774700"/>
                      <a:gd name="connsiteX0" fmla="*/ 0 w 247650"/>
                      <a:gd name="connsiteY0" fmla="*/ 740833 h 1517650"/>
                      <a:gd name="connsiteX1" fmla="*/ 228600 w 247650"/>
                      <a:gd name="connsiteY1" fmla="*/ 1515533 h 1517650"/>
                      <a:gd name="connsiteX2" fmla="*/ 114300 w 247650"/>
                      <a:gd name="connsiteY2" fmla="*/ 753533 h 1517650"/>
                      <a:gd name="connsiteX3" fmla="*/ 114300 w 247650"/>
                      <a:gd name="connsiteY3" fmla="*/ 626533 h 1517650"/>
                      <a:gd name="connsiteX4" fmla="*/ 139700 w 247650"/>
                      <a:gd name="connsiteY4" fmla="*/ 4233 h 1517650"/>
                      <a:gd name="connsiteX5" fmla="*/ 152400 w 247650"/>
                      <a:gd name="connsiteY5" fmla="*/ 651933 h 1517650"/>
                      <a:gd name="connsiteX6" fmla="*/ 190500 w 247650"/>
                      <a:gd name="connsiteY6" fmla="*/ 740833 h 1517650"/>
                      <a:gd name="connsiteX7" fmla="*/ 190500 w 247650"/>
                      <a:gd name="connsiteY7" fmla="*/ 753533 h 1517650"/>
                      <a:gd name="connsiteX0" fmla="*/ 0 w 196850"/>
                      <a:gd name="connsiteY0" fmla="*/ 740833 h 774700"/>
                      <a:gd name="connsiteX1" fmla="*/ 114300 w 196850"/>
                      <a:gd name="connsiteY1" fmla="*/ 753533 h 774700"/>
                      <a:gd name="connsiteX2" fmla="*/ 114300 w 196850"/>
                      <a:gd name="connsiteY2" fmla="*/ 626533 h 774700"/>
                      <a:gd name="connsiteX3" fmla="*/ 139700 w 196850"/>
                      <a:gd name="connsiteY3" fmla="*/ 4233 h 774700"/>
                      <a:gd name="connsiteX4" fmla="*/ 152400 w 196850"/>
                      <a:gd name="connsiteY4" fmla="*/ 651933 h 774700"/>
                      <a:gd name="connsiteX5" fmla="*/ 190500 w 196850"/>
                      <a:gd name="connsiteY5" fmla="*/ 740833 h 774700"/>
                      <a:gd name="connsiteX6" fmla="*/ 190500 w 196850"/>
                      <a:gd name="connsiteY6" fmla="*/ 753533 h 774700"/>
                      <a:gd name="connsiteX0" fmla="*/ 4233 w 86783"/>
                      <a:gd name="connsiteY0" fmla="*/ 753533 h 774700"/>
                      <a:gd name="connsiteX1" fmla="*/ 4233 w 86783"/>
                      <a:gd name="connsiteY1" fmla="*/ 626533 h 774700"/>
                      <a:gd name="connsiteX2" fmla="*/ 29633 w 86783"/>
                      <a:gd name="connsiteY2" fmla="*/ 4233 h 774700"/>
                      <a:gd name="connsiteX3" fmla="*/ 42333 w 86783"/>
                      <a:gd name="connsiteY3" fmla="*/ 651933 h 774700"/>
                      <a:gd name="connsiteX4" fmla="*/ 80433 w 86783"/>
                      <a:gd name="connsiteY4" fmla="*/ 740833 h 774700"/>
                      <a:gd name="connsiteX5" fmla="*/ 80433 w 86783"/>
                      <a:gd name="connsiteY5" fmla="*/ 753533 h 774700"/>
                      <a:gd name="connsiteX0" fmla="*/ 0 w 82550"/>
                      <a:gd name="connsiteY0" fmla="*/ 753136 h 774303"/>
                      <a:gd name="connsiteX1" fmla="*/ 21431 w 82550"/>
                      <a:gd name="connsiteY1" fmla="*/ 628517 h 774303"/>
                      <a:gd name="connsiteX2" fmla="*/ 25400 w 82550"/>
                      <a:gd name="connsiteY2" fmla="*/ 3836 h 774303"/>
                      <a:gd name="connsiteX3" fmla="*/ 38100 w 82550"/>
                      <a:gd name="connsiteY3" fmla="*/ 651536 h 774303"/>
                      <a:gd name="connsiteX4" fmla="*/ 76200 w 82550"/>
                      <a:gd name="connsiteY4" fmla="*/ 740436 h 774303"/>
                      <a:gd name="connsiteX5" fmla="*/ 76200 w 82550"/>
                      <a:gd name="connsiteY5" fmla="*/ 753136 h 774303"/>
                      <a:gd name="connsiteX0" fmla="*/ 0 w 81756"/>
                      <a:gd name="connsiteY0" fmla="*/ 751152 h 760413"/>
                      <a:gd name="connsiteX1" fmla="*/ 21431 w 81756"/>
                      <a:gd name="connsiteY1" fmla="*/ 626533 h 760413"/>
                      <a:gd name="connsiteX2" fmla="*/ 25400 w 81756"/>
                      <a:gd name="connsiteY2" fmla="*/ 1852 h 760413"/>
                      <a:gd name="connsiteX3" fmla="*/ 42863 w 81756"/>
                      <a:gd name="connsiteY3" fmla="*/ 637646 h 760413"/>
                      <a:gd name="connsiteX4" fmla="*/ 76200 w 81756"/>
                      <a:gd name="connsiteY4" fmla="*/ 738452 h 760413"/>
                      <a:gd name="connsiteX5" fmla="*/ 76200 w 81756"/>
                      <a:gd name="connsiteY5" fmla="*/ 751152 h 760413"/>
                      <a:gd name="connsiteX0" fmla="*/ 20242 w 101998"/>
                      <a:gd name="connsiteY0" fmla="*/ 751152 h 760810"/>
                      <a:gd name="connsiteX1" fmla="*/ 3572 w 101998"/>
                      <a:gd name="connsiteY1" fmla="*/ 740040 h 760810"/>
                      <a:gd name="connsiteX2" fmla="*/ 41673 w 101998"/>
                      <a:gd name="connsiteY2" fmla="*/ 626533 h 760810"/>
                      <a:gd name="connsiteX3" fmla="*/ 45642 w 101998"/>
                      <a:gd name="connsiteY3" fmla="*/ 1852 h 760810"/>
                      <a:gd name="connsiteX4" fmla="*/ 63105 w 101998"/>
                      <a:gd name="connsiteY4" fmla="*/ 637646 h 760810"/>
                      <a:gd name="connsiteX5" fmla="*/ 96442 w 101998"/>
                      <a:gd name="connsiteY5" fmla="*/ 738452 h 760810"/>
                      <a:gd name="connsiteX6" fmla="*/ 96442 w 101998"/>
                      <a:gd name="connsiteY6" fmla="*/ 751152 h 760810"/>
                      <a:gd name="connsiteX0" fmla="*/ 1192 w 82948"/>
                      <a:gd name="connsiteY0" fmla="*/ 751152 h 760810"/>
                      <a:gd name="connsiteX1" fmla="*/ 3572 w 82948"/>
                      <a:gd name="connsiteY1" fmla="*/ 740040 h 760810"/>
                      <a:gd name="connsiteX2" fmla="*/ 22623 w 82948"/>
                      <a:gd name="connsiteY2" fmla="*/ 626533 h 760810"/>
                      <a:gd name="connsiteX3" fmla="*/ 26592 w 82948"/>
                      <a:gd name="connsiteY3" fmla="*/ 1852 h 760810"/>
                      <a:gd name="connsiteX4" fmla="*/ 44055 w 82948"/>
                      <a:gd name="connsiteY4" fmla="*/ 637646 h 760810"/>
                      <a:gd name="connsiteX5" fmla="*/ 77392 w 82948"/>
                      <a:gd name="connsiteY5" fmla="*/ 738452 h 760810"/>
                      <a:gd name="connsiteX6" fmla="*/ 77392 w 82948"/>
                      <a:gd name="connsiteY6" fmla="*/ 751152 h 760810"/>
                      <a:gd name="connsiteX0" fmla="*/ 1192 w 82948"/>
                      <a:gd name="connsiteY0" fmla="*/ 751152 h 760810"/>
                      <a:gd name="connsiteX1" fmla="*/ 3572 w 82948"/>
                      <a:gd name="connsiteY1" fmla="*/ 740040 h 760810"/>
                      <a:gd name="connsiteX2" fmla="*/ 22623 w 82948"/>
                      <a:gd name="connsiteY2" fmla="*/ 626533 h 760810"/>
                      <a:gd name="connsiteX3" fmla="*/ 32695 w 82948"/>
                      <a:gd name="connsiteY3" fmla="*/ 1852 h 760810"/>
                      <a:gd name="connsiteX4" fmla="*/ 44055 w 82948"/>
                      <a:gd name="connsiteY4" fmla="*/ 637646 h 760810"/>
                      <a:gd name="connsiteX5" fmla="*/ 77392 w 82948"/>
                      <a:gd name="connsiteY5" fmla="*/ 738452 h 760810"/>
                      <a:gd name="connsiteX6" fmla="*/ 77392 w 82948"/>
                      <a:gd name="connsiteY6" fmla="*/ 751152 h 760810"/>
                      <a:gd name="connsiteX0" fmla="*/ 1192 w 80787"/>
                      <a:gd name="connsiteY0" fmla="*/ 751152 h 764841"/>
                      <a:gd name="connsiteX1" fmla="*/ 3572 w 80787"/>
                      <a:gd name="connsiteY1" fmla="*/ 740040 h 764841"/>
                      <a:gd name="connsiteX2" fmla="*/ 22623 w 80787"/>
                      <a:gd name="connsiteY2" fmla="*/ 626533 h 764841"/>
                      <a:gd name="connsiteX3" fmla="*/ 32695 w 80787"/>
                      <a:gd name="connsiteY3" fmla="*/ 1852 h 764841"/>
                      <a:gd name="connsiteX4" fmla="*/ 44055 w 80787"/>
                      <a:gd name="connsiteY4" fmla="*/ 637646 h 764841"/>
                      <a:gd name="connsiteX5" fmla="*/ 77392 w 80787"/>
                      <a:gd name="connsiteY5" fmla="*/ 738452 h 764841"/>
                      <a:gd name="connsiteX6" fmla="*/ 64424 w 80787"/>
                      <a:gd name="connsiteY6" fmla="*/ 762725 h 764841"/>
                      <a:gd name="connsiteX0" fmla="*/ 1192 w 77392"/>
                      <a:gd name="connsiteY0" fmla="*/ 751152 h 760810"/>
                      <a:gd name="connsiteX1" fmla="*/ 3572 w 77392"/>
                      <a:gd name="connsiteY1" fmla="*/ 740040 h 760810"/>
                      <a:gd name="connsiteX2" fmla="*/ 22623 w 77392"/>
                      <a:gd name="connsiteY2" fmla="*/ 626533 h 760810"/>
                      <a:gd name="connsiteX3" fmla="*/ 32695 w 77392"/>
                      <a:gd name="connsiteY3" fmla="*/ 1852 h 760810"/>
                      <a:gd name="connsiteX4" fmla="*/ 44055 w 77392"/>
                      <a:gd name="connsiteY4" fmla="*/ 637646 h 760810"/>
                      <a:gd name="connsiteX5" fmla="*/ 77392 w 77392"/>
                      <a:gd name="connsiteY5" fmla="*/ 738452 h 760810"/>
                      <a:gd name="connsiteX0" fmla="*/ 1192 w 68238"/>
                      <a:gd name="connsiteY0" fmla="*/ 751152 h 764270"/>
                      <a:gd name="connsiteX1" fmla="*/ 3572 w 68238"/>
                      <a:gd name="connsiteY1" fmla="*/ 740040 h 764270"/>
                      <a:gd name="connsiteX2" fmla="*/ 22623 w 68238"/>
                      <a:gd name="connsiteY2" fmla="*/ 626533 h 764270"/>
                      <a:gd name="connsiteX3" fmla="*/ 32695 w 68238"/>
                      <a:gd name="connsiteY3" fmla="*/ 1852 h 764270"/>
                      <a:gd name="connsiteX4" fmla="*/ 44055 w 68238"/>
                      <a:gd name="connsiteY4" fmla="*/ 637646 h 764270"/>
                      <a:gd name="connsiteX5" fmla="*/ 68238 w 68238"/>
                      <a:gd name="connsiteY5" fmla="*/ 761599 h 76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38" h="764270">
                        <a:moveTo>
                          <a:pt x="1192" y="751152"/>
                        </a:moveTo>
                        <a:cubicBezTo>
                          <a:pt x="1589" y="751284"/>
                          <a:pt x="0" y="760810"/>
                          <a:pt x="3572" y="740040"/>
                        </a:cubicBezTo>
                        <a:cubicBezTo>
                          <a:pt x="7144" y="719270"/>
                          <a:pt x="17769" y="749564"/>
                          <a:pt x="22623" y="626533"/>
                        </a:cubicBezTo>
                        <a:cubicBezTo>
                          <a:pt x="27477" y="503502"/>
                          <a:pt x="29123" y="0"/>
                          <a:pt x="32695" y="1852"/>
                        </a:cubicBezTo>
                        <a:cubicBezTo>
                          <a:pt x="36267" y="3704"/>
                          <a:pt x="38131" y="511022"/>
                          <a:pt x="44055" y="637646"/>
                        </a:cubicBezTo>
                        <a:cubicBezTo>
                          <a:pt x="49979" y="764270"/>
                          <a:pt x="64843" y="740752"/>
                          <a:pt x="68238" y="761599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latin typeface="Times New Roman" pitchFamily="18" charset="0"/>
                      <a:ea typeface="+mn-ea"/>
                    </a:endParaRPr>
                  </a:p>
                </p:txBody>
              </p:sp>
              <p:graphicFrame>
                <p:nvGraphicFramePr>
                  <p:cNvPr id="6156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2271540" y="914478"/>
                  <a:ext cx="522174" cy="42468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6567" name="Equation" r:id="rId12" imgW="279360" imgH="203040" progId="Equation.3">
                          <p:embed/>
                        </p:oleObj>
                      </mc:Choice>
                      <mc:Fallback>
                        <p:oleObj name="Equation" r:id="rId12" imgW="279360" imgH="2030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71540" y="914478"/>
                                <a:ext cx="522174" cy="42468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38100">
                                    <a:solidFill>
                                      <a:schemeClr val="hlink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23" name="Szabadkézi sokszög 122"/>
                <p:cNvSpPr/>
                <p:nvPr/>
              </p:nvSpPr>
              <p:spPr bwMode="auto">
                <a:xfrm>
                  <a:off x="5548994" y="2363525"/>
                  <a:ext cx="821474" cy="903235"/>
                </a:xfrm>
                <a:custGeom>
                  <a:avLst/>
                  <a:gdLst>
                    <a:gd name="connsiteX0" fmla="*/ 0 w 196850"/>
                    <a:gd name="connsiteY0" fmla="*/ 740833 h 774700"/>
                    <a:gd name="connsiteX1" fmla="*/ 114300 w 196850"/>
                    <a:gd name="connsiteY1" fmla="*/ 626533 h 774700"/>
                    <a:gd name="connsiteX2" fmla="*/ 139700 w 196850"/>
                    <a:gd name="connsiteY2" fmla="*/ 4233 h 774700"/>
                    <a:gd name="connsiteX3" fmla="*/ 152400 w 196850"/>
                    <a:gd name="connsiteY3" fmla="*/ 651933 h 774700"/>
                    <a:gd name="connsiteX4" fmla="*/ 190500 w 196850"/>
                    <a:gd name="connsiteY4" fmla="*/ 740833 h 774700"/>
                    <a:gd name="connsiteX5" fmla="*/ 190500 w 196850"/>
                    <a:gd name="connsiteY5" fmla="*/ 753533 h 774700"/>
                    <a:gd name="connsiteX0" fmla="*/ 0 w 196850"/>
                    <a:gd name="connsiteY0" fmla="*/ 740833 h 774700"/>
                    <a:gd name="connsiteX1" fmla="*/ 114300 w 196850"/>
                    <a:gd name="connsiteY1" fmla="*/ 753533 h 774700"/>
                    <a:gd name="connsiteX2" fmla="*/ 114300 w 196850"/>
                    <a:gd name="connsiteY2" fmla="*/ 626533 h 774700"/>
                    <a:gd name="connsiteX3" fmla="*/ 139700 w 196850"/>
                    <a:gd name="connsiteY3" fmla="*/ 4233 h 774700"/>
                    <a:gd name="connsiteX4" fmla="*/ 152400 w 196850"/>
                    <a:gd name="connsiteY4" fmla="*/ 651933 h 774700"/>
                    <a:gd name="connsiteX5" fmla="*/ 190500 w 196850"/>
                    <a:gd name="connsiteY5" fmla="*/ 740833 h 774700"/>
                    <a:gd name="connsiteX6" fmla="*/ 190500 w 196850"/>
                    <a:gd name="connsiteY6" fmla="*/ 753533 h 774700"/>
                    <a:gd name="connsiteX0" fmla="*/ 0 w 247650"/>
                    <a:gd name="connsiteY0" fmla="*/ 740833 h 1517650"/>
                    <a:gd name="connsiteX1" fmla="*/ 228600 w 247650"/>
                    <a:gd name="connsiteY1" fmla="*/ 1515533 h 1517650"/>
                    <a:gd name="connsiteX2" fmla="*/ 114300 w 247650"/>
                    <a:gd name="connsiteY2" fmla="*/ 753533 h 1517650"/>
                    <a:gd name="connsiteX3" fmla="*/ 114300 w 247650"/>
                    <a:gd name="connsiteY3" fmla="*/ 626533 h 1517650"/>
                    <a:gd name="connsiteX4" fmla="*/ 139700 w 247650"/>
                    <a:gd name="connsiteY4" fmla="*/ 4233 h 1517650"/>
                    <a:gd name="connsiteX5" fmla="*/ 152400 w 247650"/>
                    <a:gd name="connsiteY5" fmla="*/ 651933 h 1517650"/>
                    <a:gd name="connsiteX6" fmla="*/ 190500 w 247650"/>
                    <a:gd name="connsiteY6" fmla="*/ 740833 h 1517650"/>
                    <a:gd name="connsiteX7" fmla="*/ 190500 w 247650"/>
                    <a:gd name="connsiteY7" fmla="*/ 753533 h 1517650"/>
                    <a:gd name="connsiteX0" fmla="*/ 0 w 196850"/>
                    <a:gd name="connsiteY0" fmla="*/ 740833 h 774700"/>
                    <a:gd name="connsiteX1" fmla="*/ 114300 w 196850"/>
                    <a:gd name="connsiteY1" fmla="*/ 753533 h 774700"/>
                    <a:gd name="connsiteX2" fmla="*/ 114300 w 196850"/>
                    <a:gd name="connsiteY2" fmla="*/ 626533 h 774700"/>
                    <a:gd name="connsiteX3" fmla="*/ 139700 w 196850"/>
                    <a:gd name="connsiteY3" fmla="*/ 4233 h 774700"/>
                    <a:gd name="connsiteX4" fmla="*/ 152400 w 196850"/>
                    <a:gd name="connsiteY4" fmla="*/ 651933 h 774700"/>
                    <a:gd name="connsiteX5" fmla="*/ 190500 w 196850"/>
                    <a:gd name="connsiteY5" fmla="*/ 740833 h 774700"/>
                    <a:gd name="connsiteX6" fmla="*/ 190500 w 196850"/>
                    <a:gd name="connsiteY6" fmla="*/ 753533 h 774700"/>
                    <a:gd name="connsiteX0" fmla="*/ 4233 w 86783"/>
                    <a:gd name="connsiteY0" fmla="*/ 753533 h 774700"/>
                    <a:gd name="connsiteX1" fmla="*/ 4233 w 86783"/>
                    <a:gd name="connsiteY1" fmla="*/ 626533 h 774700"/>
                    <a:gd name="connsiteX2" fmla="*/ 29633 w 86783"/>
                    <a:gd name="connsiteY2" fmla="*/ 4233 h 774700"/>
                    <a:gd name="connsiteX3" fmla="*/ 42333 w 86783"/>
                    <a:gd name="connsiteY3" fmla="*/ 651933 h 774700"/>
                    <a:gd name="connsiteX4" fmla="*/ 80433 w 86783"/>
                    <a:gd name="connsiteY4" fmla="*/ 740833 h 774700"/>
                    <a:gd name="connsiteX5" fmla="*/ 80433 w 86783"/>
                    <a:gd name="connsiteY5" fmla="*/ 753533 h 774700"/>
                    <a:gd name="connsiteX0" fmla="*/ 0 w 82550"/>
                    <a:gd name="connsiteY0" fmla="*/ 753136 h 774303"/>
                    <a:gd name="connsiteX1" fmla="*/ 21431 w 82550"/>
                    <a:gd name="connsiteY1" fmla="*/ 628517 h 774303"/>
                    <a:gd name="connsiteX2" fmla="*/ 25400 w 82550"/>
                    <a:gd name="connsiteY2" fmla="*/ 3836 h 774303"/>
                    <a:gd name="connsiteX3" fmla="*/ 38100 w 82550"/>
                    <a:gd name="connsiteY3" fmla="*/ 651536 h 774303"/>
                    <a:gd name="connsiteX4" fmla="*/ 76200 w 82550"/>
                    <a:gd name="connsiteY4" fmla="*/ 740436 h 774303"/>
                    <a:gd name="connsiteX5" fmla="*/ 76200 w 82550"/>
                    <a:gd name="connsiteY5" fmla="*/ 753136 h 774303"/>
                    <a:gd name="connsiteX0" fmla="*/ 0 w 81756"/>
                    <a:gd name="connsiteY0" fmla="*/ 751152 h 760413"/>
                    <a:gd name="connsiteX1" fmla="*/ 21431 w 81756"/>
                    <a:gd name="connsiteY1" fmla="*/ 626533 h 760413"/>
                    <a:gd name="connsiteX2" fmla="*/ 25400 w 81756"/>
                    <a:gd name="connsiteY2" fmla="*/ 1852 h 760413"/>
                    <a:gd name="connsiteX3" fmla="*/ 42863 w 81756"/>
                    <a:gd name="connsiteY3" fmla="*/ 637646 h 760413"/>
                    <a:gd name="connsiteX4" fmla="*/ 76200 w 81756"/>
                    <a:gd name="connsiteY4" fmla="*/ 738452 h 760413"/>
                    <a:gd name="connsiteX5" fmla="*/ 76200 w 81756"/>
                    <a:gd name="connsiteY5" fmla="*/ 751152 h 760413"/>
                    <a:gd name="connsiteX0" fmla="*/ 20242 w 101998"/>
                    <a:gd name="connsiteY0" fmla="*/ 751152 h 760810"/>
                    <a:gd name="connsiteX1" fmla="*/ 3572 w 101998"/>
                    <a:gd name="connsiteY1" fmla="*/ 740040 h 760810"/>
                    <a:gd name="connsiteX2" fmla="*/ 41673 w 101998"/>
                    <a:gd name="connsiteY2" fmla="*/ 626533 h 760810"/>
                    <a:gd name="connsiteX3" fmla="*/ 45642 w 101998"/>
                    <a:gd name="connsiteY3" fmla="*/ 1852 h 760810"/>
                    <a:gd name="connsiteX4" fmla="*/ 63105 w 101998"/>
                    <a:gd name="connsiteY4" fmla="*/ 637646 h 760810"/>
                    <a:gd name="connsiteX5" fmla="*/ 96442 w 101998"/>
                    <a:gd name="connsiteY5" fmla="*/ 738452 h 760810"/>
                    <a:gd name="connsiteX6" fmla="*/ 96442 w 101998"/>
                    <a:gd name="connsiteY6" fmla="*/ 751152 h 760810"/>
                    <a:gd name="connsiteX0" fmla="*/ 1192 w 82948"/>
                    <a:gd name="connsiteY0" fmla="*/ 751152 h 760810"/>
                    <a:gd name="connsiteX1" fmla="*/ 3572 w 82948"/>
                    <a:gd name="connsiteY1" fmla="*/ 740040 h 760810"/>
                    <a:gd name="connsiteX2" fmla="*/ 22623 w 82948"/>
                    <a:gd name="connsiteY2" fmla="*/ 626533 h 760810"/>
                    <a:gd name="connsiteX3" fmla="*/ 26592 w 82948"/>
                    <a:gd name="connsiteY3" fmla="*/ 1852 h 760810"/>
                    <a:gd name="connsiteX4" fmla="*/ 44055 w 82948"/>
                    <a:gd name="connsiteY4" fmla="*/ 637646 h 760810"/>
                    <a:gd name="connsiteX5" fmla="*/ 77392 w 82948"/>
                    <a:gd name="connsiteY5" fmla="*/ 738452 h 760810"/>
                    <a:gd name="connsiteX6" fmla="*/ 77392 w 82948"/>
                    <a:gd name="connsiteY6" fmla="*/ 751152 h 760810"/>
                    <a:gd name="connsiteX0" fmla="*/ 1192 w 82948"/>
                    <a:gd name="connsiteY0" fmla="*/ 751152 h 760810"/>
                    <a:gd name="connsiteX1" fmla="*/ 3572 w 82948"/>
                    <a:gd name="connsiteY1" fmla="*/ 740040 h 760810"/>
                    <a:gd name="connsiteX2" fmla="*/ 22623 w 82948"/>
                    <a:gd name="connsiteY2" fmla="*/ 626533 h 760810"/>
                    <a:gd name="connsiteX3" fmla="*/ 32695 w 82948"/>
                    <a:gd name="connsiteY3" fmla="*/ 1852 h 760810"/>
                    <a:gd name="connsiteX4" fmla="*/ 44055 w 82948"/>
                    <a:gd name="connsiteY4" fmla="*/ 637646 h 760810"/>
                    <a:gd name="connsiteX5" fmla="*/ 77392 w 82948"/>
                    <a:gd name="connsiteY5" fmla="*/ 738452 h 760810"/>
                    <a:gd name="connsiteX6" fmla="*/ 77392 w 82948"/>
                    <a:gd name="connsiteY6" fmla="*/ 751152 h 760810"/>
                    <a:gd name="connsiteX0" fmla="*/ 1192 w 80787"/>
                    <a:gd name="connsiteY0" fmla="*/ 751152 h 764841"/>
                    <a:gd name="connsiteX1" fmla="*/ 3572 w 80787"/>
                    <a:gd name="connsiteY1" fmla="*/ 740040 h 764841"/>
                    <a:gd name="connsiteX2" fmla="*/ 22623 w 80787"/>
                    <a:gd name="connsiteY2" fmla="*/ 626533 h 764841"/>
                    <a:gd name="connsiteX3" fmla="*/ 32695 w 80787"/>
                    <a:gd name="connsiteY3" fmla="*/ 1852 h 764841"/>
                    <a:gd name="connsiteX4" fmla="*/ 44055 w 80787"/>
                    <a:gd name="connsiteY4" fmla="*/ 637646 h 764841"/>
                    <a:gd name="connsiteX5" fmla="*/ 77392 w 80787"/>
                    <a:gd name="connsiteY5" fmla="*/ 738452 h 764841"/>
                    <a:gd name="connsiteX6" fmla="*/ 64424 w 80787"/>
                    <a:gd name="connsiteY6" fmla="*/ 762725 h 764841"/>
                    <a:gd name="connsiteX0" fmla="*/ 1192 w 77392"/>
                    <a:gd name="connsiteY0" fmla="*/ 751152 h 760810"/>
                    <a:gd name="connsiteX1" fmla="*/ 3572 w 77392"/>
                    <a:gd name="connsiteY1" fmla="*/ 740040 h 760810"/>
                    <a:gd name="connsiteX2" fmla="*/ 22623 w 77392"/>
                    <a:gd name="connsiteY2" fmla="*/ 626533 h 760810"/>
                    <a:gd name="connsiteX3" fmla="*/ 32695 w 77392"/>
                    <a:gd name="connsiteY3" fmla="*/ 1852 h 760810"/>
                    <a:gd name="connsiteX4" fmla="*/ 44055 w 77392"/>
                    <a:gd name="connsiteY4" fmla="*/ 637646 h 760810"/>
                    <a:gd name="connsiteX5" fmla="*/ 77392 w 77392"/>
                    <a:gd name="connsiteY5" fmla="*/ 738452 h 760810"/>
                    <a:gd name="connsiteX0" fmla="*/ 1192 w 68238"/>
                    <a:gd name="connsiteY0" fmla="*/ 751152 h 764270"/>
                    <a:gd name="connsiteX1" fmla="*/ 3572 w 68238"/>
                    <a:gd name="connsiteY1" fmla="*/ 740040 h 764270"/>
                    <a:gd name="connsiteX2" fmla="*/ 22623 w 68238"/>
                    <a:gd name="connsiteY2" fmla="*/ 626533 h 764270"/>
                    <a:gd name="connsiteX3" fmla="*/ 32695 w 68238"/>
                    <a:gd name="connsiteY3" fmla="*/ 1852 h 764270"/>
                    <a:gd name="connsiteX4" fmla="*/ 44055 w 68238"/>
                    <a:gd name="connsiteY4" fmla="*/ 637646 h 764270"/>
                    <a:gd name="connsiteX5" fmla="*/ 68238 w 68238"/>
                    <a:gd name="connsiteY5" fmla="*/ 761599 h 764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238" h="764270">
                      <a:moveTo>
                        <a:pt x="1192" y="751152"/>
                      </a:moveTo>
                      <a:cubicBezTo>
                        <a:pt x="1589" y="751284"/>
                        <a:pt x="0" y="760810"/>
                        <a:pt x="3572" y="740040"/>
                      </a:cubicBezTo>
                      <a:cubicBezTo>
                        <a:pt x="7144" y="719270"/>
                        <a:pt x="17769" y="749564"/>
                        <a:pt x="22623" y="626533"/>
                      </a:cubicBezTo>
                      <a:cubicBezTo>
                        <a:pt x="27477" y="503502"/>
                        <a:pt x="29123" y="0"/>
                        <a:pt x="32695" y="1852"/>
                      </a:cubicBezTo>
                      <a:cubicBezTo>
                        <a:pt x="36267" y="3704"/>
                        <a:pt x="38131" y="511022"/>
                        <a:pt x="44055" y="637646"/>
                      </a:cubicBezTo>
                      <a:cubicBezTo>
                        <a:pt x="49979" y="764270"/>
                        <a:pt x="64843" y="740752"/>
                        <a:pt x="68238" y="761599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Times New Roman" pitchFamily="18" charset="0"/>
                    <a:ea typeface="+mn-ea"/>
                  </a:endParaRPr>
                </a:p>
              </p:txBody>
            </p:sp>
          </p:grpSp>
          <p:cxnSp>
            <p:nvCxnSpPr>
              <p:cNvPr id="6173" name="Egyenes összekötő nyíllal 77"/>
              <p:cNvCxnSpPr>
                <a:cxnSpLocks noChangeShapeType="1"/>
              </p:cNvCxnSpPr>
              <p:nvPr/>
            </p:nvCxnSpPr>
            <p:spPr bwMode="auto">
              <a:xfrm flipV="1">
                <a:off x="2585899" y="2701168"/>
                <a:ext cx="42227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6154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6807016"/>
                  </p:ext>
                </p:extLst>
              </p:nvPr>
            </p:nvGraphicFramePr>
            <p:xfrm>
              <a:off x="2212396" y="2783543"/>
              <a:ext cx="1135922" cy="6579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568" name="Equation" r:id="rId14" imgW="762000" imgH="393700" progId="Equation.3">
                      <p:embed/>
                    </p:oleObj>
                  </mc:Choice>
                  <mc:Fallback>
                    <p:oleObj name="Equation" r:id="rId14" imgW="762000" imgH="393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12396" y="2783543"/>
                            <a:ext cx="1135922" cy="6579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174" name="Egyenes összekötő nyíllal 21"/>
              <p:cNvCxnSpPr>
                <a:cxnSpLocks noChangeShapeType="1"/>
              </p:cNvCxnSpPr>
              <p:nvPr/>
            </p:nvCxnSpPr>
            <p:spPr bwMode="auto">
              <a:xfrm flipH="1" flipV="1">
                <a:off x="2149441" y="1698196"/>
                <a:ext cx="16566" cy="86792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" name="Szabadkézi sokszög 126"/>
            <p:cNvSpPr/>
            <p:nvPr/>
          </p:nvSpPr>
          <p:spPr bwMode="auto">
            <a:xfrm rot="10800000">
              <a:off x="4417784" y="2075589"/>
              <a:ext cx="804863" cy="590550"/>
            </a:xfrm>
            <a:custGeom>
              <a:avLst/>
              <a:gdLst>
                <a:gd name="connsiteX0" fmla="*/ 0 w 196850"/>
                <a:gd name="connsiteY0" fmla="*/ 740833 h 774700"/>
                <a:gd name="connsiteX1" fmla="*/ 114300 w 196850"/>
                <a:gd name="connsiteY1" fmla="*/ 626533 h 774700"/>
                <a:gd name="connsiteX2" fmla="*/ 139700 w 196850"/>
                <a:gd name="connsiteY2" fmla="*/ 4233 h 774700"/>
                <a:gd name="connsiteX3" fmla="*/ 152400 w 196850"/>
                <a:gd name="connsiteY3" fmla="*/ 651933 h 774700"/>
                <a:gd name="connsiteX4" fmla="*/ 190500 w 196850"/>
                <a:gd name="connsiteY4" fmla="*/ 740833 h 774700"/>
                <a:gd name="connsiteX5" fmla="*/ 190500 w 196850"/>
                <a:gd name="connsiteY5" fmla="*/ 753533 h 77470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0 w 247650"/>
                <a:gd name="connsiteY0" fmla="*/ 740833 h 1517650"/>
                <a:gd name="connsiteX1" fmla="*/ 228600 w 247650"/>
                <a:gd name="connsiteY1" fmla="*/ 1515533 h 1517650"/>
                <a:gd name="connsiteX2" fmla="*/ 114300 w 247650"/>
                <a:gd name="connsiteY2" fmla="*/ 753533 h 1517650"/>
                <a:gd name="connsiteX3" fmla="*/ 114300 w 247650"/>
                <a:gd name="connsiteY3" fmla="*/ 626533 h 1517650"/>
                <a:gd name="connsiteX4" fmla="*/ 139700 w 247650"/>
                <a:gd name="connsiteY4" fmla="*/ 4233 h 1517650"/>
                <a:gd name="connsiteX5" fmla="*/ 152400 w 247650"/>
                <a:gd name="connsiteY5" fmla="*/ 651933 h 1517650"/>
                <a:gd name="connsiteX6" fmla="*/ 190500 w 247650"/>
                <a:gd name="connsiteY6" fmla="*/ 740833 h 1517650"/>
                <a:gd name="connsiteX7" fmla="*/ 190500 w 247650"/>
                <a:gd name="connsiteY7" fmla="*/ 753533 h 1517650"/>
                <a:gd name="connsiteX0" fmla="*/ 0 w 196850"/>
                <a:gd name="connsiteY0" fmla="*/ 740833 h 774700"/>
                <a:gd name="connsiteX1" fmla="*/ 114300 w 196850"/>
                <a:gd name="connsiteY1" fmla="*/ 753533 h 774700"/>
                <a:gd name="connsiteX2" fmla="*/ 114300 w 196850"/>
                <a:gd name="connsiteY2" fmla="*/ 626533 h 774700"/>
                <a:gd name="connsiteX3" fmla="*/ 139700 w 196850"/>
                <a:gd name="connsiteY3" fmla="*/ 4233 h 774700"/>
                <a:gd name="connsiteX4" fmla="*/ 152400 w 196850"/>
                <a:gd name="connsiteY4" fmla="*/ 651933 h 774700"/>
                <a:gd name="connsiteX5" fmla="*/ 190500 w 196850"/>
                <a:gd name="connsiteY5" fmla="*/ 740833 h 774700"/>
                <a:gd name="connsiteX6" fmla="*/ 190500 w 196850"/>
                <a:gd name="connsiteY6" fmla="*/ 753533 h 774700"/>
                <a:gd name="connsiteX0" fmla="*/ 4233 w 86783"/>
                <a:gd name="connsiteY0" fmla="*/ 753533 h 774700"/>
                <a:gd name="connsiteX1" fmla="*/ 4233 w 86783"/>
                <a:gd name="connsiteY1" fmla="*/ 626533 h 774700"/>
                <a:gd name="connsiteX2" fmla="*/ 29633 w 86783"/>
                <a:gd name="connsiteY2" fmla="*/ 4233 h 774700"/>
                <a:gd name="connsiteX3" fmla="*/ 42333 w 86783"/>
                <a:gd name="connsiteY3" fmla="*/ 651933 h 774700"/>
                <a:gd name="connsiteX4" fmla="*/ 80433 w 86783"/>
                <a:gd name="connsiteY4" fmla="*/ 740833 h 774700"/>
                <a:gd name="connsiteX5" fmla="*/ 80433 w 86783"/>
                <a:gd name="connsiteY5" fmla="*/ 753533 h 774700"/>
                <a:gd name="connsiteX0" fmla="*/ 0 w 82550"/>
                <a:gd name="connsiteY0" fmla="*/ 753136 h 774303"/>
                <a:gd name="connsiteX1" fmla="*/ 21431 w 82550"/>
                <a:gd name="connsiteY1" fmla="*/ 628517 h 774303"/>
                <a:gd name="connsiteX2" fmla="*/ 25400 w 82550"/>
                <a:gd name="connsiteY2" fmla="*/ 3836 h 774303"/>
                <a:gd name="connsiteX3" fmla="*/ 38100 w 82550"/>
                <a:gd name="connsiteY3" fmla="*/ 651536 h 774303"/>
                <a:gd name="connsiteX4" fmla="*/ 76200 w 82550"/>
                <a:gd name="connsiteY4" fmla="*/ 740436 h 774303"/>
                <a:gd name="connsiteX5" fmla="*/ 76200 w 82550"/>
                <a:gd name="connsiteY5" fmla="*/ 753136 h 774303"/>
                <a:gd name="connsiteX0" fmla="*/ 0 w 81756"/>
                <a:gd name="connsiteY0" fmla="*/ 751152 h 760413"/>
                <a:gd name="connsiteX1" fmla="*/ 21431 w 81756"/>
                <a:gd name="connsiteY1" fmla="*/ 626533 h 760413"/>
                <a:gd name="connsiteX2" fmla="*/ 25400 w 81756"/>
                <a:gd name="connsiteY2" fmla="*/ 1852 h 760413"/>
                <a:gd name="connsiteX3" fmla="*/ 42863 w 81756"/>
                <a:gd name="connsiteY3" fmla="*/ 637646 h 760413"/>
                <a:gd name="connsiteX4" fmla="*/ 76200 w 81756"/>
                <a:gd name="connsiteY4" fmla="*/ 738452 h 760413"/>
                <a:gd name="connsiteX5" fmla="*/ 76200 w 81756"/>
                <a:gd name="connsiteY5" fmla="*/ 751152 h 760413"/>
                <a:gd name="connsiteX0" fmla="*/ 20242 w 101998"/>
                <a:gd name="connsiteY0" fmla="*/ 751152 h 760810"/>
                <a:gd name="connsiteX1" fmla="*/ 3572 w 101998"/>
                <a:gd name="connsiteY1" fmla="*/ 740040 h 760810"/>
                <a:gd name="connsiteX2" fmla="*/ 41673 w 101998"/>
                <a:gd name="connsiteY2" fmla="*/ 626533 h 760810"/>
                <a:gd name="connsiteX3" fmla="*/ 45642 w 101998"/>
                <a:gd name="connsiteY3" fmla="*/ 1852 h 760810"/>
                <a:gd name="connsiteX4" fmla="*/ 63105 w 101998"/>
                <a:gd name="connsiteY4" fmla="*/ 637646 h 760810"/>
                <a:gd name="connsiteX5" fmla="*/ 96442 w 101998"/>
                <a:gd name="connsiteY5" fmla="*/ 738452 h 760810"/>
                <a:gd name="connsiteX6" fmla="*/ 96442 w 101998"/>
                <a:gd name="connsiteY6" fmla="*/ 751152 h 760810"/>
                <a:gd name="connsiteX0" fmla="*/ 1192 w 82948"/>
                <a:gd name="connsiteY0" fmla="*/ 751152 h 760810"/>
                <a:gd name="connsiteX1" fmla="*/ 3572 w 82948"/>
                <a:gd name="connsiteY1" fmla="*/ 740040 h 760810"/>
                <a:gd name="connsiteX2" fmla="*/ 22623 w 82948"/>
                <a:gd name="connsiteY2" fmla="*/ 626533 h 760810"/>
                <a:gd name="connsiteX3" fmla="*/ 26592 w 82948"/>
                <a:gd name="connsiteY3" fmla="*/ 1852 h 760810"/>
                <a:gd name="connsiteX4" fmla="*/ 44055 w 82948"/>
                <a:gd name="connsiteY4" fmla="*/ 637646 h 760810"/>
                <a:gd name="connsiteX5" fmla="*/ 77392 w 82948"/>
                <a:gd name="connsiteY5" fmla="*/ 738452 h 760810"/>
                <a:gd name="connsiteX6" fmla="*/ 77392 w 82948"/>
                <a:gd name="connsiteY6" fmla="*/ 751152 h 760810"/>
                <a:gd name="connsiteX0" fmla="*/ 1192 w 82948"/>
                <a:gd name="connsiteY0" fmla="*/ 751152 h 760810"/>
                <a:gd name="connsiteX1" fmla="*/ 3572 w 82948"/>
                <a:gd name="connsiteY1" fmla="*/ 740040 h 760810"/>
                <a:gd name="connsiteX2" fmla="*/ 22623 w 82948"/>
                <a:gd name="connsiteY2" fmla="*/ 626533 h 760810"/>
                <a:gd name="connsiteX3" fmla="*/ 32695 w 82948"/>
                <a:gd name="connsiteY3" fmla="*/ 1852 h 760810"/>
                <a:gd name="connsiteX4" fmla="*/ 44055 w 82948"/>
                <a:gd name="connsiteY4" fmla="*/ 637646 h 760810"/>
                <a:gd name="connsiteX5" fmla="*/ 77392 w 82948"/>
                <a:gd name="connsiteY5" fmla="*/ 738452 h 760810"/>
                <a:gd name="connsiteX6" fmla="*/ 77392 w 82948"/>
                <a:gd name="connsiteY6" fmla="*/ 751152 h 760810"/>
                <a:gd name="connsiteX0" fmla="*/ 1192 w 80787"/>
                <a:gd name="connsiteY0" fmla="*/ 751152 h 764841"/>
                <a:gd name="connsiteX1" fmla="*/ 3572 w 80787"/>
                <a:gd name="connsiteY1" fmla="*/ 740040 h 764841"/>
                <a:gd name="connsiteX2" fmla="*/ 22623 w 80787"/>
                <a:gd name="connsiteY2" fmla="*/ 626533 h 764841"/>
                <a:gd name="connsiteX3" fmla="*/ 32695 w 80787"/>
                <a:gd name="connsiteY3" fmla="*/ 1852 h 764841"/>
                <a:gd name="connsiteX4" fmla="*/ 44055 w 80787"/>
                <a:gd name="connsiteY4" fmla="*/ 637646 h 764841"/>
                <a:gd name="connsiteX5" fmla="*/ 77392 w 80787"/>
                <a:gd name="connsiteY5" fmla="*/ 738452 h 764841"/>
                <a:gd name="connsiteX6" fmla="*/ 64424 w 80787"/>
                <a:gd name="connsiteY6" fmla="*/ 762725 h 764841"/>
                <a:gd name="connsiteX0" fmla="*/ 1192 w 77392"/>
                <a:gd name="connsiteY0" fmla="*/ 751152 h 760810"/>
                <a:gd name="connsiteX1" fmla="*/ 3572 w 77392"/>
                <a:gd name="connsiteY1" fmla="*/ 740040 h 760810"/>
                <a:gd name="connsiteX2" fmla="*/ 22623 w 77392"/>
                <a:gd name="connsiteY2" fmla="*/ 626533 h 760810"/>
                <a:gd name="connsiteX3" fmla="*/ 32695 w 77392"/>
                <a:gd name="connsiteY3" fmla="*/ 1852 h 760810"/>
                <a:gd name="connsiteX4" fmla="*/ 44055 w 77392"/>
                <a:gd name="connsiteY4" fmla="*/ 637646 h 760810"/>
                <a:gd name="connsiteX5" fmla="*/ 77392 w 77392"/>
                <a:gd name="connsiteY5" fmla="*/ 738452 h 760810"/>
                <a:gd name="connsiteX0" fmla="*/ 1192 w 68238"/>
                <a:gd name="connsiteY0" fmla="*/ 751152 h 764270"/>
                <a:gd name="connsiteX1" fmla="*/ 3572 w 68238"/>
                <a:gd name="connsiteY1" fmla="*/ 740040 h 764270"/>
                <a:gd name="connsiteX2" fmla="*/ 22623 w 68238"/>
                <a:gd name="connsiteY2" fmla="*/ 626533 h 764270"/>
                <a:gd name="connsiteX3" fmla="*/ 32695 w 68238"/>
                <a:gd name="connsiteY3" fmla="*/ 1852 h 764270"/>
                <a:gd name="connsiteX4" fmla="*/ 44055 w 68238"/>
                <a:gd name="connsiteY4" fmla="*/ 637646 h 764270"/>
                <a:gd name="connsiteX5" fmla="*/ 68238 w 68238"/>
                <a:gd name="connsiteY5" fmla="*/ 761599 h 76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38" h="764270">
                  <a:moveTo>
                    <a:pt x="1192" y="751152"/>
                  </a:moveTo>
                  <a:cubicBezTo>
                    <a:pt x="1589" y="751284"/>
                    <a:pt x="0" y="760810"/>
                    <a:pt x="3572" y="740040"/>
                  </a:cubicBezTo>
                  <a:cubicBezTo>
                    <a:pt x="7144" y="719270"/>
                    <a:pt x="17769" y="749564"/>
                    <a:pt x="22623" y="626533"/>
                  </a:cubicBezTo>
                  <a:cubicBezTo>
                    <a:pt x="27477" y="503502"/>
                    <a:pt x="29123" y="0"/>
                    <a:pt x="32695" y="1852"/>
                  </a:cubicBezTo>
                  <a:cubicBezTo>
                    <a:pt x="36267" y="3704"/>
                    <a:pt x="38131" y="511022"/>
                    <a:pt x="44055" y="637646"/>
                  </a:cubicBezTo>
                  <a:cubicBezTo>
                    <a:pt x="49979" y="764270"/>
                    <a:pt x="64843" y="740752"/>
                    <a:pt x="68238" y="761599"/>
                  </a:cubicBezTo>
                </a:path>
              </a:pathLst>
            </a:cu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92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177800"/>
            <a:ext cx="9144000" cy="727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defPPr>
              <a:defRPr lang="en-US"/>
            </a:defPPr>
            <a:lvl1pPr eaLnBrk="1" hangingPunct="1">
              <a:defRPr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eaLnBrk="0" hangingPunct="0">
              <a:defRPr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hu-HU" dirty="0" smtClean="0"/>
              <a:t>Symmetrized n</a:t>
            </a:r>
            <a:r>
              <a:rPr lang="hu-HU" dirty="0" smtClean="0"/>
              <a:t>oise </a:t>
            </a:r>
            <a:r>
              <a:rPr lang="hu-HU" dirty="0" smtClean="0"/>
              <a:t>of </a:t>
            </a:r>
            <a:r>
              <a:rPr lang="hu-HU" dirty="0" smtClean="0"/>
              <a:t>a biased tunnel </a:t>
            </a:r>
            <a:r>
              <a:rPr lang="hu-HU" dirty="0" smtClean="0"/>
              <a:t>junction (</a:t>
            </a:r>
            <a:r>
              <a:rPr lang="hu-HU" dirty="0"/>
              <a:t>V≠0 )</a:t>
            </a:r>
            <a:endParaRPr lang="en-US" dirty="0"/>
          </a:p>
        </p:txBody>
      </p:sp>
      <p:sp>
        <p:nvSpPr>
          <p:cNvPr id="91" name="Téglalap 90"/>
          <p:cNvSpPr/>
          <p:nvPr/>
        </p:nvSpPr>
        <p:spPr>
          <a:xfrm>
            <a:off x="4030679" y="1176176"/>
            <a:ext cx="34829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dirty="0" smtClean="0">
                <a:solidFill>
                  <a:srgbClr val="16165D"/>
                </a:solidFill>
                <a:latin typeface="Calibri" charset="0"/>
              </a:rPr>
              <a:t>Non-equilibrium spectrum: </a:t>
            </a:r>
            <a:endParaRPr lang="hu-HU" sz="2000" dirty="0">
              <a:solidFill>
                <a:srgbClr val="16165D"/>
              </a:solidFill>
              <a:latin typeface="Calibri" charset="0"/>
            </a:endParaRPr>
          </a:p>
        </p:txBody>
      </p:sp>
      <p:graphicFrame>
        <p:nvGraphicFramePr>
          <p:cNvPr id="819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16651"/>
              </p:ext>
            </p:extLst>
          </p:nvPr>
        </p:nvGraphicFramePr>
        <p:xfrm>
          <a:off x="7291404" y="1228564"/>
          <a:ext cx="622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3" name="Equation" r:id="rId3" imgW="380880" imgH="177480" progId="Equation.3">
                  <p:embed/>
                </p:oleObj>
              </mc:Choice>
              <mc:Fallback>
                <p:oleObj name="Equation" r:id="rId3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404" y="1228564"/>
                        <a:ext cx="622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4" name="Csoportba foglalás 42"/>
          <p:cNvGrpSpPr>
            <a:grpSpLocks/>
          </p:cNvGrpSpPr>
          <p:nvPr/>
        </p:nvGrpSpPr>
        <p:grpSpPr bwMode="auto">
          <a:xfrm>
            <a:off x="3714420" y="1946401"/>
            <a:ext cx="5429580" cy="3408868"/>
            <a:chOff x="2411413" y="1788736"/>
            <a:chExt cx="5146796" cy="2690683"/>
          </a:xfrm>
        </p:grpSpPr>
        <p:grpSp>
          <p:nvGrpSpPr>
            <p:cNvPr id="8211" name="Csoportba foglalás 35"/>
            <p:cNvGrpSpPr>
              <a:grpSpLocks/>
            </p:cNvGrpSpPr>
            <p:nvPr/>
          </p:nvGrpSpPr>
          <p:grpSpPr bwMode="auto">
            <a:xfrm>
              <a:off x="2411413" y="1788736"/>
              <a:ext cx="4615948" cy="2690683"/>
              <a:chOff x="1283887" y="3905156"/>
              <a:chExt cx="3376616" cy="2158171"/>
            </a:xfrm>
          </p:grpSpPr>
          <p:grpSp>
            <p:nvGrpSpPr>
              <p:cNvPr id="8218" name="Csoportba foglalás 117"/>
              <p:cNvGrpSpPr>
                <a:grpSpLocks/>
              </p:cNvGrpSpPr>
              <p:nvPr/>
            </p:nvGrpSpPr>
            <p:grpSpPr bwMode="auto">
              <a:xfrm>
                <a:off x="1283887" y="3905156"/>
                <a:ext cx="3376616" cy="2158171"/>
                <a:chOff x="1273001" y="3812610"/>
                <a:chExt cx="3855995" cy="2421591"/>
              </a:xfrm>
            </p:grpSpPr>
            <p:cxnSp>
              <p:nvCxnSpPr>
                <p:cNvPr id="8221" name="Egyenes összekötő nyíllal 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73001" y="5834952"/>
                  <a:ext cx="2976549" cy="1525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22" name="Egyenes összekötő nyíllal 4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907956" y="4960365"/>
                  <a:ext cx="1730951" cy="2587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aphicFrame>
              <p:nvGraphicFramePr>
                <p:cNvPr id="8195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59728456"/>
                    </p:ext>
                  </p:extLst>
                </p:nvPr>
              </p:nvGraphicFramePr>
              <p:xfrm>
                <a:off x="2110037" y="3812610"/>
                <a:ext cx="415000" cy="2210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604" name="Equation" r:id="rId5" imgW="355320" imgH="203040" progId="Equation.3">
                        <p:embed/>
                      </p:oleObj>
                    </mc:Choice>
                    <mc:Fallback>
                      <p:oleObj name="Equation" r:id="rId5" imgW="35532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10037" y="3812610"/>
                              <a:ext cx="415000" cy="2210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196" name="Object 8"/>
                <p:cNvGraphicFramePr>
                  <a:graphicFrameLocks noChangeAspect="1"/>
                </p:cNvGraphicFramePr>
                <p:nvPr/>
              </p:nvGraphicFramePr>
              <p:xfrm>
                <a:off x="2984111" y="5948451"/>
                <a:ext cx="312737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605" name="Equation" r:id="rId7" imgW="228600" imgH="177480" progId="Equation.3">
                        <p:embed/>
                      </p:oleObj>
                    </mc:Choice>
                    <mc:Fallback>
                      <p:oleObj name="Equation" r:id="rId7" imgW="2286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84111" y="5948451"/>
                              <a:ext cx="312737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23" name="Szabadkézi sokszög 54"/>
                <p:cNvSpPr>
                  <a:spLocks/>
                </p:cNvSpPr>
                <p:nvPr/>
              </p:nvSpPr>
              <p:spPr bwMode="auto">
                <a:xfrm>
                  <a:off x="2467852" y="4695986"/>
                  <a:ext cx="1284573" cy="807105"/>
                </a:xfrm>
                <a:custGeom>
                  <a:avLst/>
                  <a:gdLst>
                    <a:gd name="T0" fmla="*/ 0 w 38964"/>
                    <a:gd name="T1" fmla="*/ 527671 h 897577"/>
                    <a:gd name="T2" fmla="*/ 2147483647 w 38964"/>
                    <a:gd name="T3" fmla="*/ 523732 h 897577"/>
                    <a:gd name="T4" fmla="*/ 2147483647 w 38964"/>
                    <a:gd name="T5" fmla="*/ 0 h 897577"/>
                    <a:gd name="T6" fmla="*/ 0 60000 65536"/>
                    <a:gd name="T7" fmla="*/ 0 60000 65536"/>
                    <a:gd name="T8" fmla="*/ 0 60000 65536"/>
                    <a:gd name="T9" fmla="*/ 0 w 38964"/>
                    <a:gd name="T10" fmla="*/ 0 h 897577"/>
                    <a:gd name="T11" fmla="*/ 38964 w 38964"/>
                    <a:gd name="T12" fmla="*/ 897577 h 897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64" h="897577">
                      <a:moveTo>
                        <a:pt x="0" y="897577"/>
                      </a:moveTo>
                      <a:cubicBezTo>
                        <a:pt x="4655" y="886374"/>
                        <a:pt x="7209" y="897090"/>
                        <a:pt x="18754" y="890875"/>
                      </a:cubicBezTo>
                      <a:cubicBezTo>
                        <a:pt x="33694" y="287799"/>
                        <a:pt x="24909" y="636031"/>
                        <a:pt x="38964" y="0"/>
                      </a:cubicBezTo>
                    </a:path>
                  </a:pathLst>
                </a:custGeom>
                <a:noFill/>
                <a:ln w="31750" cap="flat" cmpd="sng">
                  <a:solidFill>
                    <a:srgbClr val="C2283E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8224" name="Szabadkézi sokszög 55"/>
                <p:cNvSpPr>
                  <a:spLocks/>
                </p:cNvSpPr>
                <p:nvPr/>
              </p:nvSpPr>
              <p:spPr bwMode="auto">
                <a:xfrm flipH="1">
                  <a:off x="1851299" y="4747648"/>
                  <a:ext cx="1253457" cy="759222"/>
                </a:xfrm>
                <a:custGeom>
                  <a:avLst/>
                  <a:gdLst>
                    <a:gd name="T0" fmla="*/ 0 w 38964"/>
                    <a:gd name="T1" fmla="*/ 388649 h 897577"/>
                    <a:gd name="T2" fmla="*/ 2147483647 w 38964"/>
                    <a:gd name="T3" fmla="*/ 385746 h 897577"/>
                    <a:gd name="T4" fmla="*/ 2147483647 w 38964"/>
                    <a:gd name="T5" fmla="*/ 0 h 897577"/>
                    <a:gd name="T6" fmla="*/ 0 60000 65536"/>
                    <a:gd name="T7" fmla="*/ 0 60000 65536"/>
                    <a:gd name="T8" fmla="*/ 0 60000 65536"/>
                    <a:gd name="T9" fmla="*/ 0 w 38964"/>
                    <a:gd name="T10" fmla="*/ 0 h 897577"/>
                    <a:gd name="T11" fmla="*/ 38964 w 38964"/>
                    <a:gd name="T12" fmla="*/ 897577 h 897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64" h="897577">
                      <a:moveTo>
                        <a:pt x="0" y="897577"/>
                      </a:moveTo>
                      <a:cubicBezTo>
                        <a:pt x="4655" y="886374"/>
                        <a:pt x="7209" y="897090"/>
                        <a:pt x="18754" y="890875"/>
                      </a:cubicBezTo>
                      <a:cubicBezTo>
                        <a:pt x="33694" y="287799"/>
                        <a:pt x="24909" y="636031"/>
                        <a:pt x="38964" y="0"/>
                      </a:cubicBezTo>
                    </a:path>
                  </a:pathLst>
                </a:custGeom>
                <a:noFill/>
                <a:ln w="31750" cap="flat" cmpd="sng">
                  <a:solidFill>
                    <a:srgbClr val="C2283E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8225" name="Egyenes összekötő 5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055464" y="5834418"/>
                  <a:ext cx="955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26" name="Egyenes összekötő 57"/>
                <p:cNvCxnSpPr>
                  <a:cxnSpLocks noChangeShapeType="1"/>
                  <a:stCxn id="8223" idx="1"/>
                </p:cNvCxnSpPr>
                <p:nvPr/>
              </p:nvCxnSpPr>
              <p:spPr bwMode="auto">
                <a:xfrm>
                  <a:off x="3086138" y="5497065"/>
                  <a:ext cx="757392" cy="787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aphicFrame>
              <p:nvGraphicFramePr>
                <p:cNvPr id="8197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24970364"/>
                    </p:ext>
                  </p:extLst>
                </p:nvPr>
              </p:nvGraphicFramePr>
              <p:xfrm>
                <a:off x="4618769" y="5345064"/>
                <a:ext cx="510227" cy="2964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606" name="Equation" r:id="rId9" imgW="431640" imgH="253800" progId="Equation.3">
                        <p:embed/>
                      </p:oleObj>
                    </mc:Choice>
                    <mc:Fallback>
                      <p:oleObj name="Equation" r:id="rId9" imgW="43164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18769" y="5345064"/>
                              <a:ext cx="510227" cy="29642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8227" name="Egyenes összekötő nyíllal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940767" y="5505619"/>
                  <a:ext cx="545685" cy="10692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aphicFrame>
              <p:nvGraphicFramePr>
                <p:cNvPr id="8198" name="Object 10"/>
                <p:cNvGraphicFramePr>
                  <a:graphicFrameLocks noChangeAspect="1"/>
                </p:cNvGraphicFramePr>
                <p:nvPr/>
              </p:nvGraphicFramePr>
              <p:xfrm>
                <a:off x="4344751" y="5932488"/>
                <a:ext cx="207963" cy="2254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607" name="Equation" r:id="rId11" imgW="152280" imgH="139680" progId="Equation.3">
                        <p:embed/>
                      </p:oleObj>
                    </mc:Choice>
                    <mc:Fallback>
                      <p:oleObj name="Equation" r:id="rId11" imgW="15228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44751" y="5932488"/>
                              <a:ext cx="207963" cy="2254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199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79615921"/>
                    </p:ext>
                  </p:extLst>
                </p:nvPr>
              </p:nvGraphicFramePr>
              <p:xfrm>
                <a:off x="4160617" y="4092598"/>
                <a:ext cx="432056" cy="2457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608" name="Equation" r:id="rId13" imgW="368280" imgH="177480" progId="Equation.3">
                        <p:embed/>
                      </p:oleObj>
                    </mc:Choice>
                    <mc:Fallback>
                      <p:oleObj name="Equation" r:id="rId13" imgW="3682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60617" y="4092598"/>
                              <a:ext cx="432056" cy="245738"/>
                            </a:xfrm>
                            <a:prstGeom prst="rect">
                              <a:avLst/>
                            </a:prstGeom>
                            <a:solidFill>
                              <a:schemeClr val="hlink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219" name="Egyenes összekötő nyíllal 40"/>
              <p:cNvCxnSpPr>
                <a:cxnSpLocks noChangeShapeType="1"/>
              </p:cNvCxnSpPr>
              <p:nvPr/>
            </p:nvCxnSpPr>
            <p:spPr bwMode="auto">
              <a:xfrm>
                <a:off x="2484119" y="4970029"/>
                <a:ext cx="97977" cy="38220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Téglalap 41"/>
              <p:cNvSpPr/>
              <p:nvPr/>
            </p:nvSpPr>
            <p:spPr>
              <a:xfrm>
                <a:off x="1748952" y="4740693"/>
                <a:ext cx="1378192" cy="2532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16165D"/>
                    </a:solidFill>
                    <a:latin typeface="Calibri" charset="0"/>
                  </a:rPr>
                  <a:t>S</a:t>
                </a:r>
                <a:r>
                  <a:rPr lang="hu-HU" sz="2000" b="1" dirty="0" smtClean="0">
                    <a:solidFill>
                      <a:srgbClr val="16165D"/>
                    </a:solidFill>
                    <a:latin typeface="Calibri" charset="0"/>
                  </a:rPr>
                  <a:t>hot noise</a:t>
                </a:r>
                <a:endParaRPr lang="hu-HU" sz="2000" b="1" dirty="0">
                  <a:solidFill>
                    <a:srgbClr val="16165D"/>
                  </a:solidFill>
                  <a:latin typeface="Calibri" charset="0"/>
                </a:endParaRPr>
              </a:p>
            </p:txBody>
          </p:sp>
        </p:grpSp>
        <p:cxnSp>
          <p:nvCxnSpPr>
            <p:cNvPr id="8215" name="Egyenes összekötő nyíllal 97"/>
            <p:cNvCxnSpPr>
              <a:cxnSpLocks noChangeShapeType="1"/>
            </p:cNvCxnSpPr>
            <p:nvPr/>
          </p:nvCxnSpPr>
          <p:spPr bwMode="auto">
            <a:xfrm flipH="1">
              <a:off x="5296396" y="2826327"/>
              <a:ext cx="736269" cy="1306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Téglalap 99"/>
            <p:cNvSpPr/>
            <p:nvPr/>
          </p:nvSpPr>
          <p:spPr>
            <a:xfrm>
              <a:off x="5744368" y="2535682"/>
              <a:ext cx="1813841" cy="510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800" dirty="0" smtClean="0">
                  <a:solidFill>
                    <a:srgbClr val="16165D"/>
                  </a:solidFill>
                  <a:latin typeface="Calibri" charset="0"/>
                </a:rPr>
                <a:t>„quantum </a:t>
              </a:r>
            </a:p>
            <a:p>
              <a:pPr algn="ctr"/>
              <a:r>
                <a:rPr lang="hu-HU" sz="1800" dirty="0" smtClean="0">
                  <a:solidFill>
                    <a:srgbClr val="16165D"/>
                  </a:solidFill>
                  <a:latin typeface="Calibri" charset="0"/>
                </a:rPr>
                <a:t>noise”</a:t>
              </a:r>
              <a:endParaRPr lang="hu-HU" sz="1800" dirty="0">
                <a:solidFill>
                  <a:srgbClr val="16165D"/>
                </a:solidFill>
                <a:latin typeface="Calibri" charset="0"/>
              </a:endParaRPr>
            </a:p>
          </p:txBody>
        </p:sp>
      </p:grpSp>
      <p:grpSp>
        <p:nvGrpSpPr>
          <p:cNvPr id="36" name="Csoportba foglalás 62"/>
          <p:cNvGrpSpPr>
            <a:grpSpLocks/>
          </p:cNvGrpSpPr>
          <p:nvPr/>
        </p:nvGrpSpPr>
        <p:grpSpPr bwMode="auto">
          <a:xfrm>
            <a:off x="331788" y="2673350"/>
            <a:ext cx="2554287" cy="2195513"/>
            <a:chOff x="178130" y="1168508"/>
            <a:chExt cx="3681351" cy="2709600"/>
          </a:xfrm>
        </p:grpSpPr>
        <p:grpSp>
          <p:nvGrpSpPr>
            <p:cNvPr id="37" name="Csoportba foglalás 16"/>
            <p:cNvGrpSpPr>
              <a:grpSpLocks/>
            </p:cNvGrpSpPr>
            <p:nvPr/>
          </p:nvGrpSpPr>
          <p:grpSpPr bwMode="auto">
            <a:xfrm>
              <a:off x="658605" y="1168508"/>
              <a:ext cx="2317718" cy="1443945"/>
              <a:chOff x="478113" y="1421448"/>
              <a:chExt cx="2926222" cy="1673084"/>
            </a:xfrm>
          </p:grpSpPr>
          <p:sp>
            <p:nvSpPr>
              <p:cNvPr id="47" name="Téglalap 17"/>
              <p:cNvSpPr/>
              <p:nvPr/>
            </p:nvSpPr>
            <p:spPr bwMode="auto">
              <a:xfrm>
                <a:off x="478113" y="1421448"/>
                <a:ext cx="2926222" cy="16730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48" name="Téglalap 18"/>
              <p:cNvSpPr/>
              <p:nvPr/>
            </p:nvSpPr>
            <p:spPr bwMode="auto">
              <a:xfrm>
                <a:off x="1757793" y="1421448"/>
                <a:ext cx="225316" cy="167308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8575" cap="flat" cmpd="sng" algn="ctr">
                <a:solidFill>
                  <a:srgbClr val="CC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 pitchFamily="34" charset="0"/>
                  <a:ea typeface="+mn-ea"/>
                </a:endParaRPr>
              </a:p>
            </p:txBody>
          </p:sp>
          <p:cxnSp>
            <p:nvCxnSpPr>
              <p:cNvPr id="49" name="Egyenes összekötő nyíllal 19"/>
              <p:cNvCxnSpPr>
                <a:cxnSpLocks noChangeShapeType="1"/>
              </p:cNvCxnSpPr>
              <p:nvPr/>
            </p:nvCxnSpPr>
            <p:spPr bwMode="auto">
              <a:xfrm>
                <a:off x="1492035" y="2424844"/>
                <a:ext cx="927264" cy="2271"/>
              </a:xfrm>
              <a:prstGeom prst="straightConnector1">
                <a:avLst/>
              </a:prstGeom>
              <a:noFill/>
              <a:ln w="38100" algn="ctr">
                <a:solidFill>
                  <a:schemeClr val="accent6">
                    <a:lumMod val="50000"/>
                  </a:schemeClr>
                </a:solidFill>
                <a:round/>
                <a:headEnd/>
                <a:tailEnd type="arrow" w="med" len="med"/>
              </a:ln>
            </p:spPr>
          </p:cxnSp>
          <p:graphicFrame>
            <p:nvGraphicFramePr>
              <p:cNvPr id="50" name="Object 2"/>
              <p:cNvGraphicFramePr>
                <a:graphicFrameLocks noChangeAspect="1"/>
              </p:cNvGraphicFramePr>
              <p:nvPr/>
            </p:nvGraphicFramePr>
            <p:xfrm>
              <a:off x="1104904" y="2391972"/>
              <a:ext cx="603609" cy="472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09" name="Equation" r:id="rId15" imgW="279360" imgH="203040" progId="Equation.3">
                      <p:embed/>
                    </p:oleObj>
                  </mc:Choice>
                  <mc:Fallback>
                    <p:oleObj name="Equation" r:id="rId15" imgW="2793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904" y="2391972"/>
                            <a:ext cx="603609" cy="472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8" name="Egyenes összekötő nyíllal 24"/>
            <p:cNvCxnSpPr>
              <a:cxnSpLocks noChangeShapeType="1"/>
            </p:cNvCxnSpPr>
            <p:nvPr/>
          </p:nvCxnSpPr>
          <p:spPr bwMode="auto">
            <a:xfrm flipH="1" flipV="1">
              <a:off x="1781299" y="2422575"/>
              <a:ext cx="415636" cy="5106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églalap 27"/>
            <p:cNvSpPr/>
            <p:nvPr/>
          </p:nvSpPr>
          <p:spPr>
            <a:xfrm>
              <a:off x="1820896" y="2814252"/>
              <a:ext cx="1404109" cy="493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u-HU" sz="20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ea typeface="+mn-ea"/>
                  <a:cs typeface="+mn-cs"/>
                </a:rPr>
                <a:t>oxide</a:t>
              </a:r>
              <a:endParaRPr lang="hu-HU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Szabadkézi sokszög 28"/>
            <p:cNvSpPr>
              <a:spLocks/>
            </p:cNvSpPr>
            <p:nvPr/>
          </p:nvSpPr>
          <p:spPr bwMode="auto">
            <a:xfrm>
              <a:off x="178130" y="1959438"/>
              <a:ext cx="1282535" cy="1436914"/>
            </a:xfrm>
            <a:custGeom>
              <a:avLst/>
              <a:gdLst>
                <a:gd name="T0" fmla="*/ 498764 w 1282535"/>
                <a:gd name="T1" fmla="*/ 0 h 1436914"/>
                <a:gd name="T2" fmla="*/ 0 w 1282535"/>
                <a:gd name="T3" fmla="*/ 0 h 1436914"/>
                <a:gd name="T4" fmla="*/ 11875 w 1282535"/>
                <a:gd name="T5" fmla="*/ 1436914 h 1436914"/>
                <a:gd name="T6" fmla="*/ 1282535 w 1282535"/>
                <a:gd name="T7" fmla="*/ 1436914 h 14369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2535"/>
                <a:gd name="T13" fmla="*/ 0 h 1436914"/>
                <a:gd name="T14" fmla="*/ 1282535 w 1282535"/>
                <a:gd name="T15" fmla="*/ 1436914 h 14369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2535" h="1436914">
                  <a:moveTo>
                    <a:pt x="498764" y="0"/>
                  </a:moveTo>
                  <a:lnTo>
                    <a:pt x="0" y="0"/>
                  </a:lnTo>
                  <a:cubicBezTo>
                    <a:pt x="3958" y="478971"/>
                    <a:pt x="7917" y="957943"/>
                    <a:pt x="11875" y="1436914"/>
                  </a:cubicBezTo>
                  <a:lnTo>
                    <a:pt x="1282535" y="143691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" name="Szabadkézi sokszög 30"/>
            <p:cNvSpPr>
              <a:spLocks/>
            </p:cNvSpPr>
            <p:nvPr/>
          </p:nvSpPr>
          <p:spPr bwMode="auto">
            <a:xfrm>
              <a:off x="1460665" y="3087594"/>
              <a:ext cx="11875" cy="617516"/>
            </a:xfrm>
            <a:custGeom>
              <a:avLst/>
              <a:gdLst>
                <a:gd name="T0" fmla="*/ 0 w 11875"/>
                <a:gd name="T1" fmla="*/ 0 h 617516"/>
                <a:gd name="T2" fmla="*/ 11875 w 11875"/>
                <a:gd name="T3" fmla="*/ 617516 h 617516"/>
                <a:gd name="T4" fmla="*/ 0 60000 65536"/>
                <a:gd name="T5" fmla="*/ 0 60000 65536"/>
                <a:gd name="T6" fmla="*/ 0 w 11875"/>
                <a:gd name="T7" fmla="*/ 0 h 617516"/>
                <a:gd name="T8" fmla="*/ 11875 w 11875"/>
                <a:gd name="T9" fmla="*/ 617516 h 6175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75" h="617516">
                  <a:moveTo>
                    <a:pt x="0" y="0"/>
                  </a:moveTo>
                  <a:lnTo>
                    <a:pt x="11875" y="61751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" name="Szabadkézi sokszög 31"/>
            <p:cNvSpPr>
              <a:spLocks/>
            </p:cNvSpPr>
            <p:nvPr/>
          </p:nvSpPr>
          <p:spPr bwMode="auto">
            <a:xfrm>
              <a:off x="1543794" y="3277598"/>
              <a:ext cx="0" cy="285008"/>
            </a:xfrm>
            <a:custGeom>
              <a:avLst/>
              <a:gdLst>
                <a:gd name="T0" fmla="*/ 0 h 285008"/>
                <a:gd name="T1" fmla="*/ 285008 h 285008"/>
                <a:gd name="T2" fmla="*/ 0 60000 65536"/>
                <a:gd name="T3" fmla="*/ 0 60000 65536"/>
                <a:gd name="T4" fmla="*/ 0 h 285008"/>
                <a:gd name="T5" fmla="*/ 285008 h 285008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85008">
                  <a:moveTo>
                    <a:pt x="0" y="0"/>
                  </a:moveTo>
                  <a:lnTo>
                    <a:pt x="0" y="28500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Szabadkézi sokszög 32"/>
            <p:cNvSpPr>
              <a:spLocks/>
            </p:cNvSpPr>
            <p:nvPr/>
          </p:nvSpPr>
          <p:spPr bwMode="auto">
            <a:xfrm>
              <a:off x="1543792" y="1947563"/>
              <a:ext cx="2315689" cy="1472540"/>
            </a:xfrm>
            <a:custGeom>
              <a:avLst/>
              <a:gdLst>
                <a:gd name="T0" fmla="*/ 0 w 2315689"/>
                <a:gd name="T1" fmla="*/ 1472540 h 1472540"/>
                <a:gd name="T2" fmla="*/ 2315689 w 2315689"/>
                <a:gd name="T3" fmla="*/ 1472540 h 1472540"/>
                <a:gd name="T4" fmla="*/ 2315689 w 2315689"/>
                <a:gd name="T5" fmla="*/ 0 h 1472540"/>
                <a:gd name="T6" fmla="*/ 1436919 w 2315689"/>
                <a:gd name="T7" fmla="*/ 0 h 1472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5689"/>
                <a:gd name="T13" fmla="*/ 0 h 1472540"/>
                <a:gd name="T14" fmla="*/ 2315689 w 2315689"/>
                <a:gd name="T15" fmla="*/ 1472540 h 1472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5689" h="1472540">
                  <a:moveTo>
                    <a:pt x="0" y="1472540"/>
                  </a:moveTo>
                  <a:lnTo>
                    <a:pt x="2315689" y="1472540"/>
                  </a:lnTo>
                  <a:lnTo>
                    <a:pt x="2315689" y="0"/>
                  </a:lnTo>
                  <a:lnTo>
                    <a:pt x="143691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46" name="Object 3"/>
            <p:cNvGraphicFramePr>
              <a:graphicFrameLocks noChangeAspect="1"/>
            </p:cNvGraphicFramePr>
            <p:nvPr/>
          </p:nvGraphicFramePr>
          <p:xfrm>
            <a:off x="1077294" y="3520920"/>
            <a:ext cx="26193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0" name="Equation" r:id="rId17" imgW="152280" imgH="177480" progId="Equation.3">
                    <p:embed/>
                  </p:oleObj>
                </mc:Choice>
                <mc:Fallback>
                  <p:oleObj name="Equation" r:id="rId17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294" y="3520920"/>
                          <a:ext cx="261937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Téglalap 63"/>
          <p:cNvSpPr/>
          <p:nvPr/>
        </p:nvSpPr>
        <p:spPr>
          <a:xfrm>
            <a:off x="314922" y="1959137"/>
            <a:ext cx="2244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latin typeface="Calibri" charset="0"/>
              </a:rPr>
              <a:t>T</a:t>
            </a:r>
            <a:r>
              <a:rPr lang="hu-HU" sz="1800" b="1" dirty="0" smtClean="0">
                <a:latin typeface="Calibri" charset="0"/>
              </a:rPr>
              <a:t>unnel junction</a:t>
            </a:r>
            <a:endParaRPr lang="hu-HU" sz="1800" dirty="0">
              <a:latin typeface="Calibri" charset="0"/>
            </a:endParaRPr>
          </a:p>
        </p:txBody>
      </p:sp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32132"/>
              </p:ext>
            </p:extLst>
          </p:nvPr>
        </p:nvGraphicFramePr>
        <p:xfrm>
          <a:off x="723721" y="5056432"/>
          <a:ext cx="11699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1" name="Equation" r:id="rId19" imgW="1066800" imgH="304800" progId="Equation.3">
                  <p:embed/>
                </p:oleObj>
              </mc:Choice>
              <mc:Fallback>
                <p:oleObj name="Equation" r:id="rId19" imgW="1066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21" y="5056432"/>
                        <a:ext cx="11699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églalap 45"/>
          <p:cNvSpPr/>
          <p:nvPr/>
        </p:nvSpPr>
        <p:spPr>
          <a:xfrm>
            <a:off x="5514915" y="1948803"/>
            <a:ext cx="3323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1400" dirty="0">
                <a:latin typeface="Calibri" charset="0"/>
              </a:rPr>
              <a:t>( </a:t>
            </a:r>
            <a:r>
              <a:rPr lang="hu-HU" sz="1400" dirty="0" smtClean="0">
                <a:latin typeface="Calibri" charset="0"/>
              </a:rPr>
              <a:t>symmetrized noise                                   ) </a:t>
            </a:r>
            <a:endParaRPr lang="hu-HU" sz="1400" dirty="0">
              <a:latin typeface="Calibri" charset="0"/>
            </a:endParaRPr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38417"/>
              </p:ext>
            </p:extLst>
          </p:nvPr>
        </p:nvGraphicFramePr>
        <p:xfrm>
          <a:off x="7121242" y="1924992"/>
          <a:ext cx="1336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2" name="Equation" r:id="rId21" imgW="1219200" imgH="330200" progId="Equation.3">
                  <p:embed/>
                </p:oleObj>
              </mc:Choice>
              <mc:Fallback>
                <p:oleObj name="Equation" r:id="rId21" imgW="12192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242" y="1924992"/>
                        <a:ext cx="13366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44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5559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1311275" y="1589250"/>
            <a:ext cx="6051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Functional</a:t>
            </a:r>
            <a:r>
              <a:rPr lang="hu-HU" alt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 RG </a:t>
            </a:r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theory</a:t>
            </a:r>
            <a:endParaRPr lang="en-US" alt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83" y="3018716"/>
            <a:ext cx="4386411" cy="32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gyenes összekötő nyíllal 7"/>
          <p:cNvCxnSpPr>
            <a:cxnSpLocks noChangeShapeType="1"/>
          </p:cNvCxnSpPr>
          <p:nvPr/>
        </p:nvCxnSpPr>
        <p:spPr bwMode="auto">
          <a:xfrm flipH="1">
            <a:off x="4612459" y="3920036"/>
            <a:ext cx="105147" cy="482345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4728761" y="3285016"/>
            <a:ext cx="17362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C</a:t>
            </a:r>
            <a:r>
              <a:rPr lang="hu-HU" sz="1800" dirty="0" smtClean="0">
                <a:latin typeface="Calibri" charset="0"/>
              </a:rPr>
              <a:t>arbon naontube = </a:t>
            </a:r>
            <a:endParaRPr lang="hu-HU" sz="1800" dirty="0">
              <a:latin typeface="Calibri" charset="0"/>
            </a:endParaRPr>
          </a:p>
          <a:p>
            <a:pPr eaLnBrk="1" hangingPunct="1"/>
            <a:r>
              <a:rPr lang="en-US" sz="1800" dirty="0" smtClean="0">
                <a:latin typeface="Calibri" charset="0"/>
              </a:rPr>
              <a:t>Quantum dot</a:t>
            </a:r>
            <a:endParaRPr lang="en-US" sz="1800" dirty="0">
              <a:latin typeface="Calibri" charset="0"/>
            </a:endParaRPr>
          </a:p>
        </p:txBody>
      </p:sp>
      <p:sp>
        <p:nvSpPr>
          <p:cNvPr id="10" name="Jobbra nyíl 10"/>
          <p:cNvSpPr/>
          <p:nvPr/>
        </p:nvSpPr>
        <p:spPr bwMode="auto">
          <a:xfrm rot="14549480">
            <a:off x="4402994" y="4487666"/>
            <a:ext cx="177132" cy="4571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cxnSp>
        <p:nvCxnSpPr>
          <p:cNvPr id="11" name="Egyenes összekötő nyíllal 11"/>
          <p:cNvCxnSpPr>
            <a:cxnSpLocks noChangeShapeType="1"/>
          </p:cNvCxnSpPr>
          <p:nvPr/>
        </p:nvCxnSpPr>
        <p:spPr bwMode="auto">
          <a:xfrm>
            <a:off x="3118687" y="4251021"/>
            <a:ext cx="1046097" cy="237085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zövegdoboz 13"/>
          <p:cNvSpPr txBox="1">
            <a:spLocks noChangeArrowheads="1"/>
          </p:cNvSpPr>
          <p:nvPr/>
        </p:nvSpPr>
        <p:spPr bwMode="auto">
          <a:xfrm>
            <a:off x="1990512" y="3921313"/>
            <a:ext cx="1221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dirty="0" smtClean="0">
                <a:latin typeface="Calibri" charset="0"/>
              </a:rPr>
              <a:t>E</a:t>
            </a:r>
            <a:r>
              <a:rPr lang="hu-HU" sz="1800" dirty="0" smtClean="0">
                <a:latin typeface="Calibri" charset="0"/>
              </a:rPr>
              <a:t>lectron spin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1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2188" y="2370138"/>
            <a:ext cx="5219700" cy="876300"/>
          </a:xfrm>
          <a:prstGeom prst="rect">
            <a:avLst/>
          </a:prstGeom>
          <a:noFill/>
          <a:ln w="28575" algn="ctr">
            <a:solidFill>
              <a:srgbClr val="CC66FF"/>
            </a:solidFill>
            <a:miter lim="800000"/>
            <a:headEnd/>
            <a:tailEnd/>
          </a:ln>
        </p:spPr>
      </p:pic>
      <p:pic>
        <p:nvPicPr>
          <p:cNvPr id="102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75" y="4845050"/>
            <a:ext cx="3295650" cy="419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2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1738" y="4846638"/>
            <a:ext cx="1876425" cy="400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4000" y="1066800"/>
            <a:ext cx="589280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Kondo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hu-HU" sz="2000" dirty="0" smtClean="0">
                <a:solidFill>
                  <a:schemeClr val="accent6"/>
                </a:solidFill>
                <a:latin typeface="Calibri"/>
                <a:cs typeface="Calibri"/>
              </a:rPr>
              <a:t>Hamiltonian :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330200" y="4140200"/>
            <a:ext cx="461645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Use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pseudofermions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 (</a:t>
            </a:r>
            <a:r>
              <a:rPr lang="hu-HU" sz="2000" dirty="0" err="1">
                <a:solidFill>
                  <a:schemeClr val="accent6"/>
                </a:solidFill>
                <a:latin typeface="Calibri"/>
                <a:cs typeface="Calibri"/>
              </a:rPr>
              <a:t>Abrikosov</a:t>
            </a:r>
            <a:r>
              <a:rPr lang="hu-HU" sz="2000" dirty="0">
                <a:solidFill>
                  <a:schemeClr val="accent6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pic>
        <p:nvPicPr>
          <p:cNvPr id="1025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3455988"/>
            <a:ext cx="1544637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pSp>
        <p:nvGrpSpPr>
          <p:cNvPr id="31" name="Csoportba foglalás 30"/>
          <p:cNvGrpSpPr/>
          <p:nvPr/>
        </p:nvGrpSpPr>
        <p:grpSpPr>
          <a:xfrm>
            <a:off x="242888" y="1985962"/>
            <a:ext cx="2386012" cy="1785937"/>
            <a:chOff x="242888" y="1985963"/>
            <a:chExt cx="1858962" cy="1428750"/>
          </a:xfrm>
        </p:grpSpPr>
        <p:grpSp>
          <p:nvGrpSpPr>
            <p:cNvPr id="3" name="Csoportba foglalás 29"/>
            <p:cNvGrpSpPr>
              <a:grpSpLocks/>
            </p:cNvGrpSpPr>
            <p:nvPr/>
          </p:nvGrpSpPr>
          <p:grpSpPr bwMode="auto">
            <a:xfrm>
              <a:off x="365125" y="2351088"/>
              <a:ext cx="1608138" cy="1063625"/>
              <a:chOff x="2260600" y="1905000"/>
              <a:chExt cx="3975100" cy="2476500"/>
            </a:xfrm>
          </p:grpSpPr>
          <p:sp>
            <p:nvSpPr>
              <p:cNvPr id="10258" name="Téglalap 32"/>
              <p:cNvSpPr>
                <a:spLocks noChangeArrowheads="1"/>
              </p:cNvSpPr>
              <p:nvPr/>
            </p:nvSpPr>
            <p:spPr bwMode="auto">
              <a:xfrm>
                <a:off x="4991100" y="3187700"/>
                <a:ext cx="1244600" cy="1181100"/>
              </a:xfrm>
              <a:prstGeom prst="rect">
                <a:avLst/>
              </a:prstGeom>
              <a:solidFill>
                <a:srgbClr val="CCCCFF"/>
              </a:solidFill>
              <a:ln w="28575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34" name="Téglalap 33"/>
              <p:cNvSpPr/>
              <p:nvPr/>
            </p:nvSpPr>
            <p:spPr bwMode="auto">
              <a:xfrm>
                <a:off x="2260600" y="2514883"/>
                <a:ext cx="1220392" cy="18296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hu-HU"/>
              </a:p>
            </p:txBody>
          </p:sp>
          <p:cxnSp>
            <p:nvCxnSpPr>
              <p:cNvPr id="10260" name="Egyenes összekötő 37"/>
              <p:cNvCxnSpPr>
                <a:cxnSpLocks noChangeShapeType="1"/>
              </p:cNvCxnSpPr>
              <p:nvPr/>
            </p:nvCxnSpPr>
            <p:spPr bwMode="auto">
              <a:xfrm rot="5400000">
                <a:off x="2260600" y="3124200"/>
                <a:ext cx="2438400" cy="0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10261" name="Egyenes összekötő 38"/>
              <p:cNvCxnSpPr>
                <a:cxnSpLocks noChangeShapeType="1"/>
              </p:cNvCxnSpPr>
              <p:nvPr/>
            </p:nvCxnSpPr>
            <p:spPr bwMode="auto">
              <a:xfrm rot="5400000">
                <a:off x="3797300" y="3175000"/>
                <a:ext cx="2400300" cy="12700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40" name="Egyenes összekötő 39"/>
              <p:cNvCxnSpPr/>
              <p:nvPr/>
            </p:nvCxnSpPr>
            <p:spPr bwMode="auto">
              <a:xfrm>
                <a:off x="5003537" y="3176516"/>
                <a:ext cx="1220389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Egyenes összekötő 40"/>
              <p:cNvCxnSpPr/>
              <p:nvPr/>
            </p:nvCxnSpPr>
            <p:spPr bwMode="auto">
              <a:xfrm>
                <a:off x="2260600" y="2514883"/>
                <a:ext cx="122039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Ellipszis 41"/>
              <p:cNvSpPr/>
              <p:nvPr/>
            </p:nvSpPr>
            <p:spPr bwMode="auto">
              <a:xfrm>
                <a:off x="3708589" y="2592506"/>
                <a:ext cx="1067351" cy="990600"/>
              </a:xfrm>
              <a:prstGeom prst="ellipse">
                <a:avLst/>
              </a:prstGeom>
              <a:solidFill>
                <a:srgbClr val="CCFF99"/>
              </a:solidFill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hu-HU"/>
              </a:p>
            </p:txBody>
          </p:sp>
          <p:cxnSp>
            <p:nvCxnSpPr>
              <p:cNvPr id="10265" name="Egyenes összekötő 42"/>
              <p:cNvCxnSpPr>
                <a:cxnSpLocks noChangeShapeType="1"/>
              </p:cNvCxnSpPr>
              <p:nvPr/>
            </p:nvCxnSpPr>
            <p:spPr bwMode="auto">
              <a:xfrm>
                <a:off x="3949700" y="3098800"/>
                <a:ext cx="6096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" name="Lefelé nyíl 43"/>
              <p:cNvSpPr/>
              <p:nvPr/>
            </p:nvSpPr>
            <p:spPr bwMode="auto">
              <a:xfrm flipH="1" flipV="1">
                <a:off x="4100997" y="2858637"/>
                <a:ext cx="231520" cy="495300"/>
              </a:xfrm>
              <a:prstGeom prst="downArrow">
                <a:avLst>
                  <a:gd name="adj1" fmla="val 27778"/>
                  <a:gd name="adj2" fmla="val 58333"/>
                </a:avLst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hu-HU"/>
              </a:p>
            </p:txBody>
          </p:sp>
          <p:cxnSp>
            <p:nvCxnSpPr>
              <p:cNvPr id="10267" name="Egyenes összekötő nyíllal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33144" y="2838450"/>
                <a:ext cx="646906" cy="794"/>
              </a:xfrm>
              <a:prstGeom prst="straightConnector1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47" name="Egyenes összekötő 46"/>
              <p:cNvCxnSpPr/>
              <p:nvPr/>
            </p:nvCxnSpPr>
            <p:spPr bwMode="auto">
              <a:xfrm>
                <a:off x="3480992" y="2514883"/>
                <a:ext cx="1903180" cy="0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0245" name="Object 14"/>
              <p:cNvGraphicFramePr>
                <a:graphicFrameLocks noChangeAspect="1"/>
              </p:cNvGraphicFramePr>
              <p:nvPr/>
            </p:nvGraphicFramePr>
            <p:xfrm>
              <a:off x="5384800" y="2654300"/>
              <a:ext cx="505814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803" name="Equation" r:id="rId8" imgW="228600" imgH="177480" progId="Equation.3">
                      <p:embed/>
                    </p:oleObj>
                  </mc:Choice>
                  <mc:Fallback>
                    <p:oleObj name="Equation" r:id="rId8" imgW="2286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4800" y="2654300"/>
                            <a:ext cx="505814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chemeClr val="hlink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43" name="Object 16"/>
            <p:cNvGraphicFramePr>
              <a:graphicFrameLocks noChangeAspect="1"/>
            </p:cNvGraphicFramePr>
            <p:nvPr/>
          </p:nvGraphicFramePr>
          <p:xfrm>
            <a:off x="242888" y="1997075"/>
            <a:ext cx="512762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04" name="Equation" r:id="rId10" imgW="279360" imgH="228600" progId="Equation.3">
                    <p:embed/>
                  </p:oleObj>
                </mc:Choice>
                <mc:Fallback>
                  <p:oleObj name="Equation" r:id="rId10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8" y="1997075"/>
                          <a:ext cx="512762" cy="4206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17"/>
            <p:cNvGraphicFramePr>
              <a:graphicFrameLocks noChangeAspect="1"/>
            </p:cNvGraphicFramePr>
            <p:nvPr/>
          </p:nvGraphicFramePr>
          <p:xfrm>
            <a:off x="1562100" y="1985963"/>
            <a:ext cx="539750" cy="44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05" name="Equation" r:id="rId12" imgW="279360" imgH="228600" progId="Equation.3">
                    <p:embed/>
                  </p:oleObj>
                </mc:Choice>
                <mc:Fallback>
                  <p:oleObj name="Equation" r:id="rId12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2100" y="1985963"/>
                          <a:ext cx="539750" cy="4429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Egyenes összekötő nyíllal 32"/>
          <p:cNvCxnSpPr/>
          <p:nvPr/>
        </p:nvCxnSpPr>
        <p:spPr bwMode="auto">
          <a:xfrm>
            <a:off x="6286500" y="2032000"/>
            <a:ext cx="457200" cy="495300"/>
          </a:xfrm>
          <a:prstGeom prst="straightConnector1">
            <a:avLst/>
          </a:prstGeom>
          <a:noFill/>
          <a:ln w="476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églalap 34"/>
          <p:cNvSpPr/>
          <p:nvPr/>
        </p:nvSpPr>
        <p:spPr>
          <a:xfrm>
            <a:off x="5405756" y="1509068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Dot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spin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2673557" y="5702752"/>
            <a:ext cx="4240665" cy="598681"/>
            <a:chOff x="3269817" y="5839768"/>
            <a:chExt cx="3810840" cy="461665"/>
          </a:xfrm>
        </p:grpSpPr>
        <p:sp>
          <p:nvSpPr>
            <p:cNvPr id="36" name="Téglalap 35"/>
            <p:cNvSpPr/>
            <p:nvPr/>
          </p:nvSpPr>
          <p:spPr>
            <a:xfrm>
              <a:off x="3269817" y="5839768"/>
              <a:ext cx="381084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Do perturbative RG for   	  </a:t>
              </a:r>
              <a:r>
                <a:rPr lang="hu-HU" dirty="0" smtClean="0">
                  <a:solidFill>
                    <a:schemeClr val="accent6">
                      <a:lumMod val="75000"/>
                    </a:schemeClr>
                  </a:solidFill>
                </a:rPr>
                <a:t>      !?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aphicFrame>
          <p:nvGraphicFramePr>
            <p:cNvPr id="37" name="Objektum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7912583"/>
                </p:ext>
              </p:extLst>
            </p:nvPr>
          </p:nvGraphicFramePr>
          <p:xfrm>
            <a:off x="5770346" y="5889904"/>
            <a:ext cx="773890" cy="309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06" name="Equation" r:id="rId14" imgW="507960" imgH="203040" progId="Equation.3">
                    <p:embed/>
                  </p:oleObj>
                </mc:Choice>
                <mc:Fallback>
                  <p:oleObj name="Equation" r:id="rId14" imgW="507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0346" y="5889904"/>
                          <a:ext cx="773890" cy="30955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1762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Téglalap 2"/>
          <p:cNvSpPr>
            <a:spLocks noChangeArrowheads="1"/>
          </p:cNvSpPr>
          <p:nvPr/>
        </p:nvSpPr>
        <p:spPr bwMode="auto">
          <a:xfrm>
            <a:off x="1311275" y="209550"/>
            <a:ext cx="605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dirty="0" smtClean="0">
                <a:solidFill>
                  <a:schemeClr val="bg1"/>
                </a:solidFill>
                <a:latin typeface="Calibri"/>
                <a:cs typeface="Calibri"/>
              </a:rPr>
              <a:t>Nanotube with single electron</a:t>
            </a:r>
            <a:endParaRPr lang="hu-HU" altLang="en-US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63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254000" y="1346200"/>
            <a:ext cx="2006600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u-HU" dirty="0" err="1">
                <a:solidFill>
                  <a:schemeClr val="accent6"/>
                </a:solidFill>
                <a:latin typeface="Calibri"/>
                <a:cs typeface="Calibri"/>
              </a:rPr>
              <a:t>Kondo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hu-HU" dirty="0" err="1">
                <a:solidFill>
                  <a:schemeClr val="accent6"/>
                </a:solidFill>
                <a:latin typeface="Calibri"/>
                <a:cs typeface="Calibri"/>
              </a:rPr>
              <a:t>effect</a:t>
            </a: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9223" name="Jobbra nyíl 21"/>
          <p:cNvSpPr>
            <a:spLocks noChangeArrowheads="1"/>
          </p:cNvSpPr>
          <p:nvPr/>
        </p:nvSpPr>
        <p:spPr bwMode="auto">
          <a:xfrm>
            <a:off x="1658002" y="2375167"/>
            <a:ext cx="280316" cy="535899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hu-HU">
              <a:latin typeface="Calibri"/>
              <a:cs typeface="Calibri"/>
            </a:endParaRPr>
          </a:p>
        </p:txBody>
      </p:sp>
      <p:sp>
        <p:nvSpPr>
          <p:cNvPr id="9224" name="Téglalap 23"/>
          <p:cNvSpPr>
            <a:spLocks noChangeArrowheads="1"/>
          </p:cNvSpPr>
          <p:nvPr/>
        </p:nvSpPr>
        <p:spPr bwMode="auto">
          <a:xfrm>
            <a:off x="2501900" y="2411413"/>
            <a:ext cx="55764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u-HU" sz="2000" dirty="0">
                <a:latin typeface="Calibri"/>
                <a:cs typeface="Calibri"/>
              </a:rPr>
              <a:t>Logarithmic singularities with „fine structure”</a:t>
            </a:r>
          </a:p>
        </p:txBody>
      </p:sp>
      <p:sp>
        <p:nvSpPr>
          <p:cNvPr id="9225" name="Jobbra nyíl 25"/>
          <p:cNvSpPr>
            <a:spLocks noChangeArrowheads="1"/>
          </p:cNvSpPr>
          <p:nvPr/>
        </p:nvSpPr>
        <p:spPr bwMode="auto">
          <a:xfrm>
            <a:off x="1716796" y="3586267"/>
            <a:ext cx="197063" cy="656873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hu-HU">
              <a:latin typeface="Calibri"/>
              <a:cs typeface="Calibri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083079"/>
              </p:ext>
            </p:extLst>
          </p:nvPr>
        </p:nvGraphicFramePr>
        <p:xfrm>
          <a:off x="3280727" y="2866594"/>
          <a:ext cx="1000113" cy="32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6" name="Equation" r:id="rId4" imgW="622080" imgH="203040" progId="Equation.3">
                  <p:embed/>
                </p:oleObj>
              </mc:Choice>
              <mc:Fallback>
                <p:oleObj name="Equation" r:id="rId4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727" y="2866594"/>
                        <a:ext cx="1000113" cy="326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76891"/>
              </p:ext>
            </p:extLst>
          </p:nvPr>
        </p:nvGraphicFramePr>
        <p:xfrm>
          <a:off x="4386063" y="2845252"/>
          <a:ext cx="1711363" cy="34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7" name="Equation" r:id="rId6" imgW="1015920" imgH="203040" progId="Equation.3">
                  <p:embed/>
                </p:oleObj>
              </mc:Choice>
              <mc:Fallback>
                <p:oleObj name="Equation" r:id="rId6" imgW="1015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063" y="2845252"/>
                        <a:ext cx="1711363" cy="34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églalap 27"/>
          <p:cNvSpPr>
            <a:spLocks noChangeArrowheads="1"/>
          </p:cNvSpPr>
          <p:nvPr/>
        </p:nvSpPr>
        <p:spPr bwMode="auto">
          <a:xfrm>
            <a:off x="2247900" y="3694113"/>
            <a:ext cx="506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sz="2000" dirty="0">
                <a:latin typeface="Calibri"/>
                <a:cs typeface="Calibri"/>
              </a:rPr>
              <a:t>Standard RG is not accurate enough</a:t>
            </a:r>
          </a:p>
        </p:txBody>
      </p:sp>
      <p:sp>
        <p:nvSpPr>
          <p:cNvPr id="9227" name="Rectangle 32"/>
          <p:cNvSpPr>
            <a:spLocks noChangeArrowheads="1"/>
          </p:cNvSpPr>
          <p:nvPr/>
        </p:nvSpPr>
        <p:spPr bwMode="auto">
          <a:xfrm>
            <a:off x="279400" y="4381500"/>
            <a:ext cx="4343400" cy="4302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l"/>
            <a:r>
              <a:rPr lang="hu-HU" sz="2200" dirty="0">
                <a:solidFill>
                  <a:schemeClr val="accent2"/>
                </a:solidFill>
                <a:latin typeface="Calibri"/>
                <a:cs typeface="Calibri"/>
              </a:rPr>
              <a:t>Paaske, Rosch, Kroha, Wölfle: </a:t>
            </a:r>
          </a:p>
        </p:txBody>
      </p:sp>
      <p:sp>
        <p:nvSpPr>
          <p:cNvPr id="9228" name="Téglalap 31"/>
          <p:cNvSpPr>
            <a:spLocks noChangeArrowheads="1"/>
          </p:cNvSpPr>
          <p:nvPr/>
        </p:nvSpPr>
        <p:spPr bwMode="auto">
          <a:xfrm>
            <a:off x="787400" y="5002213"/>
            <a:ext cx="593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sz="2000" dirty="0">
                <a:latin typeface="Calibri"/>
                <a:cs typeface="Calibri"/>
              </a:rPr>
              <a:t>Scaling equations (heuristic) for the vertex function:</a:t>
            </a:r>
          </a:p>
        </p:txBody>
      </p:sp>
      <p:sp>
        <p:nvSpPr>
          <p:cNvPr id="9229" name="Jobbra nyíl 34"/>
          <p:cNvSpPr>
            <a:spLocks noChangeArrowheads="1"/>
          </p:cNvSpPr>
          <p:nvPr/>
        </p:nvSpPr>
        <p:spPr bwMode="auto">
          <a:xfrm>
            <a:off x="1574800" y="5562600"/>
            <a:ext cx="482600" cy="254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CCCC"/>
          </a:solidFill>
          <a:ln w="2857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" name="Téglalap 35"/>
          <p:cNvSpPr>
            <a:spLocks noChangeArrowheads="1"/>
          </p:cNvSpPr>
          <p:nvPr/>
        </p:nvSpPr>
        <p:spPr bwMode="auto">
          <a:xfrm>
            <a:off x="2374900" y="5522913"/>
            <a:ext cx="276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Retarded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interactions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!</a:t>
            </a:r>
          </a:p>
        </p:txBody>
      </p:sp>
      <p:grpSp>
        <p:nvGrpSpPr>
          <p:cNvPr id="3" name="Csoportba foglalás 49"/>
          <p:cNvGrpSpPr>
            <a:grpSpLocks/>
          </p:cNvGrpSpPr>
          <p:nvPr/>
        </p:nvGrpSpPr>
        <p:grpSpPr bwMode="auto">
          <a:xfrm>
            <a:off x="2857500" y="1230313"/>
            <a:ext cx="1968500" cy="927100"/>
            <a:chOff x="3251200" y="1458384"/>
            <a:chExt cx="1968500" cy="927100"/>
          </a:xfrm>
        </p:grpSpPr>
        <p:sp>
          <p:nvSpPr>
            <p:cNvPr id="38" name="Szabadkézi sokszög 37"/>
            <p:cNvSpPr/>
            <p:nvPr/>
          </p:nvSpPr>
          <p:spPr bwMode="auto">
            <a:xfrm>
              <a:off x="3251200" y="1458384"/>
              <a:ext cx="1968500" cy="927100"/>
            </a:xfrm>
            <a:custGeom>
              <a:avLst/>
              <a:gdLst>
                <a:gd name="connsiteX0" fmla="*/ 0 w 1968500"/>
                <a:gd name="connsiteY0" fmla="*/ 571500 h 819150"/>
                <a:gd name="connsiteX1" fmla="*/ 88900 w 1968500"/>
                <a:gd name="connsiteY1" fmla="*/ 482600 h 819150"/>
                <a:gd name="connsiteX2" fmla="*/ 266700 w 1968500"/>
                <a:gd name="connsiteY2" fmla="*/ 342900 h 819150"/>
                <a:gd name="connsiteX3" fmla="*/ 647700 w 1968500"/>
                <a:gd name="connsiteY3" fmla="*/ 762000 h 819150"/>
                <a:gd name="connsiteX4" fmla="*/ 1041400 w 1968500"/>
                <a:gd name="connsiteY4" fmla="*/ 0 h 819150"/>
                <a:gd name="connsiteX5" fmla="*/ 1397000 w 1968500"/>
                <a:gd name="connsiteY5" fmla="*/ 762000 h 819150"/>
                <a:gd name="connsiteX6" fmla="*/ 1714500 w 1968500"/>
                <a:gd name="connsiteY6" fmla="*/ 330200 h 819150"/>
                <a:gd name="connsiteX7" fmla="*/ 1968500 w 1968500"/>
                <a:gd name="connsiteY7" fmla="*/ 584200 h 819150"/>
                <a:gd name="connsiteX8" fmla="*/ 1968500 w 1968500"/>
                <a:gd name="connsiteY8" fmla="*/ 584200 h 819150"/>
                <a:gd name="connsiteX0" fmla="*/ 0 w 1968500"/>
                <a:gd name="connsiteY0" fmla="*/ 571500 h 819150"/>
                <a:gd name="connsiteX1" fmla="*/ 266700 w 1968500"/>
                <a:gd name="connsiteY1" fmla="*/ 342900 h 819150"/>
                <a:gd name="connsiteX2" fmla="*/ 647700 w 1968500"/>
                <a:gd name="connsiteY2" fmla="*/ 762000 h 819150"/>
                <a:gd name="connsiteX3" fmla="*/ 1041400 w 1968500"/>
                <a:gd name="connsiteY3" fmla="*/ 0 h 819150"/>
                <a:gd name="connsiteX4" fmla="*/ 1397000 w 1968500"/>
                <a:gd name="connsiteY4" fmla="*/ 762000 h 819150"/>
                <a:gd name="connsiteX5" fmla="*/ 1714500 w 1968500"/>
                <a:gd name="connsiteY5" fmla="*/ 330200 h 819150"/>
                <a:gd name="connsiteX6" fmla="*/ 1968500 w 1968500"/>
                <a:gd name="connsiteY6" fmla="*/ 584200 h 819150"/>
                <a:gd name="connsiteX7" fmla="*/ 1968500 w 1968500"/>
                <a:gd name="connsiteY7" fmla="*/ 584200 h 819150"/>
                <a:gd name="connsiteX0" fmla="*/ 0 w 1968500"/>
                <a:gd name="connsiteY0" fmla="*/ 586317 h 920750"/>
                <a:gd name="connsiteX1" fmla="*/ 266700 w 1968500"/>
                <a:gd name="connsiteY1" fmla="*/ 357717 h 920750"/>
                <a:gd name="connsiteX2" fmla="*/ 647700 w 1968500"/>
                <a:gd name="connsiteY2" fmla="*/ 776817 h 920750"/>
                <a:gd name="connsiteX3" fmla="*/ 1041400 w 1968500"/>
                <a:gd name="connsiteY3" fmla="*/ 14817 h 920750"/>
                <a:gd name="connsiteX4" fmla="*/ 1422400 w 1968500"/>
                <a:gd name="connsiteY4" fmla="*/ 865717 h 920750"/>
                <a:gd name="connsiteX5" fmla="*/ 1714500 w 1968500"/>
                <a:gd name="connsiteY5" fmla="*/ 345017 h 920750"/>
                <a:gd name="connsiteX6" fmla="*/ 1968500 w 1968500"/>
                <a:gd name="connsiteY6" fmla="*/ 599017 h 920750"/>
                <a:gd name="connsiteX7" fmla="*/ 1968500 w 1968500"/>
                <a:gd name="connsiteY7" fmla="*/ 599017 h 920750"/>
                <a:gd name="connsiteX0" fmla="*/ 0 w 1968500"/>
                <a:gd name="connsiteY0" fmla="*/ 571500 h 908050"/>
                <a:gd name="connsiteX1" fmla="*/ 266700 w 1968500"/>
                <a:gd name="connsiteY1" fmla="*/ 342900 h 908050"/>
                <a:gd name="connsiteX2" fmla="*/ 635000 w 1968500"/>
                <a:gd name="connsiteY2" fmla="*/ 850900 h 908050"/>
                <a:gd name="connsiteX3" fmla="*/ 1041400 w 1968500"/>
                <a:gd name="connsiteY3" fmla="*/ 0 h 908050"/>
                <a:gd name="connsiteX4" fmla="*/ 1422400 w 1968500"/>
                <a:gd name="connsiteY4" fmla="*/ 850900 h 908050"/>
                <a:gd name="connsiteX5" fmla="*/ 1714500 w 1968500"/>
                <a:gd name="connsiteY5" fmla="*/ 330200 h 908050"/>
                <a:gd name="connsiteX6" fmla="*/ 1968500 w 1968500"/>
                <a:gd name="connsiteY6" fmla="*/ 584200 h 908050"/>
                <a:gd name="connsiteX7" fmla="*/ 1968500 w 1968500"/>
                <a:gd name="connsiteY7" fmla="*/ 584200 h 908050"/>
                <a:gd name="connsiteX0" fmla="*/ 0 w 1968500"/>
                <a:gd name="connsiteY0" fmla="*/ 573617 h 920750"/>
                <a:gd name="connsiteX1" fmla="*/ 266700 w 1968500"/>
                <a:gd name="connsiteY1" fmla="*/ 345017 h 920750"/>
                <a:gd name="connsiteX2" fmla="*/ 635000 w 1968500"/>
                <a:gd name="connsiteY2" fmla="*/ 853017 h 920750"/>
                <a:gd name="connsiteX3" fmla="*/ 1041400 w 1968500"/>
                <a:gd name="connsiteY3" fmla="*/ 2117 h 920750"/>
                <a:gd name="connsiteX4" fmla="*/ 1371600 w 1968500"/>
                <a:gd name="connsiteY4" fmla="*/ 865717 h 920750"/>
                <a:gd name="connsiteX5" fmla="*/ 1714500 w 1968500"/>
                <a:gd name="connsiteY5" fmla="*/ 332317 h 920750"/>
                <a:gd name="connsiteX6" fmla="*/ 1968500 w 1968500"/>
                <a:gd name="connsiteY6" fmla="*/ 586317 h 920750"/>
                <a:gd name="connsiteX7" fmla="*/ 1968500 w 1968500"/>
                <a:gd name="connsiteY7" fmla="*/ 586317 h 920750"/>
                <a:gd name="connsiteX0" fmla="*/ 0 w 1968500"/>
                <a:gd name="connsiteY0" fmla="*/ 573617 h 927100"/>
                <a:gd name="connsiteX1" fmla="*/ 266700 w 1968500"/>
                <a:gd name="connsiteY1" fmla="*/ 345017 h 927100"/>
                <a:gd name="connsiteX2" fmla="*/ 635000 w 1968500"/>
                <a:gd name="connsiteY2" fmla="*/ 853017 h 927100"/>
                <a:gd name="connsiteX3" fmla="*/ 1041400 w 1968500"/>
                <a:gd name="connsiteY3" fmla="*/ 2117 h 927100"/>
                <a:gd name="connsiteX4" fmla="*/ 1371600 w 1968500"/>
                <a:gd name="connsiteY4" fmla="*/ 865717 h 927100"/>
                <a:gd name="connsiteX5" fmla="*/ 1739900 w 1968500"/>
                <a:gd name="connsiteY5" fmla="*/ 370417 h 927100"/>
                <a:gd name="connsiteX6" fmla="*/ 1968500 w 1968500"/>
                <a:gd name="connsiteY6" fmla="*/ 586317 h 927100"/>
                <a:gd name="connsiteX7" fmla="*/ 1968500 w 1968500"/>
                <a:gd name="connsiteY7" fmla="*/ 586317 h 927100"/>
                <a:gd name="connsiteX0" fmla="*/ 0 w 1968500"/>
                <a:gd name="connsiteY0" fmla="*/ 573617 h 927100"/>
                <a:gd name="connsiteX1" fmla="*/ 215900 w 1968500"/>
                <a:gd name="connsiteY1" fmla="*/ 370417 h 927100"/>
                <a:gd name="connsiteX2" fmla="*/ 635000 w 1968500"/>
                <a:gd name="connsiteY2" fmla="*/ 853017 h 927100"/>
                <a:gd name="connsiteX3" fmla="*/ 1041400 w 1968500"/>
                <a:gd name="connsiteY3" fmla="*/ 2117 h 927100"/>
                <a:gd name="connsiteX4" fmla="*/ 1371600 w 1968500"/>
                <a:gd name="connsiteY4" fmla="*/ 865717 h 927100"/>
                <a:gd name="connsiteX5" fmla="*/ 1739900 w 1968500"/>
                <a:gd name="connsiteY5" fmla="*/ 370417 h 927100"/>
                <a:gd name="connsiteX6" fmla="*/ 1968500 w 1968500"/>
                <a:gd name="connsiteY6" fmla="*/ 586317 h 927100"/>
                <a:gd name="connsiteX7" fmla="*/ 1968500 w 1968500"/>
                <a:gd name="connsiteY7" fmla="*/ 586317 h 927100"/>
                <a:gd name="connsiteX0" fmla="*/ 0 w 1968500"/>
                <a:gd name="connsiteY0" fmla="*/ 573617 h 927100"/>
                <a:gd name="connsiteX1" fmla="*/ 215900 w 1968500"/>
                <a:gd name="connsiteY1" fmla="*/ 370417 h 927100"/>
                <a:gd name="connsiteX2" fmla="*/ 635000 w 1968500"/>
                <a:gd name="connsiteY2" fmla="*/ 853017 h 927100"/>
                <a:gd name="connsiteX3" fmla="*/ 1041400 w 1968500"/>
                <a:gd name="connsiteY3" fmla="*/ 2117 h 927100"/>
                <a:gd name="connsiteX4" fmla="*/ 1371600 w 1968500"/>
                <a:gd name="connsiteY4" fmla="*/ 865717 h 927100"/>
                <a:gd name="connsiteX5" fmla="*/ 1778000 w 1968500"/>
                <a:gd name="connsiteY5" fmla="*/ 370417 h 927100"/>
                <a:gd name="connsiteX6" fmla="*/ 1968500 w 1968500"/>
                <a:gd name="connsiteY6" fmla="*/ 586317 h 927100"/>
                <a:gd name="connsiteX7" fmla="*/ 1968500 w 1968500"/>
                <a:gd name="connsiteY7" fmla="*/ 586317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8500" h="927100">
                  <a:moveTo>
                    <a:pt x="0" y="573617"/>
                  </a:moveTo>
                  <a:cubicBezTo>
                    <a:pt x="55562" y="525992"/>
                    <a:pt x="110067" y="323850"/>
                    <a:pt x="215900" y="370417"/>
                  </a:cubicBezTo>
                  <a:cubicBezTo>
                    <a:pt x="321733" y="416984"/>
                    <a:pt x="497417" y="914400"/>
                    <a:pt x="635000" y="853017"/>
                  </a:cubicBezTo>
                  <a:cubicBezTo>
                    <a:pt x="772583" y="791634"/>
                    <a:pt x="918633" y="0"/>
                    <a:pt x="1041400" y="2117"/>
                  </a:cubicBezTo>
                  <a:cubicBezTo>
                    <a:pt x="1164167" y="4234"/>
                    <a:pt x="1248833" y="804334"/>
                    <a:pt x="1371600" y="865717"/>
                  </a:cubicBezTo>
                  <a:cubicBezTo>
                    <a:pt x="1494367" y="927100"/>
                    <a:pt x="1678517" y="416984"/>
                    <a:pt x="1778000" y="370417"/>
                  </a:cubicBezTo>
                  <a:cubicBezTo>
                    <a:pt x="1877483" y="323850"/>
                    <a:pt x="1930400" y="550334"/>
                    <a:pt x="1968500" y="586317"/>
                  </a:cubicBezTo>
                  <a:lnTo>
                    <a:pt x="1968500" y="58631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cxnSp>
          <p:nvCxnSpPr>
            <p:cNvPr id="41" name="Egyenes összekötő nyíllal 40"/>
            <p:cNvCxnSpPr/>
            <p:nvPr/>
          </p:nvCxnSpPr>
          <p:spPr bwMode="auto">
            <a:xfrm rot="5400000" flipH="1" flipV="1">
              <a:off x="3390901" y="1942571"/>
              <a:ext cx="177800" cy="3175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Egyenes összekötő nyíllal 44"/>
            <p:cNvCxnSpPr/>
            <p:nvPr/>
          </p:nvCxnSpPr>
          <p:spPr bwMode="auto">
            <a:xfrm rot="5400000" flipH="1" flipV="1">
              <a:off x="4902201" y="1942571"/>
              <a:ext cx="177800" cy="3175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Egyenes összekötő nyíllal 45"/>
            <p:cNvCxnSpPr/>
            <p:nvPr/>
          </p:nvCxnSpPr>
          <p:spPr bwMode="auto">
            <a:xfrm rot="16200000" flipH="1">
              <a:off x="4572001" y="2145771"/>
              <a:ext cx="177800" cy="3175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Egyenes összekötő nyíllal 46"/>
            <p:cNvCxnSpPr/>
            <p:nvPr/>
          </p:nvCxnSpPr>
          <p:spPr bwMode="auto">
            <a:xfrm rot="16200000" flipH="1">
              <a:off x="3797301" y="2145771"/>
              <a:ext cx="177800" cy="3175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40" name="Lefelé nyíl 47"/>
            <p:cNvSpPr>
              <a:spLocks noChangeArrowheads="1"/>
            </p:cNvSpPr>
            <p:nvPr/>
          </p:nvSpPr>
          <p:spPr bwMode="auto">
            <a:xfrm>
              <a:off x="4203700" y="1892300"/>
              <a:ext cx="165100" cy="2921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FFCCCC"/>
            </a:solidFill>
            <a:ln w="28575" algn="ctr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cxnSp>
          <p:nvCxnSpPr>
            <p:cNvPr id="49" name="Egyenes összekötő nyíllal 48"/>
            <p:cNvCxnSpPr/>
            <p:nvPr/>
          </p:nvCxnSpPr>
          <p:spPr bwMode="auto">
            <a:xfrm rot="5400000" flipH="1" flipV="1">
              <a:off x="4203701" y="1688571"/>
              <a:ext cx="177800" cy="3175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Téglalap 22"/>
          <p:cNvSpPr/>
          <p:nvPr/>
        </p:nvSpPr>
        <p:spPr>
          <a:xfrm>
            <a:off x="1373188" y="6030913"/>
            <a:ext cx="4102100" cy="46037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Current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conservation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???</a:t>
            </a:r>
          </a:p>
        </p:txBody>
      </p:sp>
      <p:grpSp>
        <p:nvGrpSpPr>
          <p:cNvPr id="4" name="Csoportba foglalás 24"/>
          <p:cNvGrpSpPr>
            <a:grpSpLocks/>
          </p:cNvGrpSpPr>
          <p:nvPr/>
        </p:nvGrpSpPr>
        <p:grpSpPr bwMode="auto">
          <a:xfrm>
            <a:off x="6078326" y="5940959"/>
            <a:ext cx="2530485" cy="523220"/>
            <a:chOff x="5795103" y="6031309"/>
            <a:chExt cx="2530530" cy="524155"/>
          </a:xfrm>
        </p:grpSpPr>
        <p:graphicFrame>
          <p:nvGraphicFramePr>
            <p:cNvPr id="9220" name="Object 23"/>
            <p:cNvGraphicFramePr>
              <a:graphicFrameLocks noChangeAspect="1"/>
            </p:cNvGraphicFramePr>
            <p:nvPr/>
          </p:nvGraphicFramePr>
          <p:xfrm>
            <a:off x="7031819" y="6155961"/>
            <a:ext cx="541337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18" name="Equation" r:id="rId8" imgW="279360" imgH="203040" progId="Equation.3">
                    <p:embed/>
                  </p:oleObj>
                </mc:Choice>
                <mc:Fallback>
                  <p:oleObj name="Equation" r:id="rId8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1819" y="6155961"/>
                          <a:ext cx="541337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églalap 23"/>
            <p:cNvSpPr/>
            <p:nvPr/>
          </p:nvSpPr>
          <p:spPr>
            <a:xfrm>
              <a:off x="5795103" y="6031309"/>
              <a:ext cx="2530530" cy="5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chemeClr val="accent6">
                      <a:lumMod val="50000"/>
                    </a:schemeClr>
                  </a:solidFill>
                  <a:latin typeface="Calibri"/>
                  <a:cs typeface="Calibri"/>
                </a:rPr>
                <a:t>What </a:t>
              </a:r>
              <a:r>
                <a:rPr lang="hu-HU" dirty="0" smtClean="0">
                  <a:solidFill>
                    <a:schemeClr val="accent6">
                      <a:lumMod val="50000"/>
                    </a:schemeClr>
                  </a:solidFill>
                  <a:latin typeface="Calibri"/>
                  <a:cs typeface="Calibri"/>
                </a:rPr>
                <a:t>is</a:t>
              </a:r>
              <a:r>
                <a:rPr lang="hu-HU" dirty="0">
                  <a:solidFill>
                    <a:schemeClr val="accent6">
                      <a:lumMod val="50000"/>
                    </a:schemeClr>
                  </a:solidFill>
                  <a:latin typeface="Calibri"/>
                  <a:cs typeface="Calibri"/>
                </a:rPr>
                <a:t>	</a:t>
              </a:r>
              <a:r>
                <a:rPr lang="hu-HU" sz="2800" dirty="0" smtClean="0">
                  <a:solidFill>
                    <a:schemeClr val="accent6">
                      <a:lumMod val="50000"/>
                    </a:schemeClr>
                  </a:solidFill>
                  <a:latin typeface="Calibri"/>
                  <a:cs typeface="Calibri"/>
                </a:rPr>
                <a:t>?</a:t>
              </a:r>
              <a:r>
                <a:rPr lang="hu-HU" sz="2800" dirty="0">
                  <a:solidFill>
                    <a:schemeClr val="accent6">
                      <a:lumMod val="50000"/>
                    </a:schemeClr>
                  </a:solidFill>
                  <a:latin typeface="Calibri"/>
                  <a:cs typeface="Calibri"/>
                </a:rPr>
                <a:t>??</a:t>
              </a:r>
              <a:endParaRPr lang="en-US" sz="2800" dirty="0">
                <a:latin typeface="Calibri"/>
                <a:cs typeface="Calibri"/>
              </a:endParaRPr>
            </a:p>
          </p:txBody>
        </p: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252413"/>
            <a:ext cx="9144000" cy="600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z="2800" b="1" dirty="0" err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églalap 2"/>
          <p:cNvSpPr>
            <a:spLocks noChangeArrowheads="1"/>
          </p:cNvSpPr>
          <p:nvPr/>
        </p:nvSpPr>
        <p:spPr bwMode="auto">
          <a:xfrm>
            <a:off x="1311275" y="285750"/>
            <a:ext cx="6051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800" dirty="0" err="1" smtClean="0">
                <a:solidFill>
                  <a:schemeClr val="bg1"/>
                </a:solidFill>
                <a:latin typeface="Calibri"/>
                <a:cs typeface="Calibri"/>
              </a:rPr>
              <a:t>Difficulties</a:t>
            </a:r>
            <a:endParaRPr lang="hu-HU" altLang="en-US" sz="28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47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CC"/>
        </a:solidFill>
        <a:ln w="28575" cap="flat" cmpd="sng" algn="ctr">
          <a:solidFill>
            <a:srgbClr val="CC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8575" cap="flat" cmpd="sng" algn="ctr">
          <a:solidFill>
            <a:srgbClr val="3333CC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9356</TotalTime>
  <Words>1076</Words>
  <Application>Microsoft Macintosh PowerPoint</Application>
  <PresentationFormat>Overhead</PresentationFormat>
  <Paragraphs>223</Paragraphs>
  <Slides>43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Default Design</vt:lpstr>
      <vt:lpstr>Equation</vt:lpstr>
      <vt:lpstr>Microsoft Equation</vt:lpstr>
      <vt:lpstr>Egyenlet</vt:lpstr>
      <vt:lpstr>Cavity-coupled strongly correlated nanodevices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Semiconductors: Frustrated Magnets?</dc:title>
  <dc:creator>Scot Shaw</dc:creator>
  <cp:lastModifiedBy>Gergely Zaránd</cp:lastModifiedBy>
  <cp:revision>314</cp:revision>
  <cp:lastPrinted>2012-09-07T15:53:46Z</cp:lastPrinted>
  <dcterms:created xsi:type="dcterms:W3CDTF">2001-10-19T23:00:07Z</dcterms:created>
  <dcterms:modified xsi:type="dcterms:W3CDTF">2012-09-10T06:33:32Z</dcterms:modified>
</cp:coreProperties>
</file>