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  <p:sldMasterId id="2147483704" r:id="rId2"/>
  </p:sldMasterIdLst>
  <p:notesMasterIdLst>
    <p:notesMasterId r:id="rId28"/>
  </p:notesMasterIdLst>
  <p:handoutMasterIdLst>
    <p:handoutMasterId r:id="rId29"/>
  </p:handoutMasterIdLst>
  <p:sldIdLst>
    <p:sldId id="525" r:id="rId3"/>
    <p:sldId id="522" r:id="rId4"/>
    <p:sldId id="453" r:id="rId5"/>
    <p:sldId id="455" r:id="rId6"/>
    <p:sldId id="526" r:id="rId7"/>
    <p:sldId id="534" r:id="rId8"/>
    <p:sldId id="535" r:id="rId9"/>
    <p:sldId id="511" r:id="rId10"/>
    <p:sldId id="505" r:id="rId11"/>
    <p:sldId id="527" r:id="rId12"/>
    <p:sldId id="484" r:id="rId13"/>
    <p:sldId id="495" r:id="rId14"/>
    <p:sldId id="528" r:id="rId15"/>
    <p:sldId id="529" r:id="rId16"/>
    <p:sldId id="541" r:id="rId17"/>
    <p:sldId id="542" r:id="rId18"/>
    <p:sldId id="532" r:id="rId19"/>
    <p:sldId id="530" r:id="rId20"/>
    <p:sldId id="539" r:id="rId21"/>
    <p:sldId id="531" r:id="rId22"/>
    <p:sldId id="540" r:id="rId23"/>
    <p:sldId id="533" r:id="rId24"/>
    <p:sldId id="536" r:id="rId25"/>
    <p:sldId id="537" r:id="rId26"/>
    <p:sldId id="538" r:id="rId27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accent1"/>
      </a:buClr>
      <a:buSzPct val="65000"/>
      <a:buFont typeface="Wingdings" pitchFamily="2" charset="2"/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accent1"/>
      </a:buClr>
      <a:buSzPct val="65000"/>
      <a:buFont typeface="Wingdings" pitchFamily="2" charset="2"/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accent1"/>
      </a:buClr>
      <a:buSzPct val="65000"/>
      <a:buFont typeface="Wingdings" pitchFamily="2" charset="2"/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accent1"/>
      </a:buClr>
      <a:buSzPct val="65000"/>
      <a:buFont typeface="Wingdings" pitchFamily="2" charset="2"/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accent1"/>
      </a:buClr>
      <a:buSzPct val="65000"/>
      <a:buFont typeface="Wingdings" pitchFamily="2" charset="2"/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339933"/>
    <a:srgbClr val="66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51" autoAdjust="0"/>
    <p:restoredTop sz="94511" autoAdjust="0"/>
  </p:normalViewPr>
  <p:slideViewPr>
    <p:cSldViewPr>
      <p:cViewPr>
        <p:scale>
          <a:sx n="80" d="100"/>
          <a:sy n="80" d="100"/>
        </p:scale>
        <p:origin x="-972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53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32.wmf"/><Relationship Id="rId1" Type="http://schemas.openxmlformats.org/officeDocument/2006/relationships/image" Target="../media/image54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58.wmf"/><Relationship Id="rId7" Type="http://schemas.openxmlformats.org/officeDocument/2006/relationships/image" Target="../media/image62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6" Type="http://schemas.openxmlformats.org/officeDocument/2006/relationships/image" Target="../media/image61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3" Type="http://schemas.openxmlformats.org/officeDocument/2006/relationships/image" Target="../media/image72.wmf"/><Relationship Id="rId7" Type="http://schemas.openxmlformats.org/officeDocument/2006/relationships/image" Target="../media/image76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6" Type="http://schemas.openxmlformats.org/officeDocument/2006/relationships/image" Target="../media/image75.wmf"/><Relationship Id="rId5" Type="http://schemas.openxmlformats.org/officeDocument/2006/relationships/image" Target="../media/image74.wmf"/><Relationship Id="rId10" Type="http://schemas.openxmlformats.org/officeDocument/2006/relationships/image" Target="../media/image79.wmf"/><Relationship Id="rId4" Type="http://schemas.openxmlformats.org/officeDocument/2006/relationships/image" Target="../media/image73.wmf"/><Relationship Id="rId9" Type="http://schemas.openxmlformats.org/officeDocument/2006/relationships/image" Target="../media/image78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2.wmf"/><Relationship Id="rId1" Type="http://schemas.openxmlformats.org/officeDocument/2006/relationships/image" Target="../media/image81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3" Type="http://schemas.openxmlformats.org/officeDocument/2006/relationships/image" Target="../media/image72.wmf"/><Relationship Id="rId7" Type="http://schemas.openxmlformats.org/officeDocument/2006/relationships/image" Target="../media/image76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6" Type="http://schemas.openxmlformats.org/officeDocument/2006/relationships/image" Target="../media/image75.wmf"/><Relationship Id="rId5" Type="http://schemas.openxmlformats.org/officeDocument/2006/relationships/image" Target="../media/image74.wmf"/><Relationship Id="rId10" Type="http://schemas.openxmlformats.org/officeDocument/2006/relationships/image" Target="../media/image79.wmf"/><Relationship Id="rId4" Type="http://schemas.openxmlformats.org/officeDocument/2006/relationships/image" Target="../media/image73.wmf"/><Relationship Id="rId9" Type="http://schemas.openxmlformats.org/officeDocument/2006/relationships/image" Target="../media/image78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image" Target="../media/image39.wmf"/><Relationship Id="rId7" Type="http://schemas.openxmlformats.org/officeDocument/2006/relationships/image" Target="../media/image42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1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34.wmf"/><Relationship Id="rId4" Type="http://schemas.openxmlformats.org/officeDocument/2006/relationships/image" Target="../media/image4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40" tIns="47370" rIns="94740" bIns="47370" numCol="1" anchor="t" anchorCtr="0" compatLnSpc="1">
            <a:prstTxWarp prst="textNoShape">
              <a:avLst/>
            </a:prstTxWarp>
          </a:bodyPr>
          <a:lstStyle>
            <a:lvl1pPr defTabSz="947738">
              <a:spcBef>
                <a:spcPct val="0"/>
              </a:spcBef>
              <a:buClrTx/>
              <a:buSzTx/>
              <a:buFontTx/>
              <a:buNone/>
              <a:defRPr sz="1300"/>
            </a:lvl1pPr>
          </a:lstStyle>
          <a:p>
            <a:endParaRPr lang="en-US"/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40" tIns="47370" rIns="94740" bIns="47370" numCol="1" anchor="t" anchorCtr="0" compatLnSpc="1">
            <a:prstTxWarp prst="textNoShape">
              <a:avLst/>
            </a:prstTxWarp>
          </a:bodyPr>
          <a:lstStyle>
            <a:lvl1pPr algn="r" defTabSz="947738">
              <a:spcBef>
                <a:spcPct val="0"/>
              </a:spcBef>
              <a:buClrTx/>
              <a:buSzTx/>
              <a:buFontTx/>
              <a:buNone/>
              <a:defRPr sz="1300"/>
            </a:lvl1pPr>
          </a:lstStyle>
          <a:p>
            <a:endParaRPr lang="en-US"/>
          </a:p>
        </p:txBody>
      </p:sp>
      <p:sp>
        <p:nvSpPr>
          <p:cNvPr id="279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40" tIns="47370" rIns="94740" bIns="47370" numCol="1" anchor="b" anchorCtr="0" compatLnSpc="1">
            <a:prstTxWarp prst="textNoShape">
              <a:avLst/>
            </a:prstTxWarp>
          </a:bodyPr>
          <a:lstStyle>
            <a:lvl1pPr defTabSz="947738">
              <a:spcBef>
                <a:spcPct val="0"/>
              </a:spcBef>
              <a:buClrTx/>
              <a:buSzTx/>
              <a:buFontTx/>
              <a:buNone/>
              <a:defRPr sz="1300"/>
            </a:lvl1pPr>
          </a:lstStyle>
          <a:p>
            <a:endParaRPr lang="en-US"/>
          </a:p>
        </p:txBody>
      </p:sp>
      <p:sp>
        <p:nvSpPr>
          <p:cNvPr id="279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40" tIns="47370" rIns="94740" bIns="47370" numCol="1" anchor="b" anchorCtr="0" compatLnSpc="1">
            <a:prstTxWarp prst="textNoShape">
              <a:avLst/>
            </a:prstTxWarp>
          </a:bodyPr>
          <a:lstStyle>
            <a:lvl1pPr algn="r" defTabSz="947738">
              <a:spcBef>
                <a:spcPct val="0"/>
              </a:spcBef>
              <a:buClrTx/>
              <a:buSzTx/>
              <a:buFontTx/>
              <a:buNone/>
              <a:defRPr sz="1300"/>
            </a:lvl1pPr>
          </a:lstStyle>
          <a:p>
            <a:fld id="{CC9D2C96-F34A-4AA2-A6D6-A9D8E680CA00}" type="slidenum">
              <a:rPr lang="en-US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3" tIns="47632" rIns="95263" bIns="47632" numCol="1" anchor="t" anchorCtr="0" compatLnSpc="1">
            <a:prstTxWarp prst="textNoShape">
              <a:avLst/>
            </a:prstTxWarp>
          </a:bodyPr>
          <a:lstStyle>
            <a:lvl1pPr defTabSz="952500">
              <a:spcBef>
                <a:spcPct val="0"/>
              </a:spcBef>
              <a:buClrTx/>
              <a:buSzTx/>
              <a:buFontTx/>
              <a:buNone/>
              <a:defRPr sz="1300"/>
            </a:lvl1pPr>
          </a:lstStyle>
          <a:p>
            <a:endParaRPr lang="fr-FR"/>
          </a:p>
        </p:txBody>
      </p:sp>
      <p:sp>
        <p:nvSpPr>
          <p:cNvPr id="71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3" tIns="47632" rIns="95263" bIns="47632" numCol="1" anchor="t" anchorCtr="0" compatLnSpc="1">
            <a:prstTxWarp prst="textNoShape">
              <a:avLst/>
            </a:prstTxWarp>
          </a:bodyPr>
          <a:lstStyle>
            <a:lvl1pPr algn="r" defTabSz="952500">
              <a:spcBef>
                <a:spcPct val="0"/>
              </a:spcBef>
              <a:buClrTx/>
              <a:buSzTx/>
              <a:buFontTx/>
              <a:buNone/>
              <a:defRPr sz="1300"/>
            </a:lvl1pPr>
          </a:lstStyle>
          <a:p>
            <a:endParaRPr lang="fr-FR"/>
          </a:p>
        </p:txBody>
      </p:sp>
      <p:sp>
        <p:nvSpPr>
          <p:cNvPr id="7137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6763"/>
            <a:ext cx="5116512" cy="3836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3" tIns="47632" rIns="95263" bIns="476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71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3" tIns="47632" rIns="95263" bIns="47632" numCol="1" anchor="b" anchorCtr="0" compatLnSpc="1">
            <a:prstTxWarp prst="textNoShape">
              <a:avLst/>
            </a:prstTxWarp>
          </a:bodyPr>
          <a:lstStyle>
            <a:lvl1pPr defTabSz="952500">
              <a:spcBef>
                <a:spcPct val="0"/>
              </a:spcBef>
              <a:buClrTx/>
              <a:buSzTx/>
              <a:buFontTx/>
              <a:buNone/>
              <a:defRPr sz="1300"/>
            </a:lvl1pPr>
          </a:lstStyle>
          <a:p>
            <a:endParaRPr lang="fr-FR"/>
          </a:p>
        </p:txBody>
      </p:sp>
      <p:sp>
        <p:nvSpPr>
          <p:cNvPr id="71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3" tIns="47632" rIns="95263" bIns="47632" numCol="1" anchor="b" anchorCtr="0" compatLnSpc="1">
            <a:prstTxWarp prst="textNoShape">
              <a:avLst/>
            </a:prstTxWarp>
          </a:bodyPr>
          <a:lstStyle>
            <a:lvl1pPr algn="r" defTabSz="952500">
              <a:spcBef>
                <a:spcPct val="0"/>
              </a:spcBef>
              <a:buClrTx/>
              <a:buSzTx/>
              <a:buFontTx/>
              <a:buNone/>
              <a:defRPr sz="1300"/>
            </a:lvl1pPr>
          </a:lstStyle>
          <a:p>
            <a:fld id="{65B3120B-632B-49B9-A8CE-0A0EEBAF5073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6147" name="Espace réservé des commentaires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09632" y="4861252"/>
            <a:ext cx="5680036" cy="4519337"/>
          </a:xfrm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Liberation Sans"/>
              <a:ea typeface="DejaVu Sans" pitchFamily="34" charset="0"/>
              <a:cs typeface="DejaVu Sans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69E545-C34F-40B3-8F9F-5A5009BD6A3A}" type="slidenum">
              <a:rPr lang="fr-FR"/>
              <a:pPr/>
              <a:t>13</a:t>
            </a:fld>
            <a:endParaRPr lang="fr-FR"/>
          </a:p>
        </p:txBody>
      </p:sp>
      <p:sp>
        <p:nvSpPr>
          <p:cNvPr id="87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52CFD8-B2CC-4F78-8E8D-6C17DA273838}" type="slidenum">
              <a:rPr lang="fr-FR"/>
              <a:pPr/>
              <a:t>14</a:t>
            </a:fld>
            <a:endParaRPr lang="fr-FR"/>
          </a:p>
        </p:txBody>
      </p:sp>
      <p:sp>
        <p:nvSpPr>
          <p:cNvPr id="74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52CFD8-B2CC-4F78-8E8D-6C17DA273838}" type="slidenum">
              <a:rPr lang="fr-FR"/>
              <a:pPr/>
              <a:t>15</a:t>
            </a:fld>
            <a:endParaRPr lang="fr-FR"/>
          </a:p>
        </p:txBody>
      </p:sp>
      <p:sp>
        <p:nvSpPr>
          <p:cNvPr id="74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52CFD8-B2CC-4F78-8E8D-6C17DA273838}" type="slidenum">
              <a:rPr lang="fr-FR"/>
              <a:pPr/>
              <a:t>16</a:t>
            </a:fld>
            <a:endParaRPr lang="fr-FR"/>
          </a:p>
        </p:txBody>
      </p:sp>
      <p:sp>
        <p:nvSpPr>
          <p:cNvPr id="74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52CFD8-B2CC-4F78-8E8D-6C17DA273838}" type="slidenum">
              <a:rPr lang="fr-FR"/>
              <a:pPr/>
              <a:t>18</a:t>
            </a:fld>
            <a:endParaRPr lang="fr-FR"/>
          </a:p>
        </p:txBody>
      </p:sp>
      <p:sp>
        <p:nvSpPr>
          <p:cNvPr id="74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10AADA-E603-4119-977E-52BE987C3F5E}" type="slidenum">
              <a:rPr lang="fr-FR"/>
              <a:pPr/>
              <a:t>19</a:t>
            </a:fld>
            <a:endParaRPr lang="fr-FR"/>
          </a:p>
        </p:txBody>
      </p:sp>
      <p:sp>
        <p:nvSpPr>
          <p:cNvPr id="87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69E545-C34F-40B3-8F9F-5A5009BD6A3A}" type="slidenum">
              <a:rPr lang="fr-FR"/>
              <a:pPr/>
              <a:t>20</a:t>
            </a:fld>
            <a:endParaRPr lang="fr-FR"/>
          </a:p>
        </p:txBody>
      </p:sp>
      <p:sp>
        <p:nvSpPr>
          <p:cNvPr id="87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52CFD8-B2CC-4F78-8E8D-6C17DA273838}" type="slidenum">
              <a:rPr lang="fr-FR"/>
              <a:pPr/>
              <a:t>21</a:t>
            </a:fld>
            <a:endParaRPr lang="fr-FR"/>
          </a:p>
        </p:txBody>
      </p:sp>
      <p:sp>
        <p:nvSpPr>
          <p:cNvPr id="74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52CFD8-B2CC-4F78-8E8D-6C17DA273838}" type="slidenum">
              <a:rPr lang="fr-FR"/>
              <a:pPr/>
              <a:t>23</a:t>
            </a:fld>
            <a:endParaRPr lang="fr-FR"/>
          </a:p>
        </p:txBody>
      </p:sp>
      <p:sp>
        <p:nvSpPr>
          <p:cNvPr id="74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52CFD8-B2CC-4F78-8E8D-6C17DA273838}" type="slidenum">
              <a:rPr lang="fr-FR"/>
              <a:pPr/>
              <a:t>24</a:t>
            </a:fld>
            <a:endParaRPr lang="fr-FR"/>
          </a:p>
        </p:txBody>
      </p:sp>
      <p:sp>
        <p:nvSpPr>
          <p:cNvPr id="74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69E545-C34F-40B3-8F9F-5A5009BD6A3A}" type="slidenum">
              <a:rPr lang="fr-FR"/>
              <a:pPr/>
              <a:t>2</a:t>
            </a:fld>
            <a:endParaRPr lang="fr-FR"/>
          </a:p>
        </p:txBody>
      </p:sp>
      <p:sp>
        <p:nvSpPr>
          <p:cNvPr id="87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52CFD8-B2CC-4F78-8E8D-6C17DA273838}" type="slidenum">
              <a:rPr lang="fr-FR"/>
              <a:pPr/>
              <a:t>25</a:t>
            </a:fld>
            <a:endParaRPr lang="fr-FR"/>
          </a:p>
        </p:txBody>
      </p:sp>
      <p:sp>
        <p:nvSpPr>
          <p:cNvPr id="74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69E545-C34F-40B3-8F9F-5A5009BD6A3A}" type="slidenum">
              <a:rPr lang="fr-FR"/>
              <a:pPr/>
              <a:t>3</a:t>
            </a:fld>
            <a:endParaRPr lang="fr-FR"/>
          </a:p>
        </p:txBody>
      </p:sp>
      <p:sp>
        <p:nvSpPr>
          <p:cNvPr id="87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10AADA-E603-4119-977E-52BE987C3F5E}" type="slidenum">
              <a:rPr lang="fr-FR"/>
              <a:pPr/>
              <a:t>4</a:t>
            </a:fld>
            <a:endParaRPr lang="fr-FR"/>
          </a:p>
        </p:txBody>
      </p:sp>
      <p:sp>
        <p:nvSpPr>
          <p:cNvPr id="87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52CFD8-B2CC-4F78-8E8D-6C17DA273838}" type="slidenum">
              <a:rPr lang="fr-FR"/>
              <a:pPr/>
              <a:t>6</a:t>
            </a:fld>
            <a:endParaRPr lang="fr-FR"/>
          </a:p>
        </p:txBody>
      </p:sp>
      <p:sp>
        <p:nvSpPr>
          <p:cNvPr id="74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52CFD8-B2CC-4F78-8E8D-6C17DA273838}" type="slidenum">
              <a:rPr lang="fr-FR"/>
              <a:pPr/>
              <a:t>7</a:t>
            </a:fld>
            <a:endParaRPr lang="fr-FR"/>
          </a:p>
        </p:txBody>
      </p:sp>
      <p:sp>
        <p:nvSpPr>
          <p:cNvPr id="74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52CFD8-B2CC-4F78-8E8D-6C17DA273838}" type="slidenum">
              <a:rPr lang="fr-FR"/>
              <a:pPr/>
              <a:t>9</a:t>
            </a:fld>
            <a:endParaRPr lang="fr-FR"/>
          </a:p>
        </p:txBody>
      </p:sp>
      <p:sp>
        <p:nvSpPr>
          <p:cNvPr id="74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52CFD8-B2CC-4F78-8E8D-6C17DA273838}" type="slidenum">
              <a:rPr lang="fr-FR"/>
              <a:pPr/>
              <a:t>11</a:t>
            </a:fld>
            <a:endParaRPr lang="fr-FR"/>
          </a:p>
        </p:txBody>
      </p:sp>
      <p:sp>
        <p:nvSpPr>
          <p:cNvPr id="74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Ajouter des commentaires</a:t>
            </a:r>
            <a:r>
              <a:rPr lang="fr-FR" baseline="0" dirty="0" smtClean="0"/>
              <a:t> sur les courbes </a:t>
            </a:r>
            <a:r>
              <a:rPr lang="fr-FR" baseline="0" dirty="0" err="1" smtClean="0"/>
              <a:t>experimentales</a:t>
            </a:r>
            <a:r>
              <a:rPr lang="fr-FR" baseline="0" dirty="0" smtClean="0"/>
              <a:t> ?</a:t>
            </a:r>
            <a:endParaRPr lang="fr-F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10AADA-E603-4119-977E-52BE987C3F5E}" type="slidenum">
              <a:rPr lang="fr-FR"/>
              <a:pPr/>
              <a:t>12</a:t>
            </a:fld>
            <a:endParaRPr lang="fr-FR"/>
          </a:p>
        </p:txBody>
      </p:sp>
      <p:sp>
        <p:nvSpPr>
          <p:cNvPr id="87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C2DFEF-3F15-4F26-A054-15CF29911801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726033-3446-4285-83C8-49694BADA09C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25CA48-8921-4878-B37E-6D57A25CA1E9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Titelmasterformat durch Klicken bearbeiten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Formatvorlage des Untertitelmasters durch Klicken bearbeiten</a:t>
            </a:r>
          </a:p>
        </p:txBody>
      </p:sp>
      <p:sp>
        <p:nvSpPr>
          <p:cNvPr id="19251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9251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9251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9579625-803F-457E-A265-1695052AA1C8}" type="slidenum">
              <a:rPr lang="en-US" altLang="en-US"/>
              <a:pPr/>
              <a:t>‹N°›</a:t>
            </a:fld>
            <a:endParaRPr lang="en-US" altLang="en-US"/>
          </a:p>
        </p:txBody>
      </p:sp>
      <p:sp>
        <p:nvSpPr>
          <p:cNvPr id="192519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92520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E87304-9AF1-4FBE-93D7-7BCCBCABC211}" type="slidenum">
              <a:rPr lang="en-US" altLang="en-US"/>
              <a:pPr/>
              <a:t>‹N°›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44A3D-B5B5-468D-81FB-CD4697DE0D2F}" type="slidenum">
              <a:rPr lang="en-US" altLang="en-US"/>
              <a:pPr/>
              <a:t>‹N°›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71EC15-78D9-46FF-90B8-D6ECF18BD20F}" type="slidenum">
              <a:rPr lang="en-US" altLang="en-US"/>
              <a:pPr/>
              <a:t>‹N°›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5EC3E9-9038-4681-B2AF-0626AA43BC04}" type="slidenum">
              <a:rPr lang="en-US" altLang="en-US"/>
              <a:pPr/>
              <a:t>‹N°›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44A43D-7F51-40AF-AA0E-659D11E8FC3D}" type="slidenum">
              <a:rPr lang="en-US" altLang="en-US"/>
              <a:pPr/>
              <a:t>‹N°›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621F88-F731-43F8-AB9D-503E60E96D58}" type="slidenum">
              <a:rPr lang="en-US" altLang="en-US"/>
              <a:pPr/>
              <a:t>‹N°›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BAB722-0580-41C8-B1A5-3366D94DE9FA}" type="slidenum">
              <a:rPr lang="en-US" altLang="en-US"/>
              <a:pPr/>
              <a:t>‹N°›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E0A8C-6DDC-43EF-8FEF-4DB730361B03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4D30F0-B8FE-4DD8-956E-FA89ED4B7FE4}" type="slidenum">
              <a:rPr lang="en-US" altLang="en-US"/>
              <a:pPr/>
              <a:t>‹N°›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8DDF94-8872-45AE-9ED7-EB9A0ABA4933}" type="slidenum">
              <a:rPr lang="en-US" altLang="en-US"/>
              <a:pPr/>
              <a:t>‹N°›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13B16E-4D8B-4A10-829E-5827A18B33CC}" type="slidenum">
              <a:rPr lang="en-US" altLang="en-US"/>
              <a:pPr/>
              <a:t>‹N°›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95A326-4958-4BD3-A23D-348EE21EE90B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CE4520-8DA0-4E66-B5DE-C188F0298455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842ED2-214A-4B78-9DA0-589657356863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8FA4A3-1FDA-4C77-ACE8-23E345B23249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2D52C8-FC2E-40B7-BAC6-67C58B330EE6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8D91BF-C99A-44FF-BE24-54E5B17FE779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BDB465-F9E2-4568-87C6-6FBF956AE86D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Titelmasterformat durch Klicken bearbeiten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Textmasterformate durch Klicken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  <p:sp>
        <p:nvSpPr>
          <p:cNvPr id="148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148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148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/>
            </a:lvl1pPr>
          </a:lstStyle>
          <a:p>
            <a:fld id="{E2C2FAE2-DE98-4C08-A665-34319F052E9F}" type="slidenum">
              <a:rPr lang="en-US"/>
              <a:pPr/>
              <a:t>‹N°›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Titelmasterformat durch Klicken bearbeiten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Textmasterformate durch Klicken bearbeiten</a:t>
            </a:r>
          </a:p>
          <a:p>
            <a:pPr lvl="1"/>
            <a:r>
              <a:rPr lang="en-US" altLang="en-US" smtClean="0"/>
              <a:t>Zweite Ebene</a:t>
            </a:r>
          </a:p>
          <a:p>
            <a:pPr lvl="2"/>
            <a:r>
              <a:rPr lang="en-US" altLang="en-US" smtClean="0"/>
              <a:t>Dritte Ebene</a:t>
            </a:r>
          </a:p>
          <a:p>
            <a:pPr lvl="3"/>
            <a:r>
              <a:rPr lang="en-US" altLang="en-US" smtClean="0"/>
              <a:t>Vierte Ebene</a:t>
            </a:r>
          </a:p>
          <a:p>
            <a:pPr lvl="4"/>
            <a:r>
              <a:rPr lang="en-US" altLang="en-US" smtClean="0"/>
              <a:t>Fünfte Ebene</a:t>
            </a:r>
          </a:p>
        </p:txBody>
      </p:sp>
      <p:sp>
        <p:nvSpPr>
          <p:cNvPr id="191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191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200"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191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latin typeface="+mj-lt"/>
              </a:defRPr>
            </a:lvl1pPr>
          </a:lstStyle>
          <a:p>
            <a:fld id="{CF577152-3F74-4964-AECC-B9DA5F335F75}" type="slidenum">
              <a:rPr lang="en-US" altLang="en-US"/>
              <a:pPr/>
              <a:t>‹N°›</a:t>
            </a:fld>
            <a:endParaRPr lang="en-US" altLang="en-US"/>
          </a:p>
        </p:txBody>
      </p:sp>
      <p:sp>
        <p:nvSpPr>
          <p:cNvPr id="191495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91496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Blip>
          <a:blip r:embed="rId13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24.bin"/><Relationship Id="rId12" Type="http://schemas.openxmlformats.org/officeDocument/2006/relationships/oleObject" Target="../embeddings/oleObject2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3.bin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2.bin"/><Relationship Id="rId10" Type="http://schemas.openxmlformats.org/officeDocument/2006/relationships/oleObject" Target="../embeddings/oleObject27.bin"/><Relationship Id="rId4" Type="http://schemas.openxmlformats.org/officeDocument/2006/relationships/image" Target="../media/image7.png"/><Relationship Id="rId9" Type="http://schemas.openxmlformats.org/officeDocument/2006/relationships/oleObject" Target="../embeddings/oleObject26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31.bin"/><Relationship Id="rId4" Type="http://schemas.openxmlformats.org/officeDocument/2006/relationships/oleObject" Target="../embeddings/oleObject30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7.jpeg"/><Relationship Id="rId11" Type="http://schemas.openxmlformats.org/officeDocument/2006/relationships/image" Target="../media/image7.png"/><Relationship Id="rId5" Type="http://schemas.openxmlformats.org/officeDocument/2006/relationships/oleObject" Target="../embeddings/oleObject35.bin"/><Relationship Id="rId10" Type="http://schemas.openxmlformats.org/officeDocument/2006/relationships/oleObject" Target="../embeddings/oleObject39.bin"/><Relationship Id="rId4" Type="http://schemas.openxmlformats.org/officeDocument/2006/relationships/oleObject" Target="../embeddings/oleObject34.bin"/><Relationship Id="rId9" Type="http://schemas.openxmlformats.org/officeDocument/2006/relationships/oleObject" Target="../embeddings/oleObject38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7.jpeg"/><Relationship Id="rId5" Type="http://schemas.openxmlformats.org/officeDocument/2006/relationships/oleObject" Target="../embeddings/oleObject41.bin"/><Relationship Id="rId4" Type="http://schemas.openxmlformats.org/officeDocument/2006/relationships/oleObject" Target="../embeddings/oleObject40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44.bin"/><Relationship Id="rId4" Type="http://schemas.openxmlformats.org/officeDocument/2006/relationships/oleObject" Target="../embeddings/oleObject43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47.bin"/><Relationship Id="rId12" Type="http://schemas.openxmlformats.org/officeDocument/2006/relationships/oleObject" Target="../embeddings/oleObject5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6.bin"/><Relationship Id="rId11" Type="http://schemas.openxmlformats.org/officeDocument/2006/relationships/oleObject" Target="../embeddings/oleObject51.bin"/><Relationship Id="rId5" Type="http://schemas.openxmlformats.org/officeDocument/2006/relationships/oleObject" Target="../embeddings/oleObject45.bin"/><Relationship Id="rId10" Type="http://schemas.openxmlformats.org/officeDocument/2006/relationships/oleObject" Target="../embeddings/oleObject50.bin"/><Relationship Id="rId4" Type="http://schemas.openxmlformats.org/officeDocument/2006/relationships/image" Target="../media/image7.png"/><Relationship Id="rId9" Type="http://schemas.openxmlformats.org/officeDocument/2006/relationships/oleObject" Target="../embeddings/oleObject49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68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7.jpeg"/><Relationship Id="rId11" Type="http://schemas.openxmlformats.org/officeDocument/2006/relationships/image" Target="../media/image1.png"/><Relationship Id="rId5" Type="http://schemas.openxmlformats.org/officeDocument/2006/relationships/image" Target="../media/image7.png"/><Relationship Id="rId10" Type="http://schemas.openxmlformats.org/officeDocument/2006/relationships/oleObject" Target="../embeddings/oleObject54.bin"/><Relationship Id="rId4" Type="http://schemas.openxmlformats.org/officeDocument/2006/relationships/image" Target="../media/image66.jpeg"/><Relationship Id="rId9" Type="http://schemas.openxmlformats.org/officeDocument/2006/relationships/oleObject" Target="../embeddings/oleObject53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13" Type="http://schemas.openxmlformats.org/officeDocument/2006/relationships/oleObject" Target="../embeddings/oleObject62.bin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56.bin"/><Relationship Id="rId12" Type="http://schemas.openxmlformats.org/officeDocument/2006/relationships/oleObject" Target="../embeddings/oleObject6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80.jpeg"/><Relationship Id="rId11" Type="http://schemas.openxmlformats.org/officeDocument/2006/relationships/oleObject" Target="../embeddings/oleObject60.bin"/><Relationship Id="rId5" Type="http://schemas.openxmlformats.org/officeDocument/2006/relationships/oleObject" Target="../embeddings/oleObject55.bin"/><Relationship Id="rId15" Type="http://schemas.openxmlformats.org/officeDocument/2006/relationships/oleObject" Target="../embeddings/oleObject64.bin"/><Relationship Id="rId10" Type="http://schemas.openxmlformats.org/officeDocument/2006/relationships/oleObject" Target="../embeddings/oleObject59.bin"/><Relationship Id="rId4" Type="http://schemas.openxmlformats.org/officeDocument/2006/relationships/image" Target="../media/image7.png"/><Relationship Id="rId9" Type="http://schemas.openxmlformats.org/officeDocument/2006/relationships/oleObject" Target="../embeddings/oleObject58.bin"/><Relationship Id="rId14" Type="http://schemas.openxmlformats.org/officeDocument/2006/relationships/oleObject" Target="../embeddings/oleObject6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3.jpeg"/><Relationship Id="rId5" Type="http://schemas.openxmlformats.org/officeDocument/2006/relationships/image" Target="../media/image7.png"/><Relationship Id="rId4" Type="http://schemas.openxmlformats.org/officeDocument/2006/relationships/oleObject" Target="../embeddings/oleObject66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6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0.bin"/><Relationship Id="rId13" Type="http://schemas.openxmlformats.org/officeDocument/2006/relationships/oleObject" Target="../embeddings/oleObject75.bin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69.bin"/><Relationship Id="rId12" Type="http://schemas.openxmlformats.org/officeDocument/2006/relationships/oleObject" Target="../embeddings/oleObject7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80.jpeg"/><Relationship Id="rId11" Type="http://schemas.openxmlformats.org/officeDocument/2006/relationships/oleObject" Target="../embeddings/oleObject73.bin"/><Relationship Id="rId5" Type="http://schemas.openxmlformats.org/officeDocument/2006/relationships/oleObject" Target="../embeddings/oleObject68.bin"/><Relationship Id="rId15" Type="http://schemas.openxmlformats.org/officeDocument/2006/relationships/oleObject" Target="../embeddings/oleObject77.bin"/><Relationship Id="rId10" Type="http://schemas.openxmlformats.org/officeDocument/2006/relationships/oleObject" Target="../embeddings/oleObject72.bin"/><Relationship Id="rId4" Type="http://schemas.openxmlformats.org/officeDocument/2006/relationships/image" Target="../media/image7.png"/><Relationship Id="rId9" Type="http://schemas.openxmlformats.org/officeDocument/2006/relationships/oleObject" Target="../embeddings/oleObject71.bin"/><Relationship Id="rId14" Type="http://schemas.openxmlformats.org/officeDocument/2006/relationships/oleObject" Target="../embeddings/oleObject76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68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79.bin"/><Relationship Id="rId5" Type="http://schemas.openxmlformats.org/officeDocument/2006/relationships/oleObject" Target="../embeddings/oleObject78.bin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2.bin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7.png"/><Relationship Id="rId4" Type="http://schemas.openxmlformats.org/officeDocument/2006/relationships/image" Target="../media/image21.png"/><Relationship Id="rId9" Type="http://schemas.openxmlformats.org/officeDocument/2006/relationships/oleObject" Target="../embeddings/oleObject1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14.bin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8.jpeg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4161" y="479571"/>
            <a:ext cx="1143360" cy="388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Image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360" y="326915"/>
            <a:ext cx="653760" cy="65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Image 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32960" y="162738"/>
            <a:ext cx="979200" cy="980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Image 5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88480" y="489651"/>
            <a:ext cx="979200" cy="339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Image 10" descr="bandeau vertical-bleu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0"/>
            <a:ext cx="1311840" cy="6891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763688" y="1700808"/>
            <a:ext cx="6769100" cy="18002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Dynamical response of </a:t>
            </a:r>
            <a:r>
              <a:rPr lang="en-US" sz="4000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nanoconductors</a:t>
            </a:r>
            <a:r>
              <a:rPr lang="en-US" sz="40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: the example of the quantum RC circuit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2052439" y="3789040"/>
            <a:ext cx="7344097" cy="93610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tabLst/>
              <a:defRPr/>
            </a:pP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Christophe Mora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656184" y="4387053"/>
            <a:ext cx="6588224" cy="1274195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square">
            <a:spAutoFit/>
          </a:bodyPr>
          <a:lstStyle/>
          <a:p>
            <a:pPr marL="342900" indent="-342900"/>
            <a:endParaRPr lang="fr-FR" dirty="0"/>
          </a:p>
          <a:p>
            <a:pPr marL="342900" indent="-342900" algn="ctr"/>
            <a:r>
              <a:rPr lang="fr-FR" dirty="0" smtClean="0">
                <a:solidFill>
                  <a:srgbClr val="C00000"/>
                </a:solidFill>
              </a:rPr>
              <a:t>Collaboration </a:t>
            </a:r>
            <a:r>
              <a:rPr lang="fr-FR" dirty="0" err="1" smtClean="0"/>
              <a:t>with</a:t>
            </a:r>
            <a:r>
              <a:rPr lang="fr-FR" dirty="0" smtClean="0"/>
              <a:t> Audrey Cottet, Takis </a:t>
            </a:r>
            <a:r>
              <a:rPr lang="fr-FR" dirty="0" err="1" smtClean="0"/>
              <a:t>Kontos</a:t>
            </a:r>
            <a:r>
              <a:rPr lang="fr-FR" dirty="0" smtClean="0"/>
              <a:t>, </a:t>
            </a:r>
            <a:r>
              <a:rPr lang="fr-FR" dirty="0" err="1" smtClean="0"/>
              <a:t>Michele</a:t>
            </a:r>
            <a:r>
              <a:rPr lang="fr-FR" dirty="0" smtClean="0"/>
              <a:t> </a:t>
            </a:r>
            <a:r>
              <a:rPr lang="fr-FR" dirty="0" err="1" smtClean="0"/>
              <a:t>Filippone</a:t>
            </a:r>
            <a:r>
              <a:rPr lang="fr-FR" dirty="0" smtClean="0"/>
              <a:t>, Karyn </a:t>
            </a:r>
            <a:r>
              <a:rPr lang="fr-FR" dirty="0"/>
              <a:t>Le </a:t>
            </a:r>
            <a:r>
              <a:rPr lang="fr-FR" dirty="0" smtClean="0"/>
              <a:t>Hur</a:t>
            </a:r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optics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428596" y="1239143"/>
            <a:ext cx="7929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Similar</a:t>
            </a:r>
            <a:r>
              <a:rPr lang="fr-FR" dirty="0" smtClean="0"/>
              <a:t> to </a:t>
            </a:r>
            <a:r>
              <a:rPr lang="fr-FR" dirty="0" smtClean="0">
                <a:solidFill>
                  <a:srgbClr val="0070C0"/>
                </a:solidFill>
              </a:rPr>
              <a:t>light propagation </a:t>
            </a:r>
            <a:r>
              <a:rPr lang="fr-FR" dirty="0" smtClean="0"/>
              <a:t>in a </a:t>
            </a:r>
            <a:r>
              <a:rPr lang="fr-FR" dirty="0" smtClean="0">
                <a:solidFill>
                  <a:srgbClr val="C00000"/>
                </a:solidFill>
              </a:rPr>
              <a:t>dispersive </a:t>
            </a:r>
            <a:r>
              <a:rPr lang="fr-FR" dirty="0" smtClean="0"/>
              <a:t>medium </a:t>
            </a:r>
            <a:endParaRPr lang="fr-FR" dirty="0"/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5214910" y="983578"/>
            <a:ext cx="392909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fr-FR" sz="1400" b="1" dirty="0" err="1" smtClean="0">
                <a:solidFill>
                  <a:srgbClr val="339933"/>
                </a:solidFill>
              </a:rPr>
              <a:t>Buttiker</a:t>
            </a:r>
            <a:r>
              <a:rPr lang="fr-FR" sz="1400" b="1" dirty="0" smtClean="0">
                <a:solidFill>
                  <a:srgbClr val="339933"/>
                </a:solidFill>
              </a:rPr>
              <a:t>, Prêtre , Thomas</a:t>
            </a:r>
            <a:r>
              <a:rPr lang="fr-FR" sz="1400" b="1" i="1" dirty="0" smtClean="0">
                <a:solidFill>
                  <a:srgbClr val="339933"/>
                </a:solidFill>
              </a:rPr>
              <a:t>  </a:t>
            </a:r>
            <a:r>
              <a:rPr lang="fr-FR" sz="1400" b="1" dirty="0" smtClean="0">
                <a:solidFill>
                  <a:srgbClr val="339933"/>
                </a:solidFill>
              </a:rPr>
              <a:t>(PRL, 1993)</a:t>
            </a:r>
            <a:endParaRPr lang="fr-FR" sz="1400" b="1" dirty="0">
              <a:solidFill>
                <a:srgbClr val="339933"/>
              </a:solidFill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3476617" y="1928802"/>
            <a:ext cx="1333509" cy="250033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25400" cap="flat" cmpd="sng" algn="ctr">
            <a:noFill/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3" name="Groupe 17"/>
          <p:cNvGrpSpPr/>
          <p:nvPr/>
        </p:nvGrpSpPr>
        <p:grpSpPr>
          <a:xfrm>
            <a:off x="4435915" y="2191995"/>
            <a:ext cx="3136481" cy="2233319"/>
            <a:chOff x="4362779" y="2000240"/>
            <a:chExt cx="2352361" cy="1212373"/>
          </a:xfrm>
        </p:grpSpPr>
        <p:sp>
          <p:nvSpPr>
            <p:cNvPr id="6" name="Forme libre 5"/>
            <p:cNvSpPr/>
            <p:nvPr/>
          </p:nvSpPr>
          <p:spPr bwMode="auto">
            <a:xfrm>
              <a:off x="5055553" y="2000240"/>
              <a:ext cx="1659587" cy="1212373"/>
            </a:xfrm>
            <a:custGeom>
              <a:avLst/>
              <a:gdLst>
                <a:gd name="connsiteX0" fmla="*/ 1842247 w 1842247"/>
                <a:gd name="connsiteY0" fmla="*/ 0 h 2391335"/>
                <a:gd name="connsiteX1" fmla="*/ 591671 w 1842247"/>
                <a:gd name="connsiteY1" fmla="*/ 40341 h 2391335"/>
                <a:gd name="connsiteX2" fmla="*/ 134471 w 1842247"/>
                <a:gd name="connsiteY2" fmla="*/ 484094 h 2391335"/>
                <a:gd name="connsiteX3" fmla="*/ 67235 w 1842247"/>
                <a:gd name="connsiteY3" fmla="*/ 1801905 h 2391335"/>
                <a:gd name="connsiteX4" fmla="*/ 537883 w 1842247"/>
                <a:gd name="connsiteY4" fmla="*/ 2299447 h 2391335"/>
                <a:gd name="connsiteX5" fmla="*/ 1801906 w 1842247"/>
                <a:gd name="connsiteY5" fmla="*/ 2353235 h 2391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2247" h="2391335">
                  <a:moveTo>
                    <a:pt x="1842247" y="0"/>
                  </a:moveTo>
                  <a:lnTo>
                    <a:pt x="591671" y="40341"/>
                  </a:lnTo>
                  <a:cubicBezTo>
                    <a:pt x="307042" y="121023"/>
                    <a:pt x="221877" y="190500"/>
                    <a:pt x="134471" y="484094"/>
                  </a:cubicBezTo>
                  <a:cubicBezTo>
                    <a:pt x="47065" y="777688"/>
                    <a:pt x="0" y="1499346"/>
                    <a:pt x="67235" y="1801905"/>
                  </a:cubicBezTo>
                  <a:cubicBezTo>
                    <a:pt x="134470" y="2104464"/>
                    <a:pt x="248771" y="2207559"/>
                    <a:pt x="537883" y="2299447"/>
                  </a:cubicBezTo>
                  <a:cubicBezTo>
                    <a:pt x="826995" y="2391335"/>
                    <a:pt x="1314450" y="2372285"/>
                    <a:pt x="1801906" y="2353235"/>
                  </a:cubicBezTo>
                </a:path>
              </a:pathLst>
            </a:cu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itchFamily="2" charset="2"/>
                <a:buNone/>
                <a:tabLst/>
              </a:pPr>
              <a:endParaRPr kumimoji="0" lang="fr-F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7" name="Connecteur droit 6"/>
            <p:cNvCxnSpPr/>
            <p:nvPr/>
          </p:nvCxnSpPr>
          <p:spPr bwMode="auto">
            <a:xfrm rot="5400000">
              <a:off x="4475326" y="2579729"/>
              <a:ext cx="289744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Connecteur droit 7"/>
            <p:cNvCxnSpPr/>
            <p:nvPr/>
          </p:nvCxnSpPr>
          <p:spPr bwMode="auto">
            <a:xfrm rot="5400000">
              <a:off x="4732745" y="2579729"/>
              <a:ext cx="289744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Connecteur droit 8"/>
            <p:cNvCxnSpPr/>
            <p:nvPr/>
          </p:nvCxnSpPr>
          <p:spPr bwMode="auto">
            <a:xfrm rot="10800000">
              <a:off x="4362779" y="2579729"/>
              <a:ext cx="25742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Connecteur droit 9"/>
            <p:cNvCxnSpPr/>
            <p:nvPr/>
          </p:nvCxnSpPr>
          <p:spPr bwMode="auto">
            <a:xfrm rot="10800000">
              <a:off x="4877618" y="2579729"/>
              <a:ext cx="193065" cy="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" name="Groupe 33"/>
          <p:cNvGrpSpPr/>
          <p:nvPr/>
        </p:nvGrpSpPr>
        <p:grpSpPr>
          <a:xfrm>
            <a:off x="1285852" y="2274657"/>
            <a:ext cx="3155115" cy="2167241"/>
            <a:chOff x="1285852" y="2274657"/>
            <a:chExt cx="3155115" cy="2167241"/>
          </a:xfrm>
        </p:grpSpPr>
        <p:grpSp>
          <p:nvGrpSpPr>
            <p:cNvPr id="5" name="Groupe 18"/>
            <p:cNvGrpSpPr/>
            <p:nvPr/>
          </p:nvGrpSpPr>
          <p:grpSpPr>
            <a:xfrm>
              <a:off x="1285852" y="2274657"/>
              <a:ext cx="3155115" cy="1850284"/>
              <a:chOff x="2000232" y="2045114"/>
              <a:chExt cx="2366336" cy="1004440"/>
            </a:xfrm>
          </p:grpSpPr>
          <p:sp>
            <p:nvSpPr>
              <p:cNvPr id="11" name="Forme libre 10"/>
              <p:cNvSpPr/>
              <p:nvPr/>
            </p:nvSpPr>
            <p:spPr bwMode="auto">
              <a:xfrm>
                <a:off x="2000232" y="2045114"/>
                <a:ext cx="2366336" cy="502220"/>
              </a:xfrm>
              <a:custGeom>
                <a:avLst/>
                <a:gdLst>
                  <a:gd name="connsiteX0" fmla="*/ 0 w 2626783"/>
                  <a:gd name="connsiteY0" fmla="*/ 190500 h 990600"/>
                  <a:gd name="connsiteX1" fmla="*/ 736600 w 2626783"/>
                  <a:gd name="connsiteY1" fmla="*/ 190500 h 990600"/>
                  <a:gd name="connsiteX2" fmla="*/ 1308100 w 2626783"/>
                  <a:gd name="connsiteY2" fmla="*/ 749300 h 990600"/>
                  <a:gd name="connsiteX3" fmla="*/ 1892300 w 2626783"/>
                  <a:gd name="connsiteY3" fmla="*/ 825500 h 990600"/>
                  <a:gd name="connsiteX4" fmla="*/ 2146300 w 2626783"/>
                  <a:gd name="connsiteY4" fmla="*/ 304800 h 990600"/>
                  <a:gd name="connsiteX5" fmla="*/ 2552700 w 2626783"/>
                  <a:gd name="connsiteY5" fmla="*/ 114300 h 990600"/>
                  <a:gd name="connsiteX6" fmla="*/ 2590800 w 2626783"/>
                  <a:gd name="connsiteY6" fmla="*/ 990600 h 990600"/>
                  <a:gd name="connsiteX7" fmla="*/ 2590800 w 2626783"/>
                  <a:gd name="connsiteY7" fmla="*/ 990600 h 990600"/>
                  <a:gd name="connsiteX8" fmla="*/ 2590800 w 2626783"/>
                  <a:gd name="connsiteY8" fmla="*/ 990600 h 99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26783" h="990600">
                    <a:moveTo>
                      <a:pt x="0" y="190500"/>
                    </a:moveTo>
                    <a:cubicBezTo>
                      <a:pt x="259291" y="143933"/>
                      <a:pt x="518583" y="97367"/>
                      <a:pt x="736600" y="190500"/>
                    </a:cubicBezTo>
                    <a:cubicBezTo>
                      <a:pt x="954617" y="283633"/>
                      <a:pt x="1115483" y="643467"/>
                      <a:pt x="1308100" y="749300"/>
                    </a:cubicBezTo>
                    <a:cubicBezTo>
                      <a:pt x="1500717" y="855133"/>
                      <a:pt x="1752600" y="899583"/>
                      <a:pt x="1892300" y="825500"/>
                    </a:cubicBezTo>
                    <a:cubicBezTo>
                      <a:pt x="2032000" y="751417"/>
                      <a:pt x="2036233" y="423333"/>
                      <a:pt x="2146300" y="304800"/>
                    </a:cubicBezTo>
                    <a:cubicBezTo>
                      <a:pt x="2256367" y="186267"/>
                      <a:pt x="2478617" y="0"/>
                      <a:pt x="2552700" y="114300"/>
                    </a:cubicBezTo>
                    <a:cubicBezTo>
                      <a:pt x="2626783" y="228600"/>
                      <a:pt x="2590800" y="990600"/>
                      <a:pt x="2590800" y="990600"/>
                    </a:cubicBezTo>
                    <a:lnTo>
                      <a:pt x="2590800" y="990600"/>
                    </a:lnTo>
                    <a:lnTo>
                      <a:pt x="2590800" y="990600"/>
                    </a:lnTo>
                  </a:path>
                </a:pathLst>
              </a:custGeom>
              <a:ln w="25400">
                <a:headEnd type="none" w="med" len="med"/>
                <a:tailEnd type="none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Wingdings" pitchFamily="2" charset="2"/>
                  <a:buNone/>
                  <a:tabLst/>
                </a:pPr>
                <a:endParaRPr kumimoji="0" lang="fr-FR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2" name="Forme libre 11"/>
              <p:cNvSpPr/>
              <p:nvPr/>
            </p:nvSpPr>
            <p:spPr bwMode="auto">
              <a:xfrm flipV="1">
                <a:off x="2000232" y="2547334"/>
                <a:ext cx="2366336" cy="502220"/>
              </a:xfrm>
              <a:custGeom>
                <a:avLst/>
                <a:gdLst>
                  <a:gd name="connsiteX0" fmla="*/ 0 w 2626783"/>
                  <a:gd name="connsiteY0" fmla="*/ 190500 h 990600"/>
                  <a:gd name="connsiteX1" fmla="*/ 736600 w 2626783"/>
                  <a:gd name="connsiteY1" fmla="*/ 190500 h 990600"/>
                  <a:gd name="connsiteX2" fmla="*/ 1308100 w 2626783"/>
                  <a:gd name="connsiteY2" fmla="*/ 749300 h 990600"/>
                  <a:gd name="connsiteX3" fmla="*/ 1892300 w 2626783"/>
                  <a:gd name="connsiteY3" fmla="*/ 825500 h 990600"/>
                  <a:gd name="connsiteX4" fmla="*/ 2146300 w 2626783"/>
                  <a:gd name="connsiteY4" fmla="*/ 304800 h 990600"/>
                  <a:gd name="connsiteX5" fmla="*/ 2552700 w 2626783"/>
                  <a:gd name="connsiteY5" fmla="*/ 114300 h 990600"/>
                  <a:gd name="connsiteX6" fmla="*/ 2590800 w 2626783"/>
                  <a:gd name="connsiteY6" fmla="*/ 990600 h 990600"/>
                  <a:gd name="connsiteX7" fmla="*/ 2590800 w 2626783"/>
                  <a:gd name="connsiteY7" fmla="*/ 990600 h 990600"/>
                  <a:gd name="connsiteX8" fmla="*/ 2590800 w 2626783"/>
                  <a:gd name="connsiteY8" fmla="*/ 990600 h 99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26783" h="990600">
                    <a:moveTo>
                      <a:pt x="0" y="190500"/>
                    </a:moveTo>
                    <a:cubicBezTo>
                      <a:pt x="259291" y="143933"/>
                      <a:pt x="518583" y="97367"/>
                      <a:pt x="736600" y="190500"/>
                    </a:cubicBezTo>
                    <a:cubicBezTo>
                      <a:pt x="954617" y="283633"/>
                      <a:pt x="1115483" y="643467"/>
                      <a:pt x="1308100" y="749300"/>
                    </a:cubicBezTo>
                    <a:cubicBezTo>
                      <a:pt x="1500717" y="855133"/>
                      <a:pt x="1752600" y="899583"/>
                      <a:pt x="1892300" y="825500"/>
                    </a:cubicBezTo>
                    <a:cubicBezTo>
                      <a:pt x="2032000" y="751417"/>
                      <a:pt x="2036233" y="423333"/>
                      <a:pt x="2146300" y="304800"/>
                    </a:cubicBezTo>
                    <a:cubicBezTo>
                      <a:pt x="2256367" y="186267"/>
                      <a:pt x="2478617" y="0"/>
                      <a:pt x="2552700" y="114300"/>
                    </a:cubicBezTo>
                    <a:cubicBezTo>
                      <a:pt x="2626783" y="228600"/>
                      <a:pt x="2590800" y="990600"/>
                      <a:pt x="2590800" y="990600"/>
                    </a:cubicBezTo>
                    <a:lnTo>
                      <a:pt x="2590800" y="990600"/>
                    </a:lnTo>
                    <a:lnTo>
                      <a:pt x="2590800" y="990600"/>
                    </a:lnTo>
                  </a:path>
                </a:pathLst>
              </a:custGeom>
              <a:ln w="25400">
                <a:headEnd type="none" w="med" len="med"/>
                <a:tailEnd type="none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Wingdings" pitchFamily="2" charset="2"/>
                  <a:buNone/>
                  <a:tabLst/>
                </a:pPr>
                <a:endParaRPr kumimoji="0" lang="fr-FR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cxnSp>
          <p:nvCxnSpPr>
            <p:cNvPr id="13" name="Connecteur droit avec flèche 12"/>
            <p:cNvCxnSpPr/>
            <p:nvPr/>
          </p:nvCxnSpPr>
          <p:spPr bwMode="auto">
            <a:xfrm rot="10800000">
              <a:off x="1472175" y="4357694"/>
              <a:ext cx="2608519" cy="3819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aphicFrame>
          <p:nvGraphicFramePr>
            <p:cNvPr id="14" name="Object 19"/>
            <p:cNvGraphicFramePr>
              <a:graphicFrameLocks noChangeAspect="1"/>
            </p:cNvGraphicFramePr>
            <p:nvPr/>
          </p:nvGraphicFramePr>
          <p:xfrm>
            <a:off x="2504629" y="3573016"/>
            <a:ext cx="1419299" cy="868882"/>
          </p:xfrm>
          <a:graphic>
            <a:graphicData uri="http://schemas.openxmlformats.org/presentationml/2006/ole">
              <p:oleObj spid="_x0000_s1602562" name="Équation" r:id="rId3" imgW="304560" imgH="203040" progId="Equation.3">
                <p:embed/>
              </p:oleObj>
            </a:graphicData>
          </a:graphic>
        </p:graphicFrame>
        <p:sp>
          <p:nvSpPr>
            <p:cNvPr id="23" name="Forme libre 22"/>
            <p:cNvSpPr/>
            <p:nvPr/>
          </p:nvSpPr>
          <p:spPr bwMode="auto">
            <a:xfrm>
              <a:off x="1285852" y="2451813"/>
              <a:ext cx="3027312" cy="924549"/>
            </a:xfrm>
            <a:custGeom>
              <a:avLst/>
              <a:gdLst>
                <a:gd name="connsiteX0" fmla="*/ 0 w 2626783"/>
                <a:gd name="connsiteY0" fmla="*/ 190500 h 990600"/>
                <a:gd name="connsiteX1" fmla="*/ 736600 w 2626783"/>
                <a:gd name="connsiteY1" fmla="*/ 190500 h 990600"/>
                <a:gd name="connsiteX2" fmla="*/ 1308100 w 2626783"/>
                <a:gd name="connsiteY2" fmla="*/ 749300 h 990600"/>
                <a:gd name="connsiteX3" fmla="*/ 1892300 w 2626783"/>
                <a:gd name="connsiteY3" fmla="*/ 825500 h 990600"/>
                <a:gd name="connsiteX4" fmla="*/ 2146300 w 2626783"/>
                <a:gd name="connsiteY4" fmla="*/ 304800 h 990600"/>
                <a:gd name="connsiteX5" fmla="*/ 2552700 w 2626783"/>
                <a:gd name="connsiteY5" fmla="*/ 114300 h 990600"/>
                <a:gd name="connsiteX6" fmla="*/ 2590800 w 2626783"/>
                <a:gd name="connsiteY6" fmla="*/ 990600 h 990600"/>
                <a:gd name="connsiteX7" fmla="*/ 2590800 w 2626783"/>
                <a:gd name="connsiteY7" fmla="*/ 990600 h 990600"/>
                <a:gd name="connsiteX8" fmla="*/ 2590800 w 2626783"/>
                <a:gd name="connsiteY8" fmla="*/ 990600 h 990600"/>
                <a:gd name="connsiteX0" fmla="*/ 0 w 2898519"/>
                <a:gd name="connsiteY0" fmla="*/ 283029 h 990600"/>
                <a:gd name="connsiteX1" fmla="*/ 1008336 w 2898519"/>
                <a:gd name="connsiteY1" fmla="*/ 190500 h 990600"/>
                <a:gd name="connsiteX2" fmla="*/ 1579836 w 2898519"/>
                <a:gd name="connsiteY2" fmla="*/ 749300 h 990600"/>
                <a:gd name="connsiteX3" fmla="*/ 2164036 w 2898519"/>
                <a:gd name="connsiteY3" fmla="*/ 825500 h 990600"/>
                <a:gd name="connsiteX4" fmla="*/ 2418036 w 2898519"/>
                <a:gd name="connsiteY4" fmla="*/ 304800 h 990600"/>
                <a:gd name="connsiteX5" fmla="*/ 2824436 w 2898519"/>
                <a:gd name="connsiteY5" fmla="*/ 114300 h 990600"/>
                <a:gd name="connsiteX6" fmla="*/ 2862536 w 2898519"/>
                <a:gd name="connsiteY6" fmla="*/ 990600 h 990600"/>
                <a:gd name="connsiteX7" fmla="*/ 2862536 w 2898519"/>
                <a:gd name="connsiteY7" fmla="*/ 990600 h 990600"/>
                <a:gd name="connsiteX8" fmla="*/ 2862536 w 2898519"/>
                <a:gd name="connsiteY8" fmla="*/ 990600 h 990600"/>
                <a:gd name="connsiteX0" fmla="*/ 0 w 2898519"/>
                <a:gd name="connsiteY0" fmla="*/ 283029 h 990600"/>
                <a:gd name="connsiteX1" fmla="*/ 815208 w 2898519"/>
                <a:gd name="connsiteY1" fmla="*/ 141514 h 990600"/>
                <a:gd name="connsiteX2" fmla="*/ 1579836 w 2898519"/>
                <a:gd name="connsiteY2" fmla="*/ 749300 h 990600"/>
                <a:gd name="connsiteX3" fmla="*/ 2164036 w 2898519"/>
                <a:gd name="connsiteY3" fmla="*/ 825500 h 990600"/>
                <a:gd name="connsiteX4" fmla="*/ 2418036 w 2898519"/>
                <a:gd name="connsiteY4" fmla="*/ 304800 h 990600"/>
                <a:gd name="connsiteX5" fmla="*/ 2824436 w 2898519"/>
                <a:gd name="connsiteY5" fmla="*/ 114300 h 990600"/>
                <a:gd name="connsiteX6" fmla="*/ 2862536 w 2898519"/>
                <a:gd name="connsiteY6" fmla="*/ 990600 h 990600"/>
                <a:gd name="connsiteX7" fmla="*/ 2862536 w 2898519"/>
                <a:gd name="connsiteY7" fmla="*/ 990600 h 990600"/>
                <a:gd name="connsiteX8" fmla="*/ 2862536 w 2898519"/>
                <a:gd name="connsiteY8" fmla="*/ 990600 h 990600"/>
                <a:gd name="connsiteX0" fmla="*/ 0 w 2878825"/>
                <a:gd name="connsiteY0" fmla="*/ 286658 h 994229"/>
                <a:gd name="connsiteX1" fmla="*/ 815208 w 2878825"/>
                <a:gd name="connsiteY1" fmla="*/ 145143 h 994229"/>
                <a:gd name="connsiteX2" fmla="*/ 1579836 w 2878825"/>
                <a:gd name="connsiteY2" fmla="*/ 752929 h 994229"/>
                <a:gd name="connsiteX3" fmla="*/ 2164036 w 2878825"/>
                <a:gd name="connsiteY3" fmla="*/ 829129 h 994229"/>
                <a:gd name="connsiteX4" fmla="*/ 2536204 w 2878825"/>
                <a:gd name="connsiteY4" fmla="*/ 286658 h 994229"/>
                <a:gd name="connsiteX5" fmla="*/ 2824436 w 2878825"/>
                <a:gd name="connsiteY5" fmla="*/ 117929 h 994229"/>
                <a:gd name="connsiteX6" fmla="*/ 2862536 w 2878825"/>
                <a:gd name="connsiteY6" fmla="*/ 994229 h 994229"/>
                <a:gd name="connsiteX7" fmla="*/ 2862536 w 2878825"/>
                <a:gd name="connsiteY7" fmla="*/ 994229 h 994229"/>
                <a:gd name="connsiteX8" fmla="*/ 2862536 w 2878825"/>
                <a:gd name="connsiteY8" fmla="*/ 994229 h 994229"/>
                <a:gd name="connsiteX0" fmla="*/ 0 w 2878825"/>
                <a:gd name="connsiteY0" fmla="*/ 286658 h 994229"/>
                <a:gd name="connsiteX1" fmla="*/ 815208 w 2878825"/>
                <a:gd name="connsiteY1" fmla="*/ 145143 h 994229"/>
                <a:gd name="connsiteX2" fmla="*/ 1579836 w 2878825"/>
                <a:gd name="connsiteY2" fmla="*/ 752929 h 994229"/>
                <a:gd name="connsiteX3" fmla="*/ 2173889 w 2878825"/>
                <a:gd name="connsiteY3" fmla="*/ 711200 h 994229"/>
                <a:gd name="connsiteX4" fmla="*/ 2536204 w 2878825"/>
                <a:gd name="connsiteY4" fmla="*/ 286658 h 994229"/>
                <a:gd name="connsiteX5" fmla="*/ 2824436 w 2878825"/>
                <a:gd name="connsiteY5" fmla="*/ 117929 h 994229"/>
                <a:gd name="connsiteX6" fmla="*/ 2862536 w 2878825"/>
                <a:gd name="connsiteY6" fmla="*/ 994229 h 994229"/>
                <a:gd name="connsiteX7" fmla="*/ 2862536 w 2878825"/>
                <a:gd name="connsiteY7" fmla="*/ 994229 h 994229"/>
                <a:gd name="connsiteX8" fmla="*/ 2862536 w 2878825"/>
                <a:gd name="connsiteY8" fmla="*/ 994229 h 994229"/>
                <a:gd name="connsiteX0" fmla="*/ 0 w 2878825"/>
                <a:gd name="connsiteY0" fmla="*/ 286658 h 994229"/>
                <a:gd name="connsiteX1" fmla="*/ 815208 w 2878825"/>
                <a:gd name="connsiteY1" fmla="*/ 145143 h 994229"/>
                <a:gd name="connsiteX2" fmla="*/ 1630417 w 2878825"/>
                <a:gd name="connsiteY2" fmla="*/ 711200 h 994229"/>
                <a:gd name="connsiteX3" fmla="*/ 2173889 w 2878825"/>
                <a:gd name="connsiteY3" fmla="*/ 711200 h 994229"/>
                <a:gd name="connsiteX4" fmla="*/ 2536204 w 2878825"/>
                <a:gd name="connsiteY4" fmla="*/ 286658 h 994229"/>
                <a:gd name="connsiteX5" fmla="*/ 2824436 w 2878825"/>
                <a:gd name="connsiteY5" fmla="*/ 117929 h 994229"/>
                <a:gd name="connsiteX6" fmla="*/ 2862536 w 2878825"/>
                <a:gd name="connsiteY6" fmla="*/ 994229 h 994229"/>
                <a:gd name="connsiteX7" fmla="*/ 2862536 w 2878825"/>
                <a:gd name="connsiteY7" fmla="*/ 994229 h 994229"/>
                <a:gd name="connsiteX8" fmla="*/ 2862536 w 2878825"/>
                <a:gd name="connsiteY8" fmla="*/ 994229 h 994229"/>
                <a:gd name="connsiteX0" fmla="*/ 0 w 2878825"/>
                <a:gd name="connsiteY0" fmla="*/ 286658 h 994229"/>
                <a:gd name="connsiteX1" fmla="*/ 815208 w 2878825"/>
                <a:gd name="connsiteY1" fmla="*/ 145143 h 994229"/>
                <a:gd name="connsiteX2" fmla="*/ 1630417 w 2878825"/>
                <a:gd name="connsiteY2" fmla="*/ 711200 h 994229"/>
                <a:gd name="connsiteX3" fmla="*/ 2173889 w 2878825"/>
                <a:gd name="connsiteY3" fmla="*/ 711200 h 994229"/>
                <a:gd name="connsiteX4" fmla="*/ 2536204 w 2878825"/>
                <a:gd name="connsiteY4" fmla="*/ 286658 h 994229"/>
                <a:gd name="connsiteX5" fmla="*/ 2824436 w 2878825"/>
                <a:gd name="connsiteY5" fmla="*/ 117929 h 994229"/>
                <a:gd name="connsiteX6" fmla="*/ 2862536 w 2878825"/>
                <a:gd name="connsiteY6" fmla="*/ 994229 h 994229"/>
                <a:gd name="connsiteX7" fmla="*/ 2862536 w 2878825"/>
                <a:gd name="connsiteY7" fmla="*/ 994229 h 994229"/>
                <a:gd name="connsiteX8" fmla="*/ 2862536 w 2878825"/>
                <a:gd name="connsiteY8" fmla="*/ 994229 h 994229"/>
                <a:gd name="connsiteX0" fmla="*/ 0 w 2878825"/>
                <a:gd name="connsiteY0" fmla="*/ 286658 h 994229"/>
                <a:gd name="connsiteX1" fmla="*/ 815208 w 2878825"/>
                <a:gd name="connsiteY1" fmla="*/ 286658 h 994229"/>
                <a:gd name="connsiteX2" fmla="*/ 1630417 w 2878825"/>
                <a:gd name="connsiteY2" fmla="*/ 711200 h 994229"/>
                <a:gd name="connsiteX3" fmla="*/ 2173889 w 2878825"/>
                <a:gd name="connsiteY3" fmla="*/ 711200 h 994229"/>
                <a:gd name="connsiteX4" fmla="*/ 2536204 w 2878825"/>
                <a:gd name="connsiteY4" fmla="*/ 286658 h 994229"/>
                <a:gd name="connsiteX5" fmla="*/ 2824436 w 2878825"/>
                <a:gd name="connsiteY5" fmla="*/ 117929 h 994229"/>
                <a:gd name="connsiteX6" fmla="*/ 2862536 w 2878825"/>
                <a:gd name="connsiteY6" fmla="*/ 994229 h 994229"/>
                <a:gd name="connsiteX7" fmla="*/ 2862536 w 2878825"/>
                <a:gd name="connsiteY7" fmla="*/ 994229 h 994229"/>
                <a:gd name="connsiteX8" fmla="*/ 2862536 w 2878825"/>
                <a:gd name="connsiteY8" fmla="*/ 994229 h 994229"/>
                <a:gd name="connsiteX0" fmla="*/ 0 w 2878825"/>
                <a:gd name="connsiteY0" fmla="*/ 286658 h 994229"/>
                <a:gd name="connsiteX1" fmla="*/ 815208 w 2878825"/>
                <a:gd name="connsiteY1" fmla="*/ 145143 h 994229"/>
                <a:gd name="connsiteX2" fmla="*/ 1630417 w 2878825"/>
                <a:gd name="connsiteY2" fmla="*/ 711200 h 994229"/>
                <a:gd name="connsiteX3" fmla="*/ 2173889 w 2878825"/>
                <a:gd name="connsiteY3" fmla="*/ 711200 h 994229"/>
                <a:gd name="connsiteX4" fmla="*/ 2536204 w 2878825"/>
                <a:gd name="connsiteY4" fmla="*/ 286658 h 994229"/>
                <a:gd name="connsiteX5" fmla="*/ 2824436 w 2878825"/>
                <a:gd name="connsiteY5" fmla="*/ 117929 h 994229"/>
                <a:gd name="connsiteX6" fmla="*/ 2862536 w 2878825"/>
                <a:gd name="connsiteY6" fmla="*/ 994229 h 994229"/>
                <a:gd name="connsiteX7" fmla="*/ 2862536 w 2878825"/>
                <a:gd name="connsiteY7" fmla="*/ 994229 h 994229"/>
                <a:gd name="connsiteX8" fmla="*/ 2862536 w 2878825"/>
                <a:gd name="connsiteY8" fmla="*/ 994229 h 994229"/>
                <a:gd name="connsiteX0" fmla="*/ 0 w 2878825"/>
                <a:gd name="connsiteY0" fmla="*/ 145143 h 994229"/>
                <a:gd name="connsiteX1" fmla="*/ 815208 w 2878825"/>
                <a:gd name="connsiteY1" fmla="*/ 145143 h 994229"/>
                <a:gd name="connsiteX2" fmla="*/ 1630417 w 2878825"/>
                <a:gd name="connsiteY2" fmla="*/ 711200 h 994229"/>
                <a:gd name="connsiteX3" fmla="*/ 2173889 w 2878825"/>
                <a:gd name="connsiteY3" fmla="*/ 711200 h 994229"/>
                <a:gd name="connsiteX4" fmla="*/ 2536204 w 2878825"/>
                <a:gd name="connsiteY4" fmla="*/ 286658 h 994229"/>
                <a:gd name="connsiteX5" fmla="*/ 2824436 w 2878825"/>
                <a:gd name="connsiteY5" fmla="*/ 117929 h 994229"/>
                <a:gd name="connsiteX6" fmla="*/ 2862536 w 2878825"/>
                <a:gd name="connsiteY6" fmla="*/ 994229 h 994229"/>
                <a:gd name="connsiteX7" fmla="*/ 2862536 w 2878825"/>
                <a:gd name="connsiteY7" fmla="*/ 994229 h 994229"/>
                <a:gd name="connsiteX8" fmla="*/ 2862536 w 2878825"/>
                <a:gd name="connsiteY8" fmla="*/ 994229 h 994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78825" h="994229">
                  <a:moveTo>
                    <a:pt x="0" y="145143"/>
                  </a:moveTo>
                  <a:cubicBezTo>
                    <a:pt x="259291" y="98576"/>
                    <a:pt x="543472" y="50800"/>
                    <a:pt x="815208" y="145143"/>
                  </a:cubicBezTo>
                  <a:cubicBezTo>
                    <a:pt x="1086944" y="239486"/>
                    <a:pt x="1321629" y="583882"/>
                    <a:pt x="1630417" y="711200"/>
                  </a:cubicBezTo>
                  <a:cubicBezTo>
                    <a:pt x="1856864" y="805543"/>
                    <a:pt x="2022925" y="781957"/>
                    <a:pt x="2173889" y="711200"/>
                  </a:cubicBezTo>
                  <a:cubicBezTo>
                    <a:pt x="2324853" y="640443"/>
                    <a:pt x="2427780" y="385536"/>
                    <a:pt x="2536204" y="286658"/>
                  </a:cubicBezTo>
                  <a:cubicBezTo>
                    <a:pt x="2644628" y="187780"/>
                    <a:pt x="2770047" y="0"/>
                    <a:pt x="2824436" y="117929"/>
                  </a:cubicBezTo>
                  <a:cubicBezTo>
                    <a:pt x="2878825" y="235858"/>
                    <a:pt x="2862536" y="994229"/>
                    <a:pt x="2862536" y="994229"/>
                  </a:cubicBezTo>
                  <a:lnTo>
                    <a:pt x="2862536" y="994229"/>
                  </a:lnTo>
                  <a:lnTo>
                    <a:pt x="2862536" y="994229"/>
                  </a:lnTo>
                </a:path>
              </a:pathLst>
            </a:custGeom>
            <a:ln w="25400">
              <a:solidFill>
                <a:srgbClr val="FF0000"/>
              </a:solidFill>
              <a:headEnd type="none" w="med" len="med"/>
              <a:tailEnd type="non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itchFamily="2" charset="2"/>
                <a:buNone/>
                <a:tabLst/>
              </a:pPr>
              <a:endParaRPr kumimoji="0" lang="fr-F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" name="Forme libre 23"/>
            <p:cNvSpPr/>
            <p:nvPr/>
          </p:nvSpPr>
          <p:spPr bwMode="auto">
            <a:xfrm flipV="1">
              <a:off x="1285852" y="2981573"/>
              <a:ext cx="3027312" cy="924549"/>
            </a:xfrm>
            <a:custGeom>
              <a:avLst/>
              <a:gdLst>
                <a:gd name="connsiteX0" fmla="*/ 0 w 2626783"/>
                <a:gd name="connsiteY0" fmla="*/ 190500 h 990600"/>
                <a:gd name="connsiteX1" fmla="*/ 736600 w 2626783"/>
                <a:gd name="connsiteY1" fmla="*/ 190500 h 990600"/>
                <a:gd name="connsiteX2" fmla="*/ 1308100 w 2626783"/>
                <a:gd name="connsiteY2" fmla="*/ 749300 h 990600"/>
                <a:gd name="connsiteX3" fmla="*/ 1892300 w 2626783"/>
                <a:gd name="connsiteY3" fmla="*/ 825500 h 990600"/>
                <a:gd name="connsiteX4" fmla="*/ 2146300 w 2626783"/>
                <a:gd name="connsiteY4" fmla="*/ 304800 h 990600"/>
                <a:gd name="connsiteX5" fmla="*/ 2552700 w 2626783"/>
                <a:gd name="connsiteY5" fmla="*/ 114300 h 990600"/>
                <a:gd name="connsiteX6" fmla="*/ 2590800 w 2626783"/>
                <a:gd name="connsiteY6" fmla="*/ 990600 h 990600"/>
                <a:gd name="connsiteX7" fmla="*/ 2590800 w 2626783"/>
                <a:gd name="connsiteY7" fmla="*/ 990600 h 990600"/>
                <a:gd name="connsiteX8" fmla="*/ 2590800 w 2626783"/>
                <a:gd name="connsiteY8" fmla="*/ 990600 h 990600"/>
                <a:gd name="connsiteX0" fmla="*/ 0 w 2898519"/>
                <a:gd name="connsiteY0" fmla="*/ 283029 h 990600"/>
                <a:gd name="connsiteX1" fmla="*/ 1008336 w 2898519"/>
                <a:gd name="connsiteY1" fmla="*/ 190500 h 990600"/>
                <a:gd name="connsiteX2" fmla="*/ 1579836 w 2898519"/>
                <a:gd name="connsiteY2" fmla="*/ 749300 h 990600"/>
                <a:gd name="connsiteX3" fmla="*/ 2164036 w 2898519"/>
                <a:gd name="connsiteY3" fmla="*/ 825500 h 990600"/>
                <a:gd name="connsiteX4" fmla="*/ 2418036 w 2898519"/>
                <a:gd name="connsiteY4" fmla="*/ 304800 h 990600"/>
                <a:gd name="connsiteX5" fmla="*/ 2824436 w 2898519"/>
                <a:gd name="connsiteY5" fmla="*/ 114300 h 990600"/>
                <a:gd name="connsiteX6" fmla="*/ 2862536 w 2898519"/>
                <a:gd name="connsiteY6" fmla="*/ 990600 h 990600"/>
                <a:gd name="connsiteX7" fmla="*/ 2862536 w 2898519"/>
                <a:gd name="connsiteY7" fmla="*/ 990600 h 990600"/>
                <a:gd name="connsiteX8" fmla="*/ 2862536 w 2898519"/>
                <a:gd name="connsiteY8" fmla="*/ 990600 h 990600"/>
                <a:gd name="connsiteX0" fmla="*/ 0 w 2898519"/>
                <a:gd name="connsiteY0" fmla="*/ 283029 h 990600"/>
                <a:gd name="connsiteX1" fmla="*/ 815208 w 2898519"/>
                <a:gd name="connsiteY1" fmla="*/ 141514 h 990600"/>
                <a:gd name="connsiteX2" fmla="*/ 1579836 w 2898519"/>
                <a:gd name="connsiteY2" fmla="*/ 749300 h 990600"/>
                <a:gd name="connsiteX3" fmla="*/ 2164036 w 2898519"/>
                <a:gd name="connsiteY3" fmla="*/ 825500 h 990600"/>
                <a:gd name="connsiteX4" fmla="*/ 2418036 w 2898519"/>
                <a:gd name="connsiteY4" fmla="*/ 304800 h 990600"/>
                <a:gd name="connsiteX5" fmla="*/ 2824436 w 2898519"/>
                <a:gd name="connsiteY5" fmla="*/ 114300 h 990600"/>
                <a:gd name="connsiteX6" fmla="*/ 2862536 w 2898519"/>
                <a:gd name="connsiteY6" fmla="*/ 990600 h 990600"/>
                <a:gd name="connsiteX7" fmla="*/ 2862536 w 2898519"/>
                <a:gd name="connsiteY7" fmla="*/ 990600 h 990600"/>
                <a:gd name="connsiteX8" fmla="*/ 2862536 w 2898519"/>
                <a:gd name="connsiteY8" fmla="*/ 990600 h 990600"/>
                <a:gd name="connsiteX0" fmla="*/ 0 w 2878825"/>
                <a:gd name="connsiteY0" fmla="*/ 286658 h 994229"/>
                <a:gd name="connsiteX1" fmla="*/ 815208 w 2878825"/>
                <a:gd name="connsiteY1" fmla="*/ 145143 h 994229"/>
                <a:gd name="connsiteX2" fmla="*/ 1579836 w 2878825"/>
                <a:gd name="connsiteY2" fmla="*/ 752929 h 994229"/>
                <a:gd name="connsiteX3" fmla="*/ 2164036 w 2878825"/>
                <a:gd name="connsiteY3" fmla="*/ 829129 h 994229"/>
                <a:gd name="connsiteX4" fmla="*/ 2536204 w 2878825"/>
                <a:gd name="connsiteY4" fmla="*/ 286658 h 994229"/>
                <a:gd name="connsiteX5" fmla="*/ 2824436 w 2878825"/>
                <a:gd name="connsiteY5" fmla="*/ 117929 h 994229"/>
                <a:gd name="connsiteX6" fmla="*/ 2862536 w 2878825"/>
                <a:gd name="connsiteY6" fmla="*/ 994229 h 994229"/>
                <a:gd name="connsiteX7" fmla="*/ 2862536 w 2878825"/>
                <a:gd name="connsiteY7" fmla="*/ 994229 h 994229"/>
                <a:gd name="connsiteX8" fmla="*/ 2862536 w 2878825"/>
                <a:gd name="connsiteY8" fmla="*/ 994229 h 994229"/>
                <a:gd name="connsiteX0" fmla="*/ 0 w 2878825"/>
                <a:gd name="connsiteY0" fmla="*/ 286658 h 994229"/>
                <a:gd name="connsiteX1" fmla="*/ 815208 w 2878825"/>
                <a:gd name="connsiteY1" fmla="*/ 145143 h 994229"/>
                <a:gd name="connsiteX2" fmla="*/ 1579836 w 2878825"/>
                <a:gd name="connsiteY2" fmla="*/ 752929 h 994229"/>
                <a:gd name="connsiteX3" fmla="*/ 2173889 w 2878825"/>
                <a:gd name="connsiteY3" fmla="*/ 711200 h 994229"/>
                <a:gd name="connsiteX4" fmla="*/ 2536204 w 2878825"/>
                <a:gd name="connsiteY4" fmla="*/ 286658 h 994229"/>
                <a:gd name="connsiteX5" fmla="*/ 2824436 w 2878825"/>
                <a:gd name="connsiteY5" fmla="*/ 117929 h 994229"/>
                <a:gd name="connsiteX6" fmla="*/ 2862536 w 2878825"/>
                <a:gd name="connsiteY6" fmla="*/ 994229 h 994229"/>
                <a:gd name="connsiteX7" fmla="*/ 2862536 w 2878825"/>
                <a:gd name="connsiteY7" fmla="*/ 994229 h 994229"/>
                <a:gd name="connsiteX8" fmla="*/ 2862536 w 2878825"/>
                <a:gd name="connsiteY8" fmla="*/ 994229 h 994229"/>
                <a:gd name="connsiteX0" fmla="*/ 0 w 2878825"/>
                <a:gd name="connsiteY0" fmla="*/ 286658 h 994229"/>
                <a:gd name="connsiteX1" fmla="*/ 815208 w 2878825"/>
                <a:gd name="connsiteY1" fmla="*/ 145143 h 994229"/>
                <a:gd name="connsiteX2" fmla="*/ 1630417 w 2878825"/>
                <a:gd name="connsiteY2" fmla="*/ 711200 h 994229"/>
                <a:gd name="connsiteX3" fmla="*/ 2173889 w 2878825"/>
                <a:gd name="connsiteY3" fmla="*/ 711200 h 994229"/>
                <a:gd name="connsiteX4" fmla="*/ 2536204 w 2878825"/>
                <a:gd name="connsiteY4" fmla="*/ 286658 h 994229"/>
                <a:gd name="connsiteX5" fmla="*/ 2824436 w 2878825"/>
                <a:gd name="connsiteY5" fmla="*/ 117929 h 994229"/>
                <a:gd name="connsiteX6" fmla="*/ 2862536 w 2878825"/>
                <a:gd name="connsiteY6" fmla="*/ 994229 h 994229"/>
                <a:gd name="connsiteX7" fmla="*/ 2862536 w 2878825"/>
                <a:gd name="connsiteY7" fmla="*/ 994229 h 994229"/>
                <a:gd name="connsiteX8" fmla="*/ 2862536 w 2878825"/>
                <a:gd name="connsiteY8" fmla="*/ 994229 h 994229"/>
                <a:gd name="connsiteX0" fmla="*/ 0 w 2878825"/>
                <a:gd name="connsiteY0" fmla="*/ 286658 h 994229"/>
                <a:gd name="connsiteX1" fmla="*/ 815208 w 2878825"/>
                <a:gd name="connsiteY1" fmla="*/ 145143 h 994229"/>
                <a:gd name="connsiteX2" fmla="*/ 1630417 w 2878825"/>
                <a:gd name="connsiteY2" fmla="*/ 711200 h 994229"/>
                <a:gd name="connsiteX3" fmla="*/ 2173889 w 2878825"/>
                <a:gd name="connsiteY3" fmla="*/ 711200 h 994229"/>
                <a:gd name="connsiteX4" fmla="*/ 2536204 w 2878825"/>
                <a:gd name="connsiteY4" fmla="*/ 286658 h 994229"/>
                <a:gd name="connsiteX5" fmla="*/ 2824436 w 2878825"/>
                <a:gd name="connsiteY5" fmla="*/ 117929 h 994229"/>
                <a:gd name="connsiteX6" fmla="*/ 2862536 w 2878825"/>
                <a:gd name="connsiteY6" fmla="*/ 994229 h 994229"/>
                <a:gd name="connsiteX7" fmla="*/ 2862536 w 2878825"/>
                <a:gd name="connsiteY7" fmla="*/ 994229 h 994229"/>
                <a:gd name="connsiteX8" fmla="*/ 2862536 w 2878825"/>
                <a:gd name="connsiteY8" fmla="*/ 994229 h 994229"/>
                <a:gd name="connsiteX0" fmla="*/ 0 w 2878825"/>
                <a:gd name="connsiteY0" fmla="*/ 286658 h 994229"/>
                <a:gd name="connsiteX1" fmla="*/ 815208 w 2878825"/>
                <a:gd name="connsiteY1" fmla="*/ 286658 h 994229"/>
                <a:gd name="connsiteX2" fmla="*/ 1630417 w 2878825"/>
                <a:gd name="connsiteY2" fmla="*/ 711200 h 994229"/>
                <a:gd name="connsiteX3" fmla="*/ 2173889 w 2878825"/>
                <a:gd name="connsiteY3" fmla="*/ 711200 h 994229"/>
                <a:gd name="connsiteX4" fmla="*/ 2536204 w 2878825"/>
                <a:gd name="connsiteY4" fmla="*/ 286658 h 994229"/>
                <a:gd name="connsiteX5" fmla="*/ 2824436 w 2878825"/>
                <a:gd name="connsiteY5" fmla="*/ 117929 h 994229"/>
                <a:gd name="connsiteX6" fmla="*/ 2862536 w 2878825"/>
                <a:gd name="connsiteY6" fmla="*/ 994229 h 994229"/>
                <a:gd name="connsiteX7" fmla="*/ 2862536 w 2878825"/>
                <a:gd name="connsiteY7" fmla="*/ 994229 h 994229"/>
                <a:gd name="connsiteX8" fmla="*/ 2862536 w 2878825"/>
                <a:gd name="connsiteY8" fmla="*/ 994229 h 994229"/>
                <a:gd name="connsiteX0" fmla="*/ 0 w 2878825"/>
                <a:gd name="connsiteY0" fmla="*/ 286658 h 994229"/>
                <a:gd name="connsiteX1" fmla="*/ 815208 w 2878825"/>
                <a:gd name="connsiteY1" fmla="*/ 145143 h 994229"/>
                <a:gd name="connsiteX2" fmla="*/ 1630417 w 2878825"/>
                <a:gd name="connsiteY2" fmla="*/ 711200 h 994229"/>
                <a:gd name="connsiteX3" fmla="*/ 2173889 w 2878825"/>
                <a:gd name="connsiteY3" fmla="*/ 711200 h 994229"/>
                <a:gd name="connsiteX4" fmla="*/ 2536204 w 2878825"/>
                <a:gd name="connsiteY4" fmla="*/ 286658 h 994229"/>
                <a:gd name="connsiteX5" fmla="*/ 2824436 w 2878825"/>
                <a:gd name="connsiteY5" fmla="*/ 117929 h 994229"/>
                <a:gd name="connsiteX6" fmla="*/ 2862536 w 2878825"/>
                <a:gd name="connsiteY6" fmla="*/ 994229 h 994229"/>
                <a:gd name="connsiteX7" fmla="*/ 2862536 w 2878825"/>
                <a:gd name="connsiteY7" fmla="*/ 994229 h 994229"/>
                <a:gd name="connsiteX8" fmla="*/ 2862536 w 2878825"/>
                <a:gd name="connsiteY8" fmla="*/ 994229 h 994229"/>
                <a:gd name="connsiteX0" fmla="*/ 0 w 2878825"/>
                <a:gd name="connsiteY0" fmla="*/ 145143 h 994229"/>
                <a:gd name="connsiteX1" fmla="*/ 815208 w 2878825"/>
                <a:gd name="connsiteY1" fmla="*/ 145143 h 994229"/>
                <a:gd name="connsiteX2" fmla="*/ 1630417 w 2878825"/>
                <a:gd name="connsiteY2" fmla="*/ 711200 h 994229"/>
                <a:gd name="connsiteX3" fmla="*/ 2173889 w 2878825"/>
                <a:gd name="connsiteY3" fmla="*/ 711200 h 994229"/>
                <a:gd name="connsiteX4" fmla="*/ 2536204 w 2878825"/>
                <a:gd name="connsiteY4" fmla="*/ 286658 h 994229"/>
                <a:gd name="connsiteX5" fmla="*/ 2824436 w 2878825"/>
                <a:gd name="connsiteY5" fmla="*/ 117929 h 994229"/>
                <a:gd name="connsiteX6" fmla="*/ 2862536 w 2878825"/>
                <a:gd name="connsiteY6" fmla="*/ 994229 h 994229"/>
                <a:gd name="connsiteX7" fmla="*/ 2862536 w 2878825"/>
                <a:gd name="connsiteY7" fmla="*/ 994229 h 994229"/>
                <a:gd name="connsiteX8" fmla="*/ 2862536 w 2878825"/>
                <a:gd name="connsiteY8" fmla="*/ 994229 h 994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78825" h="994229">
                  <a:moveTo>
                    <a:pt x="0" y="145143"/>
                  </a:moveTo>
                  <a:cubicBezTo>
                    <a:pt x="259291" y="98576"/>
                    <a:pt x="543472" y="50800"/>
                    <a:pt x="815208" y="145143"/>
                  </a:cubicBezTo>
                  <a:cubicBezTo>
                    <a:pt x="1086944" y="239486"/>
                    <a:pt x="1321629" y="583882"/>
                    <a:pt x="1630417" y="711200"/>
                  </a:cubicBezTo>
                  <a:cubicBezTo>
                    <a:pt x="1856864" y="805543"/>
                    <a:pt x="2022925" y="781957"/>
                    <a:pt x="2173889" y="711200"/>
                  </a:cubicBezTo>
                  <a:cubicBezTo>
                    <a:pt x="2324853" y="640443"/>
                    <a:pt x="2427780" y="385536"/>
                    <a:pt x="2536204" y="286658"/>
                  </a:cubicBezTo>
                  <a:cubicBezTo>
                    <a:pt x="2644628" y="187780"/>
                    <a:pt x="2770047" y="0"/>
                    <a:pt x="2824436" y="117929"/>
                  </a:cubicBezTo>
                  <a:cubicBezTo>
                    <a:pt x="2878825" y="235858"/>
                    <a:pt x="2862536" y="994229"/>
                    <a:pt x="2862536" y="994229"/>
                  </a:cubicBezTo>
                  <a:lnTo>
                    <a:pt x="2862536" y="994229"/>
                  </a:lnTo>
                  <a:lnTo>
                    <a:pt x="2862536" y="994229"/>
                  </a:lnTo>
                </a:path>
              </a:pathLst>
            </a:custGeom>
            <a:ln w="25400">
              <a:solidFill>
                <a:srgbClr val="FF0000"/>
              </a:solidFill>
              <a:headEnd type="none" w="med" len="med"/>
              <a:tailEnd type="non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itchFamily="2" charset="2"/>
                <a:buNone/>
                <a:tabLst/>
              </a:pPr>
              <a:endParaRPr kumimoji="0" lang="fr-F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" name="Forme libre 26"/>
            <p:cNvSpPr/>
            <p:nvPr/>
          </p:nvSpPr>
          <p:spPr bwMode="auto">
            <a:xfrm>
              <a:off x="1939887" y="2527217"/>
              <a:ext cx="575941" cy="310017"/>
            </a:xfrm>
            <a:custGeom>
              <a:avLst/>
              <a:gdLst>
                <a:gd name="connsiteX0" fmla="*/ 0 w 431956"/>
                <a:gd name="connsiteY0" fmla="*/ 0 h 168295"/>
                <a:gd name="connsiteX1" fmla="*/ 218783 w 431956"/>
                <a:gd name="connsiteY1" fmla="*/ 61708 h 168295"/>
                <a:gd name="connsiteX2" fmla="*/ 274881 w 431956"/>
                <a:gd name="connsiteY2" fmla="*/ 67318 h 168295"/>
                <a:gd name="connsiteX3" fmla="*/ 431956 w 431956"/>
                <a:gd name="connsiteY3" fmla="*/ 168295 h 168295"/>
                <a:gd name="connsiteX4" fmla="*/ 431956 w 431956"/>
                <a:gd name="connsiteY4" fmla="*/ 168295 h 168295"/>
                <a:gd name="connsiteX5" fmla="*/ 431956 w 431956"/>
                <a:gd name="connsiteY5" fmla="*/ 168295 h 168295"/>
                <a:gd name="connsiteX0" fmla="*/ 0 w 431956"/>
                <a:gd name="connsiteY0" fmla="*/ 0 h 168295"/>
                <a:gd name="connsiteX1" fmla="*/ 218783 w 431956"/>
                <a:gd name="connsiteY1" fmla="*/ 61708 h 168295"/>
                <a:gd name="connsiteX2" fmla="*/ 295292 w 431956"/>
                <a:gd name="connsiteY2" fmla="*/ 103774 h 168295"/>
                <a:gd name="connsiteX3" fmla="*/ 431956 w 431956"/>
                <a:gd name="connsiteY3" fmla="*/ 168295 h 168295"/>
                <a:gd name="connsiteX4" fmla="*/ 431956 w 431956"/>
                <a:gd name="connsiteY4" fmla="*/ 168295 h 168295"/>
                <a:gd name="connsiteX5" fmla="*/ 431956 w 431956"/>
                <a:gd name="connsiteY5" fmla="*/ 168295 h 168295"/>
                <a:gd name="connsiteX0" fmla="*/ 0 w 431956"/>
                <a:gd name="connsiteY0" fmla="*/ 0 h 168295"/>
                <a:gd name="connsiteX1" fmla="*/ 218783 w 431956"/>
                <a:gd name="connsiteY1" fmla="*/ 61708 h 168295"/>
                <a:gd name="connsiteX2" fmla="*/ 431956 w 431956"/>
                <a:gd name="connsiteY2" fmla="*/ 168295 h 168295"/>
                <a:gd name="connsiteX3" fmla="*/ 431956 w 431956"/>
                <a:gd name="connsiteY3" fmla="*/ 168295 h 168295"/>
                <a:gd name="connsiteX4" fmla="*/ 431956 w 431956"/>
                <a:gd name="connsiteY4" fmla="*/ 168295 h 168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956" h="168295">
                  <a:moveTo>
                    <a:pt x="0" y="0"/>
                  </a:moveTo>
                  <a:lnTo>
                    <a:pt x="218783" y="61708"/>
                  </a:lnTo>
                  <a:cubicBezTo>
                    <a:pt x="290776" y="89757"/>
                    <a:pt x="396427" y="150531"/>
                    <a:pt x="431956" y="168295"/>
                  </a:cubicBezTo>
                  <a:lnTo>
                    <a:pt x="431956" y="168295"/>
                  </a:lnTo>
                  <a:lnTo>
                    <a:pt x="431956" y="168295"/>
                  </a:lnTo>
                </a:path>
              </a:pathLst>
            </a:custGeom>
            <a:solidFill>
              <a:schemeClr val="accent1"/>
            </a:solidFill>
            <a:ln w="31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itchFamily="2" charset="2"/>
                <a:buNone/>
                <a:tabLst/>
              </a:pPr>
              <a:endParaRPr kumimoji="0" lang="fr-F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" name="Forme libre 28"/>
            <p:cNvSpPr/>
            <p:nvPr/>
          </p:nvSpPr>
          <p:spPr bwMode="auto">
            <a:xfrm>
              <a:off x="2134360" y="3529604"/>
              <a:ext cx="388948" cy="258346"/>
            </a:xfrm>
            <a:custGeom>
              <a:avLst/>
              <a:gdLst>
                <a:gd name="connsiteX0" fmla="*/ 291711 w 291711"/>
                <a:gd name="connsiteY0" fmla="*/ 0 h 140245"/>
                <a:gd name="connsiteX1" fmla="*/ 179515 w 291711"/>
                <a:gd name="connsiteY1" fmla="*/ 67317 h 140245"/>
                <a:gd name="connsiteX2" fmla="*/ 0 w 291711"/>
                <a:gd name="connsiteY2" fmla="*/ 140245 h 140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1711" h="140245">
                  <a:moveTo>
                    <a:pt x="291711" y="0"/>
                  </a:moveTo>
                  <a:cubicBezTo>
                    <a:pt x="259922" y="21971"/>
                    <a:pt x="228134" y="43943"/>
                    <a:pt x="179515" y="67317"/>
                  </a:cubicBezTo>
                  <a:cubicBezTo>
                    <a:pt x="130897" y="90691"/>
                    <a:pt x="65448" y="115468"/>
                    <a:pt x="0" y="140245"/>
                  </a:cubicBezTo>
                </a:path>
              </a:pathLst>
            </a:cu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itchFamily="2" charset="2"/>
                <a:buNone/>
                <a:tabLst/>
              </a:pPr>
              <a:endParaRPr kumimoji="0" lang="fr-F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aphicFrame>
        <p:nvGraphicFramePr>
          <p:cNvPr id="1359875" name="Object 3"/>
          <p:cNvGraphicFramePr>
            <a:graphicFrameLocks noChangeAspect="1"/>
          </p:cNvGraphicFramePr>
          <p:nvPr/>
        </p:nvGraphicFramePr>
        <p:xfrm>
          <a:off x="1483990" y="4857760"/>
          <a:ext cx="3448050" cy="942975"/>
        </p:xfrm>
        <a:graphic>
          <a:graphicData uri="http://schemas.openxmlformats.org/presentationml/2006/ole">
            <p:oleObj spid="_x0000_s1602563" name="Équation" r:id="rId4" imgW="1523880" imgH="419040" progId="Equation.3">
              <p:embed/>
            </p:oleObj>
          </a:graphicData>
        </a:graphic>
      </p:graphicFrame>
      <p:graphicFrame>
        <p:nvGraphicFramePr>
          <p:cNvPr id="1359876" name="Object 4"/>
          <p:cNvGraphicFramePr>
            <a:graphicFrameLocks noChangeAspect="1"/>
          </p:cNvGraphicFramePr>
          <p:nvPr/>
        </p:nvGraphicFramePr>
        <p:xfrm>
          <a:off x="5000628" y="1714488"/>
          <a:ext cx="746125" cy="457200"/>
        </p:xfrm>
        <a:graphic>
          <a:graphicData uri="http://schemas.openxmlformats.org/presentationml/2006/ole">
            <p:oleObj spid="_x0000_s1602564" name="Équation" r:id="rId5" imgW="330120" imgH="203040" progId="Equation.3">
              <p:embed/>
            </p:oleObj>
          </a:graphicData>
        </a:graphic>
      </p:graphicFrame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5107406" y="6309320"/>
            <a:ext cx="403659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fr-FR" sz="1400" dirty="0" err="1" smtClean="0">
                <a:solidFill>
                  <a:srgbClr val="339933"/>
                </a:solidFill>
              </a:rPr>
              <a:t>Ringel</a:t>
            </a:r>
            <a:r>
              <a:rPr lang="fr-FR" sz="1400" dirty="0" smtClean="0">
                <a:solidFill>
                  <a:srgbClr val="339933"/>
                </a:solidFill>
              </a:rPr>
              <a:t>, </a:t>
            </a:r>
            <a:r>
              <a:rPr lang="fr-FR" sz="1400" dirty="0" err="1" smtClean="0">
                <a:solidFill>
                  <a:srgbClr val="339933"/>
                </a:solidFill>
              </a:rPr>
              <a:t>Imry</a:t>
            </a:r>
            <a:r>
              <a:rPr lang="fr-FR" sz="1400" dirty="0" smtClean="0">
                <a:solidFill>
                  <a:srgbClr val="339933"/>
                </a:solidFill>
              </a:rPr>
              <a:t>, </a:t>
            </a:r>
            <a:r>
              <a:rPr lang="fr-FR" sz="1400" dirty="0" err="1" smtClean="0">
                <a:solidFill>
                  <a:srgbClr val="339933"/>
                </a:solidFill>
              </a:rPr>
              <a:t>Entin</a:t>
            </a:r>
            <a:r>
              <a:rPr lang="fr-FR" sz="1400" dirty="0" smtClean="0">
                <a:solidFill>
                  <a:srgbClr val="339933"/>
                </a:solidFill>
              </a:rPr>
              <a:t>-</a:t>
            </a:r>
            <a:r>
              <a:rPr lang="fr-FR" sz="1400" dirty="0" err="1" smtClean="0">
                <a:solidFill>
                  <a:srgbClr val="339933"/>
                </a:solidFill>
              </a:rPr>
              <a:t>Wohlman</a:t>
            </a:r>
            <a:r>
              <a:rPr lang="fr-FR" sz="1400" i="1" dirty="0" smtClean="0">
                <a:solidFill>
                  <a:srgbClr val="339933"/>
                </a:solidFill>
              </a:rPr>
              <a:t>  </a:t>
            </a:r>
            <a:r>
              <a:rPr lang="fr-FR" sz="1400" dirty="0" smtClean="0">
                <a:solidFill>
                  <a:srgbClr val="339933"/>
                </a:solidFill>
              </a:rPr>
              <a:t>(PRB, 2008)</a:t>
            </a:r>
            <a:endParaRPr lang="fr-FR" sz="1400" dirty="0">
              <a:solidFill>
                <a:srgbClr val="339933"/>
              </a:solidFill>
            </a:endParaRPr>
          </a:p>
        </p:txBody>
      </p:sp>
      <p:pic>
        <p:nvPicPr>
          <p:cNvPr id="31" name="Image 83" descr="bandeau horizontal-bleu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"/>
            <a:ext cx="9144000" cy="9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 Box 93"/>
          <p:cNvSpPr/>
          <p:nvPr/>
        </p:nvSpPr>
        <p:spPr>
          <a:xfrm>
            <a:off x="1959840" y="162738"/>
            <a:ext cx="2400549" cy="53970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lIns="81639" tIns="42452" rIns="81639" bIns="42452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None/>
              <a:defRPr sz="3200"/>
            </a:pPr>
            <a:r>
              <a:rPr lang="fr-FR" sz="2900" dirty="0" smtClean="0">
                <a:solidFill>
                  <a:srgbClr val="FFFFFF"/>
                </a:solidFill>
                <a:latin typeface="Calibri" pitchFamily="34" charset="0"/>
                <a:ea typeface="DejaVu Sans" pitchFamily="2"/>
                <a:cs typeface="DejaVu Sans" pitchFamily="2"/>
              </a:rPr>
              <a:t>Electron </a:t>
            </a:r>
            <a:r>
              <a:rPr lang="fr-FR" sz="2900" dirty="0" err="1" smtClean="0">
                <a:solidFill>
                  <a:srgbClr val="FFFFFF"/>
                </a:solidFill>
                <a:latin typeface="Calibri" pitchFamily="34" charset="0"/>
                <a:ea typeface="DejaVu Sans" pitchFamily="2"/>
                <a:cs typeface="DejaVu Sans" pitchFamily="2"/>
              </a:rPr>
              <a:t>optics</a:t>
            </a:r>
            <a:endParaRPr lang="fr-FR" sz="2900" dirty="0">
              <a:solidFill>
                <a:srgbClr val="FFFFFF"/>
              </a:solidFill>
              <a:latin typeface="Calibri" pitchFamily="34" charset="0"/>
              <a:ea typeface="DejaVu Sans" pitchFamily="2"/>
              <a:cs typeface="DejaVu Sans" pitchFamily="2"/>
            </a:endParaRPr>
          </a:p>
        </p:txBody>
      </p:sp>
      <p:grpSp>
        <p:nvGrpSpPr>
          <p:cNvPr id="15" name="Groupe 34"/>
          <p:cNvGrpSpPr/>
          <p:nvPr/>
        </p:nvGrpSpPr>
        <p:grpSpPr>
          <a:xfrm>
            <a:off x="5796136" y="2348880"/>
            <a:ext cx="2736304" cy="3672408"/>
            <a:chOff x="5796136" y="2348880"/>
            <a:chExt cx="2736304" cy="3672408"/>
          </a:xfrm>
        </p:grpSpPr>
        <p:graphicFrame>
          <p:nvGraphicFramePr>
            <p:cNvPr id="1359877" name="Object 5"/>
            <p:cNvGraphicFramePr>
              <a:graphicFrameLocks noChangeAspect="1"/>
            </p:cNvGraphicFramePr>
            <p:nvPr/>
          </p:nvGraphicFramePr>
          <p:xfrm>
            <a:off x="5984875" y="3141663"/>
            <a:ext cx="2501900" cy="1885950"/>
          </p:xfrm>
          <a:graphic>
            <a:graphicData uri="http://schemas.openxmlformats.org/presentationml/2006/ole">
              <p:oleObj spid="_x0000_s1602565" name="Équation" r:id="rId7" imgW="1104840" imgH="838080" progId="Equation.3">
                <p:embed/>
              </p:oleObj>
            </a:graphicData>
          </a:graphic>
        </p:graphicFrame>
        <p:graphicFrame>
          <p:nvGraphicFramePr>
            <p:cNvPr id="1359878" name="Object 6"/>
            <p:cNvGraphicFramePr>
              <a:graphicFrameLocks noChangeAspect="1"/>
            </p:cNvGraphicFramePr>
            <p:nvPr/>
          </p:nvGraphicFramePr>
          <p:xfrm>
            <a:off x="6538168" y="5013176"/>
            <a:ext cx="1346200" cy="887412"/>
          </p:xfrm>
          <a:graphic>
            <a:graphicData uri="http://schemas.openxmlformats.org/presentationml/2006/ole">
              <p:oleObj spid="_x0000_s1602566" name="Équation" r:id="rId8" imgW="596880" imgH="393480" progId="Equation.3">
                <p:embed/>
              </p:oleObj>
            </a:graphicData>
          </a:graphic>
        </p:graphicFrame>
        <p:sp>
          <p:nvSpPr>
            <p:cNvPr id="25" name="Rectangle à coins arrondis 24"/>
            <p:cNvSpPr/>
            <p:nvPr/>
          </p:nvSpPr>
          <p:spPr bwMode="auto">
            <a:xfrm>
              <a:off x="5796136" y="2348880"/>
              <a:ext cx="2736304" cy="3672408"/>
            </a:xfrm>
            <a:prstGeom prst="round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itchFamily="2" charset="2"/>
                <a:buNone/>
                <a:tabLst/>
              </a:pPr>
              <a:endParaRPr kumimoji="0" lang="fr-F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5882356" y="2636912"/>
              <a:ext cx="2650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Wigner </a:t>
              </a:r>
              <a:r>
                <a:rPr lang="fr-FR" dirty="0" err="1" smtClean="0"/>
                <a:t>delay</a:t>
              </a:r>
              <a:r>
                <a:rPr lang="fr-FR" dirty="0" smtClean="0"/>
                <a:t> time</a:t>
              </a:r>
              <a:endParaRPr lang="fr-FR" dirty="0"/>
            </a:p>
          </p:txBody>
        </p:sp>
      </p:grpSp>
      <p:pic>
        <p:nvPicPr>
          <p:cNvPr id="36" name="Image 35" descr="capacitance-done-mod.jpe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99592" y="1916832"/>
            <a:ext cx="4218414" cy="2771603"/>
          </a:xfrm>
          <a:prstGeom prst="rect">
            <a:avLst/>
          </a:prstGeom>
        </p:spPr>
      </p:pic>
      <p:sp>
        <p:nvSpPr>
          <p:cNvPr id="37" name="Ellipse 36"/>
          <p:cNvSpPr/>
          <p:nvPr/>
        </p:nvSpPr>
        <p:spPr bwMode="auto">
          <a:xfrm>
            <a:off x="6084168" y="4293096"/>
            <a:ext cx="432048" cy="576064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39" name="Connecteur droit avec flèche 38"/>
          <p:cNvCxnSpPr>
            <a:stCxn id="37" idx="2"/>
          </p:cNvCxnSpPr>
          <p:nvPr/>
        </p:nvCxnSpPr>
        <p:spPr bwMode="auto">
          <a:xfrm flipH="1" flipV="1">
            <a:off x="3059832" y="2996952"/>
            <a:ext cx="3024336" cy="158417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5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598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26" descr="capaquant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43700" y="3356992"/>
            <a:ext cx="2400300" cy="1666875"/>
          </a:xfrm>
          <a:prstGeom prst="rect">
            <a:avLst/>
          </a:prstGeom>
        </p:spPr>
      </p:pic>
      <p:sp>
        <p:nvSpPr>
          <p:cNvPr id="74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</a:t>
            </a:r>
            <a:endParaRPr lang="fr-FR" dirty="0"/>
          </a:p>
        </p:txBody>
      </p:sp>
      <p:pic>
        <p:nvPicPr>
          <p:cNvPr id="28" name="Image 27" descr="exp-results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1928802"/>
            <a:ext cx="6497881" cy="4214842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428728" y="1071546"/>
            <a:ext cx="3143272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fr-FR" sz="1400" b="1" dirty="0" err="1" smtClean="0">
                <a:solidFill>
                  <a:srgbClr val="339933"/>
                </a:solidFill>
              </a:rPr>
              <a:t>Gabelli</a:t>
            </a:r>
            <a:r>
              <a:rPr lang="fr-FR" sz="1400" b="1" dirty="0" smtClean="0">
                <a:solidFill>
                  <a:srgbClr val="339933"/>
                </a:solidFill>
              </a:rPr>
              <a:t> </a:t>
            </a:r>
            <a:r>
              <a:rPr lang="fr-FR" sz="1400" b="1" i="1" dirty="0" smtClean="0">
                <a:solidFill>
                  <a:srgbClr val="339933"/>
                </a:solidFill>
              </a:rPr>
              <a:t>et al.  </a:t>
            </a:r>
            <a:r>
              <a:rPr lang="fr-FR" sz="1400" b="1" dirty="0" smtClean="0">
                <a:solidFill>
                  <a:srgbClr val="339933"/>
                </a:solidFill>
              </a:rPr>
              <a:t>(Science, 2006)</a:t>
            </a:r>
            <a:endParaRPr lang="fr-FR" sz="1400" b="1" dirty="0">
              <a:solidFill>
                <a:srgbClr val="339933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428728" y="1428736"/>
            <a:ext cx="3143272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fr-FR" sz="1400" b="1" dirty="0" smtClean="0">
                <a:solidFill>
                  <a:srgbClr val="339933"/>
                </a:solidFill>
              </a:rPr>
              <a:t>Fève </a:t>
            </a:r>
            <a:r>
              <a:rPr lang="fr-FR" sz="1400" b="1" i="1" dirty="0" smtClean="0">
                <a:solidFill>
                  <a:srgbClr val="339933"/>
                </a:solidFill>
              </a:rPr>
              <a:t>et al.  </a:t>
            </a:r>
            <a:r>
              <a:rPr lang="fr-FR" sz="1400" b="1" dirty="0" smtClean="0">
                <a:solidFill>
                  <a:srgbClr val="339933"/>
                </a:solidFill>
              </a:rPr>
              <a:t>(Science, 2007)</a:t>
            </a:r>
            <a:endParaRPr lang="fr-FR" sz="1400" b="1" dirty="0">
              <a:solidFill>
                <a:srgbClr val="339933"/>
              </a:solidFill>
            </a:endParaRPr>
          </a:p>
        </p:txBody>
      </p:sp>
      <p:graphicFrame>
        <p:nvGraphicFramePr>
          <p:cNvPr id="1232897" name="Object 1"/>
          <p:cNvGraphicFramePr>
            <a:graphicFrameLocks noChangeAspect="1"/>
          </p:cNvGraphicFramePr>
          <p:nvPr/>
        </p:nvGraphicFramePr>
        <p:xfrm>
          <a:off x="7286644" y="2214554"/>
          <a:ext cx="1346200" cy="887412"/>
        </p:xfrm>
        <a:graphic>
          <a:graphicData uri="http://schemas.openxmlformats.org/presentationml/2006/ole">
            <p:oleObj spid="_x0000_s1232897" name="Équation" r:id="rId6" imgW="596880" imgH="393480" progId="Equation.3">
              <p:embed/>
            </p:oleObj>
          </a:graphicData>
        </a:graphic>
      </p:graphicFrame>
      <p:cxnSp>
        <p:nvCxnSpPr>
          <p:cNvPr id="9" name="Connecteur droit avec flèche 8"/>
          <p:cNvCxnSpPr/>
          <p:nvPr/>
        </p:nvCxnSpPr>
        <p:spPr bwMode="auto">
          <a:xfrm rot="10800000" flipV="1">
            <a:off x="5929322" y="2643182"/>
            <a:ext cx="1214446" cy="85725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Connecteur droit avec flèche 10"/>
          <p:cNvCxnSpPr/>
          <p:nvPr/>
        </p:nvCxnSpPr>
        <p:spPr bwMode="auto">
          <a:xfrm rot="10800000" flipV="1">
            <a:off x="3000364" y="2643182"/>
            <a:ext cx="4143404" cy="78581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Rectangle à coins arrondis 12"/>
          <p:cNvSpPr/>
          <p:nvPr/>
        </p:nvSpPr>
        <p:spPr bwMode="auto">
          <a:xfrm>
            <a:off x="7143768" y="2071678"/>
            <a:ext cx="1714512" cy="1214446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597796" y="5539103"/>
            <a:ext cx="1760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Oscillations</a:t>
            </a:r>
            <a:endParaRPr lang="fr-FR" dirty="0"/>
          </a:p>
        </p:txBody>
      </p:sp>
      <p:sp>
        <p:nvSpPr>
          <p:cNvPr id="15" name="Rectangle à coins arrondis 14"/>
          <p:cNvSpPr/>
          <p:nvPr/>
        </p:nvSpPr>
        <p:spPr bwMode="auto">
          <a:xfrm>
            <a:off x="6429388" y="5500702"/>
            <a:ext cx="2071702" cy="571504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7" name="Connecteur droit avec flèche 16"/>
          <p:cNvCxnSpPr/>
          <p:nvPr/>
        </p:nvCxnSpPr>
        <p:spPr bwMode="auto">
          <a:xfrm rot="10800000">
            <a:off x="5786446" y="5072074"/>
            <a:ext cx="714380" cy="42862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Connecteur droit avec flèche 18"/>
          <p:cNvCxnSpPr/>
          <p:nvPr/>
        </p:nvCxnSpPr>
        <p:spPr bwMode="auto">
          <a:xfrm rot="10800000">
            <a:off x="2714612" y="4643446"/>
            <a:ext cx="3786214" cy="85725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0" name="Image 83" descr="bandeau horizontal-bleu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"/>
            <a:ext cx="9144000" cy="9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Box 93"/>
          <p:cNvSpPr/>
          <p:nvPr/>
        </p:nvSpPr>
        <p:spPr>
          <a:xfrm>
            <a:off x="1959840" y="162738"/>
            <a:ext cx="3250525" cy="53970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lIns="81639" tIns="42452" rIns="81639" bIns="42452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None/>
              <a:defRPr sz="3200"/>
            </a:pPr>
            <a:r>
              <a:rPr lang="fr-FR" sz="2900" dirty="0" err="1" smtClean="0">
                <a:solidFill>
                  <a:srgbClr val="FFFFFF"/>
                </a:solidFill>
                <a:latin typeface="Calibri" pitchFamily="34" charset="0"/>
                <a:ea typeface="DejaVu Sans" pitchFamily="2"/>
                <a:cs typeface="DejaVu Sans" pitchFamily="2"/>
              </a:rPr>
              <a:t>Experimental</a:t>
            </a:r>
            <a:r>
              <a:rPr lang="fr-FR" sz="2900" dirty="0" smtClean="0">
                <a:solidFill>
                  <a:srgbClr val="FFFFFF"/>
                </a:solidFill>
                <a:latin typeface="Calibri" pitchFamily="34" charset="0"/>
                <a:ea typeface="DejaVu Sans" pitchFamily="2"/>
                <a:cs typeface="DejaVu Sans" pitchFamily="2"/>
              </a:rPr>
              <a:t> </a:t>
            </a:r>
            <a:r>
              <a:rPr lang="fr-FR" sz="2900" dirty="0" err="1" smtClean="0">
                <a:solidFill>
                  <a:srgbClr val="FFFFFF"/>
                </a:solidFill>
                <a:latin typeface="Calibri" pitchFamily="34" charset="0"/>
                <a:ea typeface="DejaVu Sans" pitchFamily="2"/>
                <a:cs typeface="DejaVu Sans" pitchFamily="2"/>
              </a:rPr>
              <a:t>results</a:t>
            </a:r>
            <a:endParaRPr lang="fr-FR" sz="2900" dirty="0">
              <a:solidFill>
                <a:srgbClr val="FFFFFF"/>
              </a:solidFill>
              <a:latin typeface="Calibri" pitchFamily="34" charset="0"/>
              <a:ea typeface="DejaVu Sans" pitchFamily="2"/>
              <a:cs typeface="DejaVu Sans" pitchFamily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76548" name="Rectangle 4"/>
          <p:cNvSpPr>
            <a:spLocks noChangeArrowheads="1"/>
          </p:cNvSpPr>
          <p:nvPr/>
        </p:nvSpPr>
        <p:spPr bwMode="auto">
          <a:xfrm>
            <a:off x="787426" y="2349599"/>
            <a:ext cx="7570788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066800" indent="-1066800" algn="ctr">
              <a:spcBef>
                <a:spcPct val="0"/>
              </a:spcBef>
              <a:buClrTx/>
              <a:buSzTx/>
            </a:pPr>
            <a:r>
              <a:rPr lang="fr-FR" sz="4200" dirty="0" err="1" smtClean="0">
                <a:solidFill>
                  <a:schemeClr val="tx2"/>
                </a:solidFill>
                <a:latin typeface="Garamond" pitchFamily="18" charset="0"/>
              </a:rPr>
              <a:t>Adding</a:t>
            </a:r>
            <a:r>
              <a:rPr lang="fr-FR" sz="4200" dirty="0" smtClean="0">
                <a:solidFill>
                  <a:schemeClr val="tx2"/>
                </a:solidFill>
                <a:latin typeface="Garamond" pitchFamily="18" charset="0"/>
              </a:rPr>
              <a:t> Coulomb interactions </a:t>
            </a:r>
            <a:br>
              <a:rPr lang="fr-FR" sz="4200" dirty="0" smtClean="0">
                <a:solidFill>
                  <a:schemeClr val="tx2"/>
                </a:solidFill>
                <a:latin typeface="Garamond" pitchFamily="18" charset="0"/>
              </a:rPr>
            </a:br>
            <a:endParaRPr lang="de-DE" sz="4200" dirty="0">
              <a:solidFill>
                <a:schemeClr val="tx2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83" descr="bandeau horizontal-bleu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9144000" cy="9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93"/>
          <p:cNvSpPr/>
          <p:nvPr/>
        </p:nvSpPr>
        <p:spPr>
          <a:xfrm>
            <a:off x="1959840" y="162738"/>
            <a:ext cx="3747585" cy="53970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lIns="81639" tIns="42452" rIns="81639" bIns="42452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None/>
              <a:defRPr sz="3200"/>
            </a:pPr>
            <a:r>
              <a:rPr lang="en-US" sz="2900" dirty="0" err="1" smtClean="0">
                <a:solidFill>
                  <a:srgbClr val="FFFFFF"/>
                </a:solidFill>
                <a:latin typeface="Calibri" pitchFamily="34" charset="0"/>
                <a:ea typeface="DejaVu Sans" pitchFamily="2"/>
                <a:cs typeface="DejaVu Sans" pitchFamily="2"/>
              </a:rPr>
              <a:t>Pertubative</a:t>
            </a:r>
            <a:r>
              <a:rPr lang="en-US" sz="2900" dirty="0" smtClean="0">
                <a:solidFill>
                  <a:srgbClr val="FFFFFF"/>
                </a:solidFill>
                <a:latin typeface="Calibri" pitchFamily="34" charset="0"/>
                <a:ea typeface="DejaVu Sans" pitchFamily="2"/>
                <a:cs typeface="DejaVu Sans" pitchFamily="2"/>
              </a:rPr>
              <a:t> approaches</a:t>
            </a:r>
            <a:endParaRPr lang="fr-FR" sz="2900" dirty="0">
              <a:solidFill>
                <a:srgbClr val="FFFFFF"/>
              </a:solidFill>
              <a:latin typeface="Calibri" pitchFamily="34" charset="0"/>
              <a:ea typeface="DejaVu Sans" pitchFamily="2"/>
              <a:cs typeface="DejaVu Sans" pitchFamily="2"/>
            </a:endParaRPr>
          </a:p>
        </p:txBody>
      </p:sp>
      <p:graphicFrame>
        <p:nvGraphicFramePr>
          <p:cNvPr id="2151426" name="Object 2"/>
          <p:cNvGraphicFramePr>
            <a:graphicFrameLocks noChangeAspect="1"/>
          </p:cNvGraphicFramePr>
          <p:nvPr/>
        </p:nvGraphicFramePr>
        <p:xfrm>
          <a:off x="585788" y="2665413"/>
          <a:ext cx="6689725" cy="979487"/>
        </p:xfrm>
        <a:graphic>
          <a:graphicData uri="http://schemas.openxmlformats.org/presentationml/2006/ole">
            <p:oleObj spid="_x0000_s1603586" name="Équation" r:id="rId5" imgW="3276360" imgH="482400" progId="Equation.3">
              <p:embed/>
            </p:oleObj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467544" y="1239143"/>
            <a:ext cx="2303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FF0000"/>
                </a:solidFill>
              </a:rPr>
              <a:t>Weak</a:t>
            </a:r>
            <a:r>
              <a:rPr lang="fr-FR" dirty="0" smtClean="0">
                <a:solidFill>
                  <a:srgbClr val="FF0000"/>
                </a:solidFill>
              </a:rPr>
              <a:t> tunneling</a:t>
            </a:r>
            <a:endParaRPr lang="fr-FR" dirty="0">
              <a:solidFill>
                <a:srgbClr val="FF0000"/>
              </a:solidFill>
            </a:endParaRPr>
          </a:p>
        </p:txBody>
      </p:sp>
      <p:graphicFrame>
        <p:nvGraphicFramePr>
          <p:cNvPr id="2151427" name="Object 3"/>
          <p:cNvGraphicFramePr>
            <a:graphicFrameLocks noChangeAspect="1"/>
          </p:cNvGraphicFramePr>
          <p:nvPr/>
        </p:nvGraphicFramePr>
        <p:xfrm>
          <a:off x="899592" y="1916832"/>
          <a:ext cx="1349375" cy="488950"/>
        </p:xfrm>
        <a:graphic>
          <a:graphicData uri="http://schemas.openxmlformats.org/presentationml/2006/ole">
            <p:oleObj spid="_x0000_s1603587" name="Équation" r:id="rId6" imgW="660240" imgH="241200" progId="Equation.3">
              <p:embed/>
            </p:oleObj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467544" y="3687415"/>
            <a:ext cx="5509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FF0000"/>
                </a:solidFill>
              </a:rPr>
              <a:t>Strong</a:t>
            </a:r>
            <a:r>
              <a:rPr lang="fr-FR" dirty="0" smtClean="0">
                <a:solidFill>
                  <a:srgbClr val="FF0000"/>
                </a:solidFill>
              </a:rPr>
              <a:t> tunneling (</a:t>
            </a:r>
            <a:r>
              <a:rPr lang="fr-FR" dirty="0" err="1" smtClean="0">
                <a:solidFill>
                  <a:srgbClr val="FF0000"/>
                </a:solidFill>
              </a:rPr>
              <a:t>weak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backscattering</a:t>
            </a:r>
            <a:r>
              <a:rPr lang="fr-FR" dirty="0" smtClean="0">
                <a:solidFill>
                  <a:srgbClr val="FF0000"/>
                </a:solidFill>
              </a:rPr>
              <a:t>)</a:t>
            </a:r>
            <a:endParaRPr lang="fr-FR" dirty="0">
              <a:solidFill>
                <a:srgbClr val="FF0000"/>
              </a:solidFill>
            </a:endParaRPr>
          </a:p>
        </p:txBody>
      </p:sp>
      <p:graphicFrame>
        <p:nvGraphicFramePr>
          <p:cNvPr id="2151430" name="Object 6"/>
          <p:cNvGraphicFramePr>
            <a:graphicFrameLocks noChangeAspect="1"/>
          </p:cNvGraphicFramePr>
          <p:nvPr/>
        </p:nvGraphicFramePr>
        <p:xfrm>
          <a:off x="683568" y="4293096"/>
          <a:ext cx="3863975" cy="1028700"/>
        </p:xfrm>
        <a:graphic>
          <a:graphicData uri="http://schemas.openxmlformats.org/presentationml/2006/ole">
            <p:oleObj spid="_x0000_s1603588" name="Équation" r:id="rId7" imgW="1892160" imgH="507960" progId="Equation.3">
              <p:embed/>
            </p:oleObj>
          </a:graphicData>
        </a:graphic>
      </p:graphicFrame>
      <p:grpSp>
        <p:nvGrpSpPr>
          <p:cNvPr id="2" name="Groupe 10"/>
          <p:cNvGrpSpPr/>
          <p:nvPr/>
        </p:nvGrpSpPr>
        <p:grpSpPr>
          <a:xfrm>
            <a:off x="3995936" y="1052736"/>
            <a:ext cx="3929674" cy="1656184"/>
            <a:chOff x="251520" y="3284984"/>
            <a:chExt cx="3929674" cy="1656184"/>
          </a:xfrm>
        </p:grpSpPr>
        <p:grpSp>
          <p:nvGrpSpPr>
            <p:cNvPr id="3" name="Groupe 18"/>
            <p:cNvGrpSpPr/>
            <p:nvPr/>
          </p:nvGrpSpPr>
          <p:grpSpPr>
            <a:xfrm>
              <a:off x="398442" y="3284984"/>
              <a:ext cx="2198593" cy="1656184"/>
              <a:chOff x="4286248" y="438136"/>
              <a:chExt cx="2626783" cy="1981200"/>
            </a:xfrm>
          </p:grpSpPr>
          <p:sp>
            <p:nvSpPr>
              <p:cNvPr id="25" name="Forme libre 24"/>
              <p:cNvSpPr/>
              <p:nvPr/>
            </p:nvSpPr>
            <p:spPr bwMode="auto">
              <a:xfrm>
                <a:off x="4286248" y="438136"/>
                <a:ext cx="2626783" cy="990600"/>
              </a:xfrm>
              <a:custGeom>
                <a:avLst/>
                <a:gdLst>
                  <a:gd name="connsiteX0" fmla="*/ 0 w 2626783"/>
                  <a:gd name="connsiteY0" fmla="*/ 190500 h 990600"/>
                  <a:gd name="connsiteX1" fmla="*/ 736600 w 2626783"/>
                  <a:gd name="connsiteY1" fmla="*/ 190500 h 990600"/>
                  <a:gd name="connsiteX2" fmla="*/ 1308100 w 2626783"/>
                  <a:gd name="connsiteY2" fmla="*/ 749300 h 990600"/>
                  <a:gd name="connsiteX3" fmla="*/ 1892300 w 2626783"/>
                  <a:gd name="connsiteY3" fmla="*/ 825500 h 990600"/>
                  <a:gd name="connsiteX4" fmla="*/ 2146300 w 2626783"/>
                  <a:gd name="connsiteY4" fmla="*/ 304800 h 990600"/>
                  <a:gd name="connsiteX5" fmla="*/ 2552700 w 2626783"/>
                  <a:gd name="connsiteY5" fmla="*/ 114300 h 990600"/>
                  <a:gd name="connsiteX6" fmla="*/ 2590800 w 2626783"/>
                  <a:gd name="connsiteY6" fmla="*/ 990600 h 990600"/>
                  <a:gd name="connsiteX7" fmla="*/ 2590800 w 2626783"/>
                  <a:gd name="connsiteY7" fmla="*/ 990600 h 990600"/>
                  <a:gd name="connsiteX8" fmla="*/ 2590800 w 2626783"/>
                  <a:gd name="connsiteY8" fmla="*/ 990600 h 99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26783" h="990600">
                    <a:moveTo>
                      <a:pt x="0" y="190500"/>
                    </a:moveTo>
                    <a:cubicBezTo>
                      <a:pt x="259291" y="143933"/>
                      <a:pt x="518583" y="97367"/>
                      <a:pt x="736600" y="190500"/>
                    </a:cubicBezTo>
                    <a:cubicBezTo>
                      <a:pt x="954617" y="283633"/>
                      <a:pt x="1115483" y="643467"/>
                      <a:pt x="1308100" y="749300"/>
                    </a:cubicBezTo>
                    <a:cubicBezTo>
                      <a:pt x="1500717" y="855133"/>
                      <a:pt x="1752600" y="899583"/>
                      <a:pt x="1892300" y="825500"/>
                    </a:cubicBezTo>
                    <a:cubicBezTo>
                      <a:pt x="2032000" y="751417"/>
                      <a:pt x="2036233" y="423333"/>
                      <a:pt x="2146300" y="304800"/>
                    </a:cubicBezTo>
                    <a:cubicBezTo>
                      <a:pt x="2256367" y="186267"/>
                      <a:pt x="2478617" y="0"/>
                      <a:pt x="2552700" y="114300"/>
                    </a:cubicBezTo>
                    <a:cubicBezTo>
                      <a:pt x="2626783" y="228600"/>
                      <a:pt x="2590800" y="990600"/>
                      <a:pt x="2590800" y="990600"/>
                    </a:cubicBezTo>
                    <a:lnTo>
                      <a:pt x="2590800" y="990600"/>
                    </a:lnTo>
                    <a:lnTo>
                      <a:pt x="2590800" y="990600"/>
                    </a:lnTo>
                  </a:path>
                </a:pathLst>
              </a:custGeom>
              <a:ln w="25400">
                <a:headEnd type="none" w="med" len="med"/>
                <a:tailEnd type="none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Wingdings" pitchFamily="2" charset="2"/>
                  <a:buNone/>
                  <a:tabLst/>
                </a:pPr>
                <a:endParaRPr kumimoji="0" lang="fr-FR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6" name="Forme libre 25"/>
              <p:cNvSpPr/>
              <p:nvPr/>
            </p:nvSpPr>
            <p:spPr bwMode="auto">
              <a:xfrm flipV="1">
                <a:off x="4286248" y="1428736"/>
                <a:ext cx="2626783" cy="990600"/>
              </a:xfrm>
              <a:custGeom>
                <a:avLst/>
                <a:gdLst>
                  <a:gd name="connsiteX0" fmla="*/ 0 w 2626783"/>
                  <a:gd name="connsiteY0" fmla="*/ 190500 h 990600"/>
                  <a:gd name="connsiteX1" fmla="*/ 736600 w 2626783"/>
                  <a:gd name="connsiteY1" fmla="*/ 190500 h 990600"/>
                  <a:gd name="connsiteX2" fmla="*/ 1308100 w 2626783"/>
                  <a:gd name="connsiteY2" fmla="*/ 749300 h 990600"/>
                  <a:gd name="connsiteX3" fmla="*/ 1892300 w 2626783"/>
                  <a:gd name="connsiteY3" fmla="*/ 825500 h 990600"/>
                  <a:gd name="connsiteX4" fmla="*/ 2146300 w 2626783"/>
                  <a:gd name="connsiteY4" fmla="*/ 304800 h 990600"/>
                  <a:gd name="connsiteX5" fmla="*/ 2552700 w 2626783"/>
                  <a:gd name="connsiteY5" fmla="*/ 114300 h 990600"/>
                  <a:gd name="connsiteX6" fmla="*/ 2590800 w 2626783"/>
                  <a:gd name="connsiteY6" fmla="*/ 990600 h 990600"/>
                  <a:gd name="connsiteX7" fmla="*/ 2590800 w 2626783"/>
                  <a:gd name="connsiteY7" fmla="*/ 990600 h 990600"/>
                  <a:gd name="connsiteX8" fmla="*/ 2590800 w 2626783"/>
                  <a:gd name="connsiteY8" fmla="*/ 990600 h 99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26783" h="990600">
                    <a:moveTo>
                      <a:pt x="0" y="190500"/>
                    </a:moveTo>
                    <a:cubicBezTo>
                      <a:pt x="259291" y="143933"/>
                      <a:pt x="518583" y="97367"/>
                      <a:pt x="736600" y="190500"/>
                    </a:cubicBezTo>
                    <a:cubicBezTo>
                      <a:pt x="954617" y="283633"/>
                      <a:pt x="1115483" y="643467"/>
                      <a:pt x="1308100" y="749300"/>
                    </a:cubicBezTo>
                    <a:cubicBezTo>
                      <a:pt x="1500717" y="855133"/>
                      <a:pt x="1752600" y="899583"/>
                      <a:pt x="1892300" y="825500"/>
                    </a:cubicBezTo>
                    <a:cubicBezTo>
                      <a:pt x="2032000" y="751417"/>
                      <a:pt x="2036233" y="423333"/>
                      <a:pt x="2146300" y="304800"/>
                    </a:cubicBezTo>
                    <a:cubicBezTo>
                      <a:pt x="2256367" y="186267"/>
                      <a:pt x="2478617" y="0"/>
                      <a:pt x="2552700" y="114300"/>
                    </a:cubicBezTo>
                    <a:cubicBezTo>
                      <a:pt x="2626783" y="228600"/>
                      <a:pt x="2590800" y="990600"/>
                      <a:pt x="2590800" y="990600"/>
                    </a:cubicBezTo>
                    <a:lnTo>
                      <a:pt x="2590800" y="990600"/>
                    </a:lnTo>
                    <a:lnTo>
                      <a:pt x="2590800" y="990600"/>
                    </a:lnTo>
                  </a:path>
                </a:pathLst>
              </a:custGeom>
              <a:ln w="25400">
                <a:headEnd type="none" w="med" len="med"/>
                <a:tailEnd type="none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Wingdings" pitchFamily="2" charset="2"/>
                  <a:buNone/>
                  <a:tabLst/>
                </a:pPr>
                <a:endParaRPr kumimoji="0" lang="fr-FR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cxnSp>
          <p:nvCxnSpPr>
            <p:cNvPr id="13" name="Connecteur droit 12"/>
            <p:cNvCxnSpPr/>
            <p:nvPr/>
          </p:nvCxnSpPr>
          <p:spPr bwMode="auto">
            <a:xfrm rot="5400000">
              <a:off x="2593812" y="4166490"/>
              <a:ext cx="477749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Connecteur droit 13"/>
            <p:cNvCxnSpPr/>
            <p:nvPr/>
          </p:nvCxnSpPr>
          <p:spPr bwMode="auto">
            <a:xfrm rot="5400000">
              <a:off x="2832984" y="4166490"/>
              <a:ext cx="477749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Connecteur droit 14"/>
            <p:cNvCxnSpPr/>
            <p:nvPr/>
          </p:nvCxnSpPr>
          <p:spPr bwMode="auto">
            <a:xfrm rot="10800000">
              <a:off x="2593514" y="4166490"/>
              <a:ext cx="239172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Connecteur droit 15"/>
            <p:cNvCxnSpPr/>
            <p:nvPr/>
          </p:nvCxnSpPr>
          <p:spPr bwMode="auto">
            <a:xfrm rot="10800000">
              <a:off x="3071858" y="4166490"/>
              <a:ext cx="179379" cy="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aphicFrame>
          <p:nvGraphicFramePr>
            <p:cNvPr id="17" name="Object 8"/>
            <p:cNvGraphicFramePr>
              <a:graphicFrameLocks noChangeAspect="1"/>
            </p:cNvGraphicFramePr>
            <p:nvPr/>
          </p:nvGraphicFramePr>
          <p:xfrm>
            <a:off x="3393410" y="3906061"/>
            <a:ext cx="771989" cy="453858"/>
          </p:xfrm>
          <a:graphic>
            <a:graphicData uri="http://schemas.openxmlformats.org/presentationml/2006/ole">
              <p:oleObj spid="_x0000_s1603589" name="Équation" r:id="rId8" imgW="406080" imgH="241200" progId="Equation.3">
                <p:embed/>
              </p:oleObj>
            </a:graphicData>
          </a:graphic>
        </p:graphicFrame>
        <p:sp>
          <p:nvSpPr>
            <p:cNvPr id="18" name="Ellipse 17"/>
            <p:cNvSpPr/>
            <p:nvPr/>
          </p:nvSpPr>
          <p:spPr bwMode="auto">
            <a:xfrm>
              <a:off x="3284300" y="3688741"/>
              <a:ext cx="896894" cy="895779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itchFamily="2" charset="2"/>
                <a:buNone/>
                <a:tabLst/>
              </a:pPr>
              <a:endParaRPr kumimoji="0" lang="fr-F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" name="Ellipse 18"/>
            <p:cNvSpPr/>
            <p:nvPr/>
          </p:nvSpPr>
          <p:spPr bwMode="auto">
            <a:xfrm>
              <a:off x="1773680" y="4061326"/>
              <a:ext cx="119586" cy="119437"/>
            </a:xfrm>
            <a:prstGeom prst="ellipse">
              <a:avLst/>
            </a:prstGeom>
            <a:solidFill>
              <a:srgbClr val="0070C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itchFamily="2" charset="2"/>
                <a:buNone/>
                <a:tabLst/>
              </a:pPr>
              <a:endPara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" name="Ellipse 19"/>
            <p:cNvSpPr/>
            <p:nvPr/>
          </p:nvSpPr>
          <p:spPr bwMode="auto">
            <a:xfrm>
              <a:off x="577821" y="4061326"/>
              <a:ext cx="239172" cy="238874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itchFamily="2" charset="2"/>
                <a:buNone/>
                <a:tabLst/>
              </a:pPr>
              <a:endParaRPr kumimoji="0" lang="fr-F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" name="Ellipse 20"/>
            <p:cNvSpPr/>
            <p:nvPr/>
          </p:nvSpPr>
          <p:spPr bwMode="auto">
            <a:xfrm>
              <a:off x="637614" y="4121044"/>
              <a:ext cx="119586" cy="119437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itchFamily="2" charset="2"/>
                <a:buNone/>
                <a:tabLst/>
              </a:pPr>
              <a:endPara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251520" y="4001607"/>
              <a:ext cx="326301" cy="3859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B</a:t>
              </a:r>
              <a:endParaRPr lang="fr-FR" dirty="0"/>
            </a:p>
          </p:txBody>
        </p:sp>
        <p:sp>
          <p:nvSpPr>
            <p:cNvPr id="23" name="Arc 22"/>
            <p:cNvSpPr/>
            <p:nvPr/>
          </p:nvSpPr>
          <p:spPr bwMode="auto">
            <a:xfrm rot="19169782">
              <a:off x="1494209" y="3938181"/>
              <a:ext cx="754981" cy="779157"/>
            </a:xfrm>
            <a:prstGeom prst="arc">
              <a:avLst>
                <a:gd name="adj1" fmla="val 16200000"/>
                <a:gd name="adj2" fmla="val 21365848"/>
              </a:avLst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itchFamily="2" charset="2"/>
                <a:buNone/>
                <a:tabLst/>
              </a:pPr>
              <a:endParaRPr kumimoji="0" lang="fr-F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" name="Arc 23"/>
            <p:cNvSpPr/>
            <p:nvPr/>
          </p:nvSpPr>
          <p:spPr bwMode="auto">
            <a:xfrm rot="8153076">
              <a:off x="1492066" y="3509881"/>
              <a:ext cx="754981" cy="779157"/>
            </a:xfrm>
            <a:prstGeom prst="arc">
              <a:avLst>
                <a:gd name="adj1" fmla="val 16200000"/>
                <a:gd name="adj2" fmla="val 21365848"/>
              </a:avLst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itchFamily="2" charset="2"/>
                <a:buNone/>
                <a:tabLst/>
              </a:pPr>
              <a:endParaRPr kumimoji="0" lang="fr-F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4" name="Groupe 26"/>
          <p:cNvGrpSpPr/>
          <p:nvPr/>
        </p:nvGrpSpPr>
        <p:grpSpPr>
          <a:xfrm>
            <a:off x="4860032" y="4221087"/>
            <a:ext cx="3816424" cy="1656185"/>
            <a:chOff x="4427984" y="3140967"/>
            <a:chExt cx="4530750" cy="1981201"/>
          </a:xfrm>
        </p:grpSpPr>
        <p:grpSp>
          <p:nvGrpSpPr>
            <p:cNvPr id="9" name="Groupe 18"/>
            <p:cNvGrpSpPr/>
            <p:nvPr/>
          </p:nvGrpSpPr>
          <p:grpSpPr>
            <a:xfrm>
              <a:off x="4439268" y="3140967"/>
              <a:ext cx="2626783" cy="1981201"/>
              <a:chOff x="4286248" y="438135"/>
              <a:chExt cx="2626783" cy="1981201"/>
            </a:xfrm>
          </p:grpSpPr>
          <p:sp>
            <p:nvSpPr>
              <p:cNvPr id="41" name="Forme libre 40"/>
              <p:cNvSpPr/>
              <p:nvPr/>
            </p:nvSpPr>
            <p:spPr bwMode="auto">
              <a:xfrm>
                <a:off x="4286248" y="438135"/>
                <a:ext cx="2626783" cy="990600"/>
              </a:xfrm>
              <a:custGeom>
                <a:avLst/>
                <a:gdLst>
                  <a:gd name="connsiteX0" fmla="*/ 0 w 2626783"/>
                  <a:gd name="connsiteY0" fmla="*/ 190500 h 990600"/>
                  <a:gd name="connsiteX1" fmla="*/ 736600 w 2626783"/>
                  <a:gd name="connsiteY1" fmla="*/ 190500 h 990600"/>
                  <a:gd name="connsiteX2" fmla="*/ 1308100 w 2626783"/>
                  <a:gd name="connsiteY2" fmla="*/ 749300 h 990600"/>
                  <a:gd name="connsiteX3" fmla="*/ 1892300 w 2626783"/>
                  <a:gd name="connsiteY3" fmla="*/ 825500 h 990600"/>
                  <a:gd name="connsiteX4" fmla="*/ 2146300 w 2626783"/>
                  <a:gd name="connsiteY4" fmla="*/ 304800 h 990600"/>
                  <a:gd name="connsiteX5" fmla="*/ 2552700 w 2626783"/>
                  <a:gd name="connsiteY5" fmla="*/ 114300 h 990600"/>
                  <a:gd name="connsiteX6" fmla="*/ 2590800 w 2626783"/>
                  <a:gd name="connsiteY6" fmla="*/ 990600 h 990600"/>
                  <a:gd name="connsiteX7" fmla="*/ 2590800 w 2626783"/>
                  <a:gd name="connsiteY7" fmla="*/ 990600 h 990600"/>
                  <a:gd name="connsiteX8" fmla="*/ 2590800 w 2626783"/>
                  <a:gd name="connsiteY8" fmla="*/ 990600 h 99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26783" h="990600">
                    <a:moveTo>
                      <a:pt x="0" y="190500"/>
                    </a:moveTo>
                    <a:cubicBezTo>
                      <a:pt x="259291" y="143933"/>
                      <a:pt x="518583" y="97367"/>
                      <a:pt x="736600" y="190500"/>
                    </a:cubicBezTo>
                    <a:cubicBezTo>
                      <a:pt x="954617" y="283633"/>
                      <a:pt x="1115483" y="643467"/>
                      <a:pt x="1308100" y="749300"/>
                    </a:cubicBezTo>
                    <a:cubicBezTo>
                      <a:pt x="1500717" y="855133"/>
                      <a:pt x="1752600" y="899583"/>
                      <a:pt x="1892300" y="825500"/>
                    </a:cubicBezTo>
                    <a:cubicBezTo>
                      <a:pt x="2032000" y="751417"/>
                      <a:pt x="2036233" y="423333"/>
                      <a:pt x="2146300" y="304800"/>
                    </a:cubicBezTo>
                    <a:cubicBezTo>
                      <a:pt x="2256367" y="186267"/>
                      <a:pt x="2478617" y="0"/>
                      <a:pt x="2552700" y="114300"/>
                    </a:cubicBezTo>
                    <a:cubicBezTo>
                      <a:pt x="2626783" y="228600"/>
                      <a:pt x="2590800" y="990600"/>
                      <a:pt x="2590800" y="990600"/>
                    </a:cubicBezTo>
                    <a:lnTo>
                      <a:pt x="2590800" y="990600"/>
                    </a:lnTo>
                    <a:lnTo>
                      <a:pt x="2590800" y="990600"/>
                    </a:lnTo>
                  </a:path>
                </a:pathLst>
              </a:custGeom>
              <a:ln w="25400">
                <a:headEnd type="none" w="med" len="med"/>
                <a:tailEnd type="none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Wingdings" pitchFamily="2" charset="2"/>
                  <a:buNone/>
                  <a:tabLst/>
                </a:pPr>
                <a:endParaRPr kumimoji="0" lang="fr-FR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2" name="Forme libre 41"/>
              <p:cNvSpPr/>
              <p:nvPr/>
            </p:nvSpPr>
            <p:spPr bwMode="auto">
              <a:xfrm flipV="1">
                <a:off x="4286248" y="1428736"/>
                <a:ext cx="2626783" cy="990600"/>
              </a:xfrm>
              <a:custGeom>
                <a:avLst/>
                <a:gdLst>
                  <a:gd name="connsiteX0" fmla="*/ 0 w 2626783"/>
                  <a:gd name="connsiteY0" fmla="*/ 190500 h 990600"/>
                  <a:gd name="connsiteX1" fmla="*/ 736600 w 2626783"/>
                  <a:gd name="connsiteY1" fmla="*/ 190500 h 990600"/>
                  <a:gd name="connsiteX2" fmla="*/ 1308100 w 2626783"/>
                  <a:gd name="connsiteY2" fmla="*/ 749300 h 990600"/>
                  <a:gd name="connsiteX3" fmla="*/ 1892300 w 2626783"/>
                  <a:gd name="connsiteY3" fmla="*/ 825500 h 990600"/>
                  <a:gd name="connsiteX4" fmla="*/ 2146300 w 2626783"/>
                  <a:gd name="connsiteY4" fmla="*/ 304800 h 990600"/>
                  <a:gd name="connsiteX5" fmla="*/ 2552700 w 2626783"/>
                  <a:gd name="connsiteY5" fmla="*/ 114300 h 990600"/>
                  <a:gd name="connsiteX6" fmla="*/ 2590800 w 2626783"/>
                  <a:gd name="connsiteY6" fmla="*/ 990600 h 990600"/>
                  <a:gd name="connsiteX7" fmla="*/ 2590800 w 2626783"/>
                  <a:gd name="connsiteY7" fmla="*/ 990600 h 990600"/>
                  <a:gd name="connsiteX8" fmla="*/ 2590800 w 2626783"/>
                  <a:gd name="connsiteY8" fmla="*/ 990600 h 99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26783" h="990600">
                    <a:moveTo>
                      <a:pt x="0" y="190500"/>
                    </a:moveTo>
                    <a:cubicBezTo>
                      <a:pt x="259291" y="143933"/>
                      <a:pt x="518583" y="97367"/>
                      <a:pt x="736600" y="190500"/>
                    </a:cubicBezTo>
                    <a:cubicBezTo>
                      <a:pt x="954617" y="283633"/>
                      <a:pt x="1115483" y="643467"/>
                      <a:pt x="1308100" y="749300"/>
                    </a:cubicBezTo>
                    <a:cubicBezTo>
                      <a:pt x="1500717" y="855133"/>
                      <a:pt x="1752600" y="899583"/>
                      <a:pt x="1892300" y="825500"/>
                    </a:cubicBezTo>
                    <a:cubicBezTo>
                      <a:pt x="2032000" y="751417"/>
                      <a:pt x="2036233" y="423333"/>
                      <a:pt x="2146300" y="304800"/>
                    </a:cubicBezTo>
                    <a:cubicBezTo>
                      <a:pt x="2256367" y="186267"/>
                      <a:pt x="2478617" y="0"/>
                      <a:pt x="2552700" y="114300"/>
                    </a:cubicBezTo>
                    <a:cubicBezTo>
                      <a:pt x="2626783" y="228600"/>
                      <a:pt x="2590800" y="990600"/>
                      <a:pt x="2590800" y="990600"/>
                    </a:cubicBezTo>
                    <a:lnTo>
                      <a:pt x="2590800" y="990600"/>
                    </a:lnTo>
                    <a:lnTo>
                      <a:pt x="2590800" y="990600"/>
                    </a:lnTo>
                  </a:path>
                </a:pathLst>
              </a:custGeom>
              <a:ln w="25400">
                <a:headEnd type="none" w="med" len="med"/>
                <a:tailEnd type="none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Wingdings" pitchFamily="2" charset="2"/>
                  <a:buNone/>
                  <a:tabLst/>
                </a:pPr>
                <a:endParaRPr kumimoji="0" lang="fr-FR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cxnSp>
          <p:nvCxnSpPr>
            <p:cNvPr id="29" name="Connecteur droit 28"/>
            <p:cNvCxnSpPr/>
            <p:nvPr/>
          </p:nvCxnSpPr>
          <p:spPr bwMode="auto">
            <a:xfrm rot="5400000">
              <a:off x="7061844" y="4195464"/>
              <a:ext cx="571504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Connecteur droit 29"/>
            <p:cNvCxnSpPr/>
            <p:nvPr/>
          </p:nvCxnSpPr>
          <p:spPr bwMode="auto">
            <a:xfrm rot="5400000">
              <a:off x="7347596" y="4195464"/>
              <a:ext cx="571504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Connecteur droit 30"/>
            <p:cNvCxnSpPr/>
            <p:nvPr/>
          </p:nvCxnSpPr>
          <p:spPr bwMode="auto">
            <a:xfrm rot="10800000">
              <a:off x="7061844" y="4195464"/>
              <a:ext cx="285752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Connecteur droit 31"/>
            <p:cNvCxnSpPr/>
            <p:nvPr/>
          </p:nvCxnSpPr>
          <p:spPr bwMode="auto">
            <a:xfrm rot="10800000">
              <a:off x="7633348" y="4195464"/>
              <a:ext cx="214314" cy="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aphicFrame>
          <p:nvGraphicFramePr>
            <p:cNvPr id="33" name="Object 13"/>
            <p:cNvGraphicFramePr>
              <a:graphicFrameLocks noChangeAspect="1"/>
            </p:cNvGraphicFramePr>
            <p:nvPr/>
          </p:nvGraphicFramePr>
          <p:xfrm>
            <a:off x="7276158" y="3295349"/>
            <a:ext cx="460375" cy="542925"/>
          </p:xfrm>
          <a:graphic>
            <a:graphicData uri="http://schemas.openxmlformats.org/presentationml/2006/ole">
              <p:oleObj spid="_x0000_s1603590" name="Équation" r:id="rId9" imgW="203040" imgH="241200" progId="Equation.3">
                <p:embed/>
              </p:oleObj>
            </a:graphicData>
          </a:graphic>
        </p:graphicFrame>
        <p:graphicFrame>
          <p:nvGraphicFramePr>
            <p:cNvPr id="34" name="Object 8"/>
            <p:cNvGraphicFramePr>
              <a:graphicFrameLocks noChangeAspect="1"/>
            </p:cNvGraphicFramePr>
            <p:nvPr/>
          </p:nvGraphicFramePr>
          <p:xfrm>
            <a:off x="8198319" y="3838274"/>
            <a:ext cx="403225" cy="542925"/>
          </p:xfrm>
          <a:graphic>
            <a:graphicData uri="http://schemas.openxmlformats.org/presentationml/2006/ole">
              <p:oleObj spid="_x0000_s1603591" name="Équation" r:id="rId10" imgW="177480" imgH="241200" progId="Equation.3">
                <p:embed/>
              </p:oleObj>
            </a:graphicData>
          </a:graphic>
        </p:graphicFrame>
        <p:sp>
          <p:nvSpPr>
            <p:cNvPr id="35" name="Ellipse 34"/>
            <p:cNvSpPr/>
            <p:nvPr/>
          </p:nvSpPr>
          <p:spPr bwMode="auto">
            <a:xfrm>
              <a:off x="7887164" y="3623960"/>
              <a:ext cx="1071570" cy="107157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itchFamily="2" charset="2"/>
                <a:buNone/>
                <a:tabLst/>
              </a:pPr>
              <a:endParaRPr kumimoji="0" lang="fr-F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" name="Forme libre 35"/>
            <p:cNvSpPr/>
            <p:nvPr/>
          </p:nvSpPr>
          <p:spPr bwMode="auto">
            <a:xfrm>
              <a:off x="4504148" y="3357469"/>
              <a:ext cx="2454322" cy="821140"/>
            </a:xfrm>
            <a:custGeom>
              <a:avLst/>
              <a:gdLst>
                <a:gd name="connsiteX0" fmla="*/ 0 w 2454322"/>
                <a:gd name="connsiteY0" fmla="*/ 97809 h 821140"/>
                <a:gd name="connsiteX1" fmla="*/ 491319 w 2454322"/>
                <a:gd name="connsiteY1" fmla="*/ 56865 h 821140"/>
                <a:gd name="connsiteX2" fmla="*/ 846161 w 2454322"/>
                <a:gd name="connsiteY2" fmla="*/ 329821 h 821140"/>
                <a:gd name="connsiteX3" fmla="*/ 1105468 w 2454322"/>
                <a:gd name="connsiteY3" fmla="*/ 616424 h 821140"/>
                <a:gd name="connsiteX4" fmla="*/ 1583140 w 2454322"/>
                <a:gd name="connsiteY4" fmla="*/ 739253 h 821140"/>
                <a:gd name="connsiteX5" fmla="*/ 1992573 w 2454322"/>
                <a:gd name="connsiteY5" fmla="*/ 698310 h 821140"/>
                <a:gd name="connsiteX6" fmla="*/ 2115403 w 2454322"/>
                <a:gd name="connsiteY6" fmla="*/ 247934 h 821140"/>
                <a:gd name="connsiteX7" fmla="*/ 2361062 w 2454322"/>
                <a:gd name="connsiteY7" fmla="*/ 29570 h 821140"/>
                <a:gd name="connsiteX8" fmla="*/ 2442949 w 2454322"/>
                <a:gd name="connsiteY8" fmla="*/ 425355 h 821140"/>
                <a:gd name="connsiteX9" fmla="*/ 2429301 w 2454322"/>
                <a:gd name="connsiteY9" fmla="*/ 821140 h 821140"/>
                <a:gd name="connsiteX10" fmla="*/ 2429301 w 2454322"/>
                <a:gd name="connsiteY10" fmla="*/ 821140 h 821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4322" h="821140">
                  <a:moveTo>
                    <a:pt x="0" y="97809"/>
                  </a:moveTo>
                  <a:cubicBezTo>
                    <a:pt x="175146" y="58002"/>
                    <a:pt x="350292" y="18196"/>
                    <a:pt x="491319" y="56865"/>
                  </a:cubicBezTo>
                  <a:cubicBezTo>
                    <a:pt x="632346" y="95534"/>
                    <a:pt x="743803" y="236561"/>
                    <a:pt x="846161" y="329821"/>
                  </a:cubicBezTo>
                  <a:cubicBezTo>
                    <a:pt x="948519" y="423081"/>
                    <a:pt x="982638" y="548185"/>
                    <a:pt x="1105468" y="616424"/>
                  </a:cubicBezTo>
                  <a:cubicBezTo>
                    <a:pt x="1228298" y="684663"/>
                    <a:pt x="1435289" y="725605"/>
                    <a:pt x="1583140" y="739253"/>
                  </a:cubicBezTo>
                  <a:cubicBezTo>
                    <a:pt x="1730991" y="752901"/>
                    <a:pt x="1903863" y="780197"/>
                    <a:pt x="1992573" y="698310"/>
                  </a:cubicBezTo>
                  <a:cubicBezTo>
                    <a:pt x="2081284" y="616424"/>
                    <a:pt x="2053988" y="359391"/>
                    <a:pt x="2115403" y="247934"/>
                  </a:cubicBezTo>
                  <a:cubicBezTo>
                    <a:pt x="2176818" y="136477"/>
                    <a:pt x="2306471" y="0"/>
                    <a:pt x="2361062" y="29570"/>
                  </a:cubicBezTo>
                  <a:cubicBezTo>
                    <a:pt x="2415653" y="59140"/>
                    <a:pt x="2431576" y="293427"/>
                    <a:pt x="2442949" y="425355"/>
                  </a:cubicBezTo>
                  <a:cubicBezTo>
                    <a:pt x="2454322" y="557283"/>
                    <a:pt x="2429301" y="821140"/>
                    <a:pt x="2429301" y="821140"/>
                  </a:cubicBezTo>
                  <a:lnTo>
                    <a:pt x="2429301" y="821140"/>
                  </a:lnTo>
                </a:path>
              </a:pathLst>
            </a:cu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itchFamily="2" charset="2"/>
                <a:buNone/>
                <a:tabLst/>
              </a:pPr>
              <a:endParaRPr kumimoji="0" lang="fr-F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" name="Forme libre 36"/>
            <p:cNvSpPr/>
            <p:nvPr/>
          </p:nvSpPr>
          <p:spPr bwMode="auto">
            <a:xfrm flipV="1">
              <a:off x="4504148" y="4124026"/>
              <a:ext cx="2454322" cy="821140"/>
            </a:xfrm>
            <a:custGeom>
              <a:avLst/>
              <a:gdLst>
                <a:gd name="connsiteX0" fmla="*/ 0 w 2454322"/>
                <a:gd name="connsiteY0" fmla="*/ 97809 h 821140"/>
                <a:gd name="connsiteX1" fmla="*/ 491319 w 2454322"/>
                <a:gd name="connsiteY1" fmla="*/ 56865 h 821140"/>
                <a:gd name="connsiteX2" fmla="*/ 846161 w 2454322"/>
                <a:gd name="connsiteY2" fmla="*/ 329821 h 821140"/>
                <a:gd name="connsiteX3" fmla="*/ 1105468 w 2454322"/>
                <a:gd name="connsiteY3" fmla="*/ 616424 h 821140"/>
                <a:gd name="connsiteX4" fmla="*/ 1583140 w 2454322"/>
                <a:gd name="connsiteY4" fmla="*/ 739253 h 821140"/>
                <a:gd name="connsiteX5" fmla="*/ 1992573 w 2454322"/>
                <a:gd name="connsiteY5" fmla="*/ 698310 h 821140"/>
                <a:gd name="connsiteX6" fmla="*/ 2115403 w 2454322"/>
                <a:gd name="connsiteY6" fmla="*/ 247934 h 821140"/>
                <a:gd name="connsiteX7" fmla="*/ 2361062 w 2454322"/>
                <a:gd name="connsiteY7" fmla="*/ 29570 h 821140"/>
                <a:gd name="connsiteX8" fmla="*/ 2442949 w 2454322"/>
                <a:gd name="connsiteY8" fmla="*/ 425355 h 821140"/>
                <a:gd name="connsiteX9" fmla="*/ 2429301 w 2454322"/>
                <a:gd name="connsiteY9" fmla="*/ 821140 h 821140"/>
                <a:gd name="connsiteX10" fmla="*/ 2429301 w 2454322"/>
                <a:gd name="connsiteY10" fmla="*/ 821140 h 821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4322" h="821140">
                  <a:moveTo>
                    <a:pt x="0" y="97809"/>
                  </a:moveTo>
                  <a:cubicBezTo>
                    <a:pt x="175146" y="58002"/>
                    <a:pt x="350292" y="18196"/>
                    <a:pt x="491319" y="56865"/>
                  </a:cubicBezTo>
                  <a:cubicBezTo>
                    <a:pt x="632346" y="95534"/>
                    <a:pt x="743803" y="236561"/>
                    <a:pt x="846161" y="329821"/>
                  </a:cubicBezTo>
                  <a:cubicBezTo>
                    <a:pt x="948519" y="423081"/>
                    <a:pt x="982638" y="548185"/>
                    <a:pt x="1105468" y="616424"/>
                  </a:cubicBezTo>
                  <a:cubicBezTo>
                    <a:pt x="1228298" y="684663"/>
                    <a:pt x="1435289" y="725605"/>
                    <a:pt x="1583140" y="739253"/>
                  </a:cubicBezTo>
                  <a:cubicBezTo>
                    <a:pt x="1730991" y="752901"/>
                    <a:pt x="1903863" y="780197"/>
                    <a:pt x="1992573" y="698310"/>
                  </a:cubicBezTo>
                  <a:cubicBezTo>
                    <a:pt x="2081284" y="616424"/>
                    <a:pt x="2053988" y="359391"/>
                    <a:pt x="2115403" y="247934"/>
                  </a:cubicBezTo>
                  <a:cubicBezTo>
                    <a:pt x="2176818" y="136477"/>
                    <a:pt x="2306471" y="0"/>
                    <a:pt x="2361062" y="29570"/>
                  </a:cubicBezTo>
                  <a:cubicBezTo>
                    <a:pt x="2415653" y="59140"/>
                    <a:pt x="2431576" y="293427"/>
                    <a:pt x="2442949" y="425355"/>
                  </a:cubicBezTo>
                  <a:cubicBezTo>
                    <a:pt x="2454322" y="557283"/>
                    <a:pt x="2429301" y="821140"/>
                    <a:pt x="2429301" y="821140"/>
                  </a:cubicBezTo>
                  <a:lnTo>
                    <a:pt x="2429301" y="821140"/>
                  </a:lnTo>
                </a:path>
              </a:pathLst>
            </a:cu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itchFamily="2" charset="2"/>
                <a:buNone/>
                <a:tabLst/>
              </a:pPr>
              <a:endParaRPr kumimoji="0" lang="fr-F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" name="Forme libre 37"/>
            <p:cNvSpPr/>
            <p:nvPr/>
          </p:nvSpPr>
          <p:spPr bwMode="auto">
            <a:xfrm>
              <a:off x="5811633" y="4048955"/>
              <a:ext cx="436728" cy="61415"/>
            </a:xfrm>
            <a:custGeom>
              <a:avLst/>
              <a:gdLst>
                <a:gd name="connsiteX0" fmla="*/ 0 w 436728"/>
                <a:gd name="connsiteY0" fmla="*/ 0 h 61415"/>
                <a:gd name="connsiteX1" fmla="*/ 197892 w 436728"/>
                <a:gd name="connsiteY1" fmla="*/ 40944 h 61415"/>
                <a:gd name="connsiteX2" fmla="*/ 436728 w 436728"/>
                <a:gd name="connsiteY2" fmla="*/ 61415 h 61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6728" h="61415">
                  <a:moveTo>
                    <a:pt x="0" y="0"/>
                  </a:moveTo>
                  <a:cubicBezTo>
                    <a:pt x="62552" y="15354"/>
                    <a:pt x="125104" y="30708"/>
                    <a:pt x="197892" y="40944"/>
                  </a:cubicBezTo>
                  <a:cubicBezTo>
                    <a:pt x="270680" y="51180"/>
                    <a:pt x="353704" y="56297"/>
                    <a:pt x="436728" y="61415"/>
                  </a:cubicBezTo>
                </a:path>
              </a:pathLst>
            </a:cu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itchFamily="2" charset="2"/>
                <a:buNone/>
                <a:tabLst/>
              </a:pPr>
              <a:endParaRPr kumimoji="0" lang="fr-F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39" name="Connecteur droit 38"/>
            <p:cNvCxnSpPr>
              <a:stCxn id="38" idx="0"/>
            </p:cNvCxnSpPr>
            <p:nvPr/>
          </p:nvCxnSpPr>
          <p:spPr bwMode="auto">
            <a:xfrm flipH="1">
              <a:off x="5744024" y="4048955"/>
              <a:ext cx="67609" cy="217947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graphicFrame>
          <p:nvGraphicFramePr>
            <p:cNvPr id="40" name="Object 9"/>
            <p:cNvGraphicFramePr>
              <a:graphicFrameLocks noChangeAspect="1"/>
            </p:cNvGraphicFramePr>
            <p:nvPr/>
          </p:nvGraphicFramePr>
          <p:xfrm>
            <a:off x="4427984" y="3909712"/>
            <a:ext cx="887412" cy="371475"/>
          </p:xfrm>
          <a:graphic>
            <a:graphicData uri="http://schemas.openxmlformats.org/presentationml/2006/ole">
              <p:oleObj spid="_x0000_s1603592" name="Équation" r:id="rId11" imgW="393480" imgH="164880" progId="Equation.3">
                <p:embed/>
              </p:oleObj>
            </a:graphicData>
          </a:graphic>
        </p:graphicFrame>
      </p:grpSp>
      <p:graphicFrame>
        <p:nvGraphicFramePr>
          <p:cNvPr id="2151435" name="Object 11"/>
          <p:cNvGraphicFramePr>
            <a:graphicFrameLocks noChangeAspect="1"/>
          </p:cNvGraphicFramePr>
          <p:nvPr/>
        </p:nvGraphicFramePr>
        <p:xfrm>
          <a:off x="5436096" y="1338858"/>
          <a:ext cx="285750" cy="361950"/>
        </p:xfrm>
        <a:graphic>
          <a:graphicData uri="http://schemas.openxmlformats.org/presentationml/2006/ole">
            <p:oleObj spid="_x0000_s1603593" name="Équation" r:id="rId12" imgW="139680" imgH="177480" progId="Equation.3">
              <p:embed/>
            </p:oleObj>
          </a:graphicData>
        </a:graphic>
      </p:graphicFrame>
      <p:sp>
        <p:nvSpPr>
          <p:cNvPr id="44" name="ZoneTexte 43"/>
          <p:cNvSpPr txBox="1"/>
          <p:nvPr/>
        </p:nvSpPr>
        <p:spPr>
          <a:xfrm>
            <a:off x="1044146" y="5373216"/>
            <a:ext cx="2879782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err="1" smtClean="0">
                <a:solidFill>
                  <a:srgbClr val="00B050"/>
                </a:solidFill>
              </a:rPr>
              <a:t>Hamamoto</a:t>
            </a:r>
            <a:r>
              <a:rPr lang="fr-FR" sz="1400" b="1" dirty="0" smtClean="0">
                <a:solidFill>
                  <a:srgbClr val="00B050"/>
                </a:solidFill>
              </a:rPr>
              <a:t>, </a:t>
            </a:r>
            <a:r>
              <a:rPr lang="fr-FR" sz="1400" b="1" dirty="0" err="1" smtClean="0">
                <a:solidFill>
                  <a:srgbClr val="00B050"/>
                </a:solidFill>
              </a:rPr>
              <a:t>Jonckheere</a:t>
            </a:r>
            <a:r>
              <a:rPr lang="fr-FR" sz="1400" b="1" dirty="0" smtClean="0">
                <a:solidFill>
                  <a:srgbClr val="00B050"/>
                </a:solidFill>
              </a:rPr>
              <a:t>,</a:t>
            </a:r>
          </a:p>
          <a:p>
            <a:r>
              <a:rPr lang="fr-FR" sz="1400" b="1" dirty="0" smtClean="0">
                <a:solidFill>
                  <a:srgbClr val="00B050"/>
                </a:solidFill>
              </a:rPr>
              <a:t> </a:t>
            </a:r>
            <a:r>
              <a:rPr lang="fr-FR" sz="1400" b="1" dirty="0" err="1" smtClean="0">
                <a:solidFill>
                  <a:srgbClr val="00B050"/>
                </a:solidFill>
              </a:rPr>
              <a:t>Kato</a:t>
            </a:r>
            <a:r>
              <a:rPr lang="fr-FR" sz="1400" b="1" dirty="0" smtClean="0">
                <a:solidFill>
                  <a:srgbClr val="00B050"/>
                </a:solidFill>
              </a:rPr>
              <a:t>, T. Martin (PRB, 2010)</a:t>
            </a:r>
            <a:endParaRPr lang="fr-FR" sz="1400" b="1" dirty="0">
              <a:solidFill>
                <a:srgbClr val="00B050"/>
              </a:solidFill>
            </a:endParaRPr>
          </a:p>
        </p:txBody>
      </p:sp>
      <p:sp>
        <p:nvSpPr>
          <p:cNvPr id="45" name="Rectangle à coins arrondis 44"/>
          <p:cNvSpPr/>
          <p:nvPr/>
        </p:nvSpPr>
        <p:spPr bwMode="auto">
          <a:xfrm>
            <a:off x="323528" y="1052736"/>
            <a:ext cx="8136904" cy="2592288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6" name="Rectangle à coins arrondis 45"/>
          <p:cNvSpPr/>
          <p:nvPr/>
        </p:nvSpPr>
        <p:spPr bwMode="auto">
          <a:xfrm>
            <a:off x="323528" y="3717032"/>
            <a:ext cx="8496944" cy="2376264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4788024" y="6309320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B050"/>
                </a:solidFill>
              </a:rPr>
              <a:t>Mora, Le Hur (Nature Phys. 2010)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Universal resistances</a:t>
            </a:r>
            <a:endParaRPr lang="fr-FR" dirty="0"/>
          </a:p>
        </p:txBody>
      </p:sp>
      <p:sp>
        <p:nvSpPr>
          <p:cNvPr id="49" name="ZoneTexte 48"/>
          <p:cNvSpPr txBox="1"/>
          <p:nvPr/>
        </p:nvSpPr>
        <p:spPr>
          <a:xfrm>
            <a:off x="642910" y="1252823"/>
            <a:ext cx="4139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Results</a:t>
            </a:r>
            <a:r>
              <a:rPr lang="fr-FR" dirty="0" smtClean="0"/>
              <a:t> for </a:t>
            </a:r>
            <a:r>
              <a:rPr lang="fr-FR" dirty="0" err="1" smtClean="0">
                <a:solidFill>
                  <a:srgbClr val="0070C0"/>
                </a:solidFill>
              </a:rPr>
              <a:t>small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frequencies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2049392" y="2038641"/>
            <a:ext cx="1468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Small dot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66" name="ZoneTexte 65"/>
          <p:cNvSpPr txBox="1"/>
          <p:nvPr/>
        </p:nvSpPr>
        <p:spPr>
          <a:xfrm>
            <a:off x="5615297" y="2038641"/>
            <a:ext cx="1486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Large dot</a:t>
            </a:r>
            <a:endParaRPr lang="fr-FR" dirty="0">
              <a:solidFill>
                <a:srgbClr val="C00000"/>
              </a:solidFill>
            </a:endParaRPr>
          </a:p>
        </p:txBody>
      </p:sp>
      <p:graphicFrame>
        <p:nvGraphicFramePr>
          <p:cNvPr id="1032197" name="Object 5"/>
          <p:cNvGraphicFramePr>
            <a:graphicFrameLocks noChangeAspect="1"/>
          </p:cNvGraphicFramePr>
          <p:nvPr/>
        </p:nvGraphicFramePr>
        <p:xfrm>
          <a:off x="2071670" y="3756034"/>
          <a:ext cx="1346200" cy="887412"/>
        </p:xfrm>
        <a:graphic>
          <a:graphicData uri="http://schemas.openxmlformats.org/presentationml/2006/ole">
            <p:oleObj spid="_x0000_s1604610" name="Équation" r:id="rId4" imgW="596880" imgH="393480" progId="Equation.3">
              <p:embed/>
            </p:oleObj>
          </a:graphicData>
        </a:graphic>
      </p:graphicFrame>
      <p:graphicFrame>
        <p:nvGraphicFramePr>
          <p:cNvPr id="1032198" name="Object 6"/>
          <p:cNvGraphicFramePr>
            <a:graphicFrameLocks noChangeAspect="1"/>
          </p:cNvGraphicFramePr>
          <p:nvPr/>
        </p:nvGraphicFramePr>
        <p:xfrm>
          <a:off x="5857884" y="3714752"/>
          <a:ext cx="1173162" cy="887412"/>
        </p:xfrm>
        <a:graphic>
          <a:graphicData uri="http://schemas.openxmlformats.org/presentationml/2006/ole">
            <p:oleObj spid="_x0000_s1604611" name="Équation" r:id="rId5" imgW="520560" imgH="393480" progId="Equation.3">
              <p:embed/>
            </p:oleObj>
          </a:graphicData>
        </a:graphic>
      </p:graphicFrame>
      <p:sp>
        <p:nvSpPr>
          <p:cNvPr id="73" name="ZoneTexte 72"/>
          <p:cNvSpPr txBox="1"/>
          <p:nvPr/>
        </p:nvSpPr>
        <p:spPr>
          <a:xfrm>
            <a:off x="428596" y="5143512"/>
            <a:ext cx="8380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Confirms</a:t>
            </a:r>
            <a:r>
              <a:rPr lang="fr-FR" dirty="0" smtClean="0"/>
              <a:t> </a:t>
            </a:r>
            <a:r>
              <a:rPr lang="fr-FR" dirty="0" err="1" smtClean="0">
                <a:solidFill>
                  <a:srgbClr val="C00000"/>
                </a:solidFill>
              </a:rPr>
              <a:t>result</a:t>
            </a:r>
            <a:r>
              <a:rPr lang="fr-FR" dirty="0" smtClean="0"/>
              <a:t> for </a:t>
            </a:r>
            <a:r>
              <a:rPr lang="fr-FR" dirty="0" err="1" smtClean="0">
                <a:solidFill>
                  <a:srgbClr val="0070C0"/>
                </a:solidFill>
              </a:rPr>
              <a:t>finite</a:t>
            </a:r>
            <a:r>
              <a:rPr lang="fr-FR" dirty="0" smtClean="0">
                <a:solidFill>
                  <a:srgbClr val="0070C0"/>
                </a:solidFill>
              </a:rPr>
              <a:t> dot</a:t>
            </a:r>
            <a:r>
              <a:rPr lang="fr-FR" dirty="0" smtClean="0"/>
              <a:t>, new </a:t>
            </a:r>
            <a:r>
              <a:rPr lang="fr-FR" dirty="0" err="1" smtClean="0"/>
              <a:t>result</a:t>
            </a:r>
            <a:r>
              <a:rPr lang="fr-FR" dirty="0" smtClean="0"/>
              <a:t> in the </a:t>
            </a:r>
            <a:r>
              <a:rPr lang="fr-FR" dirty="0" smtClean="0">
                <a:solidFill>
                  <a:srgbClr val="0070C0"/>
                </a:solidFill>
              </a:rPr>
              <a:t>large dot case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 bwMode="auto">
          <a:xfrm>
            <a:off x="539552" y="1928802"/>
            <a:ext cx="8176992" cy="2796342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5" name="Connecteur droit 14"/>
          <p:cNvCxnSpPr/>
          <p:nvPr/>
        </p:nvCxnSpPr>
        <p:spPr bwMode="auto">
          <a:xfrm>
            <a:off x="785786" y="2714620"/>
            <a:ext cx="778674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Connecteur droit 15"/>
          <p:cNvCxnSpPr/>
          <p:nvPr/>
        </p:nvCxnSpPr>
        <p:spPr bwMode="auto">
          <a:xfrm>
            <a:off x="785786" y="3643314"/>
            <a:ext cx="778674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Connecteur droit 16"/>
          <p:cNvCxnSpPr>
            <a:stCxn id="13" idx="0"/>
            <a:endCxn id="13" idx="2"/>
          </p:cNvCxnSpPr>
          <p:nvPr/>
        </p:nvCxnSpPr>
        <p:spPr bwMode="auto">
          <a:xfrm rot="16200000" flipH="1">
            <a:off x="3229877" y="3326973"/>
            <a:ext cx="279634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8" name="Image 83" descr="bandeau horizontal-bleu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"/>
            <a:ext cx="9144000" cy="9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93"/>
          <p:cNvSpPr/>
          <p:nvPr/>
        </p:nvSpPr>
        <p:spPr>
          <a:xfrm>
            <a:off x="1959840" y="162738"/>
            <a:ext cx="3312978" cy="53970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lIns="81639" tIns="42452" rIns="81639" bIns="42452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None/>
              <a:defRPr sz="3200"/>
            </a:pPr>
            <a:r>
              <a:rPr lang="fr-FR" sz="2900" dirty="0" err="1" smtClean="0">
                <a:solidFill>
                  <a:srgbClr val="FFFFFF"/>
                </a:solidFill>
                <a:latin typeface="Calibri" pitchFamily="34" charset="0"/>
                <a:ea typeface="DejaVu Sans" pitchFamily="2"/>
                <a:cs typeface="DejaVu Sans" pitchFamily="2"/>
              </a:rPr>
              <a:t>Universal</a:t>
            </a:r>
            <a:r>
              <a:rPr lang="fr-FR" sz="2900" dirty="0" smtClean="0">
                <a:solidFill>
                  <a:srgbClr val="FFFFFF"/>
                </a:solidFill>
                <a:latin typeface="Calibri" pitchFamily="34" charset="0"/>
                <a:ea typeface="DejaVu Sans" pitchFamily="2"/>
                <a:cs typeface="DejaVu Sans" pitchFamily="2"/>
              </a:rPr>
              <a:t> </a:t>
            </a:r>
            <a:r>
              <a:rPr lang="fr-FR" sz="2900" dirty="0" err="1" smtClean="0">
                <a:solidFill>
                  <a:srgbClr val="FFFFFF"/>
                </a:solidFill>
                <a:latin typeface="Calibri" pitchFamily="34" charset="0"/>
                <a:ea typeface="DejaVu Sans" pitchFamily="2"/>
                <a:cs typeface="DejaVu Sans" pitchFamily="2"/>
              </a:rPr>
              <a:t>resistances</a:t>
            </a:r>
            <a:endParaRPr lang="fr-FR" sz="2900" dirty="0">
              <a:solidFill>
                <a:srgbClr val="FFFFFF"/>
              </a:solidFill>
              <a:latin typeface="Calibri" pitchFamily="34" charset="0"/>
              <a:ea typeface="DejaVu Sans" pitchFamily="2"/>
              <a:cs typeface="DejaVu Sans" pitchFamily="2"/>
            </a:endParaRPr>
          </a:p>
        </p:txBody>
      </p:sp>
      <p:graphicFrame>
        <p:nvGraphicFramePr>
          <p:cNvPr id="1609734" name="Object 6"/>
          <p:cNvGraphicFramePr>
            <a:graphicFrameLocks noChangeAspect="1"/>
          </p:cNvGraphicFramePr>
          <p:nvPr/>
        </p:nvGraphicFramePr>
        <p:xfrm>
          <a:off x="1138238" y="2928938"/>
          <a:ext cx="3017837" cy="571500"/>
        </p:xfrm>
        <a:graphic>
          <a:graphicData uri="http://schemas.openxmlformats.org/presentationml/2006/ole">
            <p:oleObj spid="_x0000_s1604612" name="Équation" r:id="rId7" imgW="1333440" imgH="253800" progId="Equation.3">
              <p:embed/>
            </p:oleObj>
          </a:graphicData>
        </a:graphic>
      </p:graphicFrame>
      <p:sp>
        <p:nvSpPr>
          <p:cNvPr id="21" name="ZoneTexte 20"/>
          <p:cNvSpPr txBox="1"/>
          <p:nvPr/>
        </p:nvSpPr>
        <p:spPr>
          <a:xfrm>
            <a:off x="828122" y="6247067"/>
            <a:ext cx="2879782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err="1" smtClean="0">
                <a:solidFill>
                  <a:srgbClr val="00B050"/>
                </a:solidFill>
              </a:rPr>
              <a:t>Hamamoto</a:t>
            </a:r>
            <a:r>
              <a:rPr lang="fr-FR" sz="1400" b="1" dirty="0" smtClean="0">
                <a:solidFill>
                  <a:srgbClr val="00B050"/>
                </a:solidFill>
              </a:rPr>
              <a:t>, </a:t>
            </a:r>
            <a:r>
              <a:rPr lang="fr-FR" sz="1400" b="1" dirty="0" err="1" smtClean="0">
                <a:solidFill>
                  <a:srgbClr val="00B050"/>
                </a:solidFill>
              </a:rPr>
              <a:t>Jonckheere</a:t>
            </a:r>
            <a:r>
              <a:rPr lang="fr-FR" sz="1400" b="1" dirty="0" smtClean="0">
                <a:solidFill>
                  <a:srgbClr val="00B050"/>
                </a:solidFill>
              </a:rPr>
              <a:t>,</a:t>
            </a:r>
          </a:p>
          <a:p>
            <a:r>
              <a:rPr lang="fr-FR" sz="1400" b="1" dirty="0" smtClean="0">
                <a:solidFill>
                  <a:srgbClr val="00B050"/>
                </a:solidFill>
              </a:rPr>
              <a:t> </a:t>
            </a:r>
            <a:r>
              <a:rPr lang="fr-FR" sz="1400" b="1" dirty="0" err="1" smtClean="0">
                <a:solidFill>
                  <a:srgbClr val="00B050"/>
                </a:solidFill>
              </a:rPr>
              <a:t>Kato</a:t>
            </a:r>
            <a:r>
              <a:rPr lang="fr-FR" sz="1400" b="1" dirty="0" smtClean="0">
                <a:solidFill>
                  <a:srgbClr val="00B050"/>
                </a:solidFill>
              </a:rPr>
              <a:t>, T. Martin (PRB, 2010)</a:t>
            </a:r>
            <a:endParaRPr lang="fr-FR" sz="1400" b="1" dirty="0">
              <a:solidFill>
                <a:srgbClr val="00B050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4860032" y="1290246"/>
            <a:ext cx="4104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B050"/>
                </a:solidFill>
              </a:rPr>
              <a:t>Mora, Le Hur (Nature Phys. 2010)  </a:t>
            </a:r>
          </a:p>
        </p:txBody>
      </p:sp>
      <p:graphicFrame>
        <p:nvGraphicFramePr>
          <p:cNvPr id="2154502" name="Object 6"/>
          <p:cNvGraphicFramePr>
            <a:graphicFrameLocks noChangeAspect="1"/>
          </p:cNvGraphicFramePr>
          <p:nvPr/>
        </p:nvGraphicFramePr>
        <p:xfrm>
          <a:off x="5062538" y="2924175"/>
          <a:ext cx="3190875" cy="571500"/>
        </p:xfrm>
        <a:graphic>
          <a:graphicData uri="http://schemas.openxmlformats.org/presentationml/2006/ole">
            <p:oleObj spid="_x0000_s1604613" name="Équation" r:id="rId8" imgW="1409400" imgH="253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3398" name="Object 6"/>
          <p:cNvGraphicFramePr>
            <a:graphicFrameLocks noChangeAspect="1"/>
          </p:cNvGraphicFramePr>
          <p:nvPr/>
        </p:nvGraphicFramePr>
        <p:xfrm>
          <a:off x="1000100" y="1769966"/>
          <a:ext cx="2444750" cy="1000125"/>
        </p:xfrm>
        <a:graphic>
          <a:graphicData uri="http://schemas.openxmlformats.org/presentationml/2006/ole">
            <p:oleObj spid="_x0000_s1702914" name="Équation" r:id="rId4" imgW="1079280" imgH="444240" progId="Equation.3">
              <p:embed/>
            </p:oleObj>
          </a:graphicData>
        </a:graphic>
      </p:graphicFrame>
      <p:sp>
        <p:nvSpPr>
          <p:cNvPr id="19" name="ZoneTexte 18"/>
          <p:cNvSpPr txBox="1"/>
          <p:nvPr/>
        </p:nvSpPr>
        <p:spPr>
          <a:xfrm>
            <a:off x="571472" y="2841536"/>
            <a:ext cx="2222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divergence</a:t>
            </a:r>
            <a:r>
              <a:rPr lang="fr-FR" dirty="0" smtClean="0"/>
              <a:t> for </a:t>
            </a:r>
            <a:endParaRPr lang="fr-FR" dirty="0"/>
          </a:p>
        </p:txBody>
      </p:sp>
      <p:graphicFrame>
        <p:nvGraphicFramePr>
          <p:cNvPr id="1083399" name="Object 7"/>
          <p:cNvGraphicFramePr>
            <a:graphicFrameLocks noChangeAspect="1"/>
          </p:cNvGraphicFramePr>
          <p:nvPr/>
        </p:nvGraphicFramePr>
        <p:xfrm>
          <a:off x="2789235" y="2841536"/>
          <a:ext cx="1497013" cy="514350"/>
        </p:xfrm>
        <a:graphic>
          <a:graphicData uri="http://schemas.openxmlformats.org/presentationml/2006/ole">
            <p:oleObj spid="_x0000_s1702915" name="Équation" r:id="rId5" imgW="660240" imgH="228600" progId="Equation.3">
              <p:embed/>
            </p:oleObj>
          </a:graphicData>
        </a:graphic>
      </p:graphicFrame>
      <p:pic>
        <p:nvPicPr>
          <p:cNvPr id="20" name="Image 19" descr="chargequant-don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29190" y="1039079"/>
            <a:ext cx="3286148" cy="2070015"/>
          </a:xfrm>
          <a:prstGeom prst="rect">
            <a:avLst/>
          </a:prstGeom>
        </p:spPr>
      </p:pic>
      <p:cxnSp>
        <p:nvCxnSpPr>
          <p:cNvPr id="22" name="Connecteur droit avec flèche 21"/>
          <p:cNvCxnSpPr/>
          <p:nvPr/>
        </p:nvCxnSpPr>
        <p:spPr bwMode="auto">
          <a:xfrm flipV="1">
            <a:off x="4439954" y="2276872"/>
            <a:ext cx="1500198" cy="7920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Ellipse 23"/>
          <p:cNvSpPr/>
          <p:nvPr/>
        </p:nvSpPr>
        <p:spPr bwMode="auto">
          <a:xfrm>
            <a:off x="5857884" y="1896335"/>
            <a:ext cx="214314" cy="1143008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571472" y="3588976"/>
            <a:ext cx="8467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C00000"/>
                </a:solidFill>
              </a:rPr>
              <a:t>Mapping</a:t>
            </a:r>
            <a:r>
              <a:rPr lang="fr-FR" dirty="0" smtClean="0"/>
              <a:t> to the </a:t>
            </a:r>
            <a:r>
              <a:rPr lang="fr-FR" dirty="0" smtClean="0">
                <a:solidFill>
                  <a:srgbClr val="0070C0"/>
                </a:solidFill>
              </a:rPr>
              <a:t>Kondo </a:t>
            </a:r>
            <a:r>
              <a:rPr lang="fr-FR" dirty="0" err="1" smtClean="0">
                <a:solidFill>
                  <a:srgbClr val="0070C0"/>
                </a:solidFill>
              </a:rPr>
              <a:t>hamiltonian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smtClean="0"/>
              <a:t>(0 and 1 -&gt; </a:t>
            </a:r>
            <a:r>
              <a:rPr lang="fr-FR" dirty="0" err="1" smtClean="0"/>
              <a:t>Sz</a:t>
            </a:r>
            <a:r>
              <a:rPr lang="fr-FR" dirty="0" smtClean="0"/>
              <a:t> = -1/2,1/2) </a:t>
            </a:r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5429256" y="300630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0</a:t>
            </a:r>
            <a:endParaRPr lang="fr-FR" dirty="0"/>
          </a:p>
        </p:txBody>
      </p:sp>
      <p:sp>
        <p:nvSpPr>
          <p:cNvPr id="27" name="ZoneTexte 26"/>
          <p:cNvSpPr txBox="1"/>
          <p:nvPr/>
        </p:nvSpPr>
        <p:spPr>
          <a:xfrm>
            <a:off x="6072198" y="300630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</a:t>
            </a:r>
            <a:endParaRPr lang="fr-FR" dirty="0"/>
          </a:p>
        </p:txBody>
      </p:sp>
      <p:graphicFrame>
        <p:nvGraphicFramePr>
          <p:cNvPr id="1083400" name="Object 8"/>
          <p:cNvGraphicFramePr>
            <a:graphicFrameLocks noChangeAspect="1"/>
          </p:cNvGraphicFramePr>
          <p:nvPr/>
        </p:nvGraphicFramePr>
        <p:xfrm>
          <a:off x="1547664" y="4233058"/>
          <a:ext cx="1611312" cy="885825"/>
        </p:xfrm>
        <a:graphic>
          <a:graphicData uri="http://schemas.openxmlformats.org/presentationml/2006/ole">
            <p:oleObj spid="_x0000_s1702916" name="Équation" r:id="rId7" imgW="711000" imgH="393480" progId="Equation.3">
              <p:embed/>
            </p:oleObj>
          </a:graphicData>
        </a:graphic>
      </p:graphicFrame>
      <p:sp>
        <p:nvSpPr>
          <p:cNvPr id="28" name="ZoneTexte 27"/>
          <p:cNvSpPr txBox="1"/>
          <p:nvPr/>
        </p:nvSpPr>
        <p:spPr>
          <a:xfrm>
            <a:off x="6643702" y="3039343"/>
            <a:ext cx="2101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Charge states</a:t>
            </a:r>
            <a:endParaRPr lang="fr-FR" dirty="0">
              <a:solidFill>
                <a:srgbClr val="00B050"/>
              </a:solidFill>
            </a:endParaRPr>
          </a:p>
        </p:txBody>
      </p:sp>
      <p:graphicFrame>
        <p:nvGraphicFramePr>
          <p:cNvPr id="1083401" name="Object 9"/>
          <p:cNvGraphicFramePr>
            <a:graphicFrameLocks noChangeAspect="1"/>
          </p:cNvGraphicFramePr>
          <p:nvPr/>
        </p:nvGraphicFramePr>
        <p:xfrm>
          <a:off x="2357422" y="5385186"/>
          <a:ext cx="2214562" cy="514350"/>
        </p:xfrm>
        <a:graphic>
          <a:graphicData uri="http://schemas.openxmlformats.org/presentationml/2006/ole">
            <p:oleObj spid="_x0000_s1702917" name="Équation" r:id="rId8" imgW="977760" imgH="228600" progId="Equation.3">
              <p:embed/>
            </p:oleObj>
          </a:graphicData>
        </a:graphic>
      </p:graphicFrame>
      <p:graphicFrame>
        <p:nvGraphicFramePr>
          <p:cNvPr id="1083402" name="Object 10"/>
          <p:cNvGraphicFramePr>
            <a:graphicFrameLocks noChangeAspect="1"/>
          </p:cNvGraphicFramePr>
          <p:nvPr/>
        </p:nvGraphicFramePr>
        <p:xfrm>
          <a:off x="785786" y="5385186"/>
          <a:ext cx="919163" cy="485775"/>
        </p:xfrm>
        <a:graphic>
          <a:graphicData uri="http://schemas.openxmlformats.org/presentationml/2006/ole">
            <p:oleObj spid="_x0000_s1702918" name="Équation" r:id="rId9" imgW="406080" imgH="215640" progId="Equation.3">
              <p:embed/>
            </p:oleObj>
          </a:graphicData>
        </a:graphic>
      </p:graphicFrame>
      <p:graphicFrame>
        <p:nvGraphicFramePr>
          <p:cNvPr id="1083403" name="Object 11"/>
          <p:cNvGraphicFramePr>
            <a:graphicFrameLocks noChangeAspect="1"/>
          </p:cNvGraphicFramePr>
          <p:nvPr/>
        </p:nvGraphicFramePr>
        <p:xfrm>
          <a:off x="5742938" y="5234900"/>
          <a:ext cx="2128838" cy="485775"/>
        </p:xfrm>
        <a:graphic>
          <a:graphicData uri="http://schemas.openxmlformats.org/presentationml/2006/ole">
            <p:oleObj spid="_x0000_s1702919" name="Équation" r:id="rId10" imgW="939600" imgH="215640" progId="Equation.3">
              <p:embed/>
            </p:oleObj>
          </a:graphicData>
        </a:graphic>
      </p:graphicFrame>
      <p:sp>
        <p:nvSpPr>
          <p:cNvPr id="33" name="ZoneTexte 32"/>
          <p:cNvSpPr txBox="1"/>
          <p:nvPr/>
        </p:nvSpPr>
        <p:spPr>
          <a:xfrm>
            <a:off x="5600062" y="4630359"/>
            <a:ext cx="24641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Correspondance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5" name="Rectangle à coins arrondis 34"/>
          <p:cNvSpPr/>
          <p:nvPr/>
        </p:nvSpPr>
        <p:spPr bwMode="auto">
          <a:xfrm>
            <a:off x="5457186" y="4449082"/>
            <a:ext cx="2643206" cy="1500198"/>
          </a:xfrm>
          <a:prstGeom prst="round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642910" y="1412776"/>
            <a:ext cx="1980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err="1" smtClean="0">
                <a:solidFill>
                  <a:srgbClr val="00B050"/>
                </a:solidFill>
              </a:rPr>
              <a:t>Matveev</a:t>
            </a:r>
            <a:r>
              <a:rPr lang="fr-FR" sz="1400" b="1" dirty="0" smtClean="0">
                <a:solidFill>
                  <a:srgbClr val="00B050"/>
                </a:solidFill>
              </a:rPr>
              <a:t> (JETP, 1991)</a:t>
            </a:r>
            <a:endParaRPr lang="fr-FR" sz="1400" b="1" dirty="0">
              <a:solidFill>
                <a:srgbClr val="00B050"/>
              </a:solidFill>
            </a:endParaRPr>
          </a:p>
        </p:txBody>
      </p:sp>
      <p:sp>
        <p:nvSpPr>
          <p:cNvPr id="29" name="Titr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" name="Image 83" descr="bandeau horizontal-bleu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1"/>
            <a:ext cx="9144000" cy="9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 Box 93"/>
          <p:cNvSpPr/>
          <p:nvPr/>
        </p:nvSpPr>
        <p:spPr>
          <a:xfrm>
            <a:off x="1959840" y="162738"/>
            <a:ext cx="2540138" cy="53970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lIns="81639" tIns="42452" rIns="81639" bIns="42452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None/>
              <a:defRPr sz="3200"/>
            </a:pPr>
            <a:r>
              <a:rPr lang="fr-FR" sz="2900" dirty="0" smtClean="0">
                <a:solidFill>
                  <a:srgbClr val="FFFFFF"/>
                </a:solidFill>
                <a:latin typeface="Calibri" pitchFamily="34" charset="0"/>
                <a:ea typeface="DejaVu Sans" pitchFamily="2"/>
                <a:cs typeface="DejaVu Sans" pitchFamily="2"/>
              </a:rPr>
              <a:t>Kondo </a:t>
            </a:r>
            <a:r>
              <a:rPr lang="fr-FR" sz="2900" dirty="0" err="1" smtClean="0">
                <a:solidFill>
                  <a:srgbClr val="FFFFFF"/>
                </a:solidFill>
                <a:latin typeface="Calibri" pitchFamily="34" charset="0"/>
                <a:ea typeface="DejaVu Sans" pitchFamily="2"/>
                <a:cs typeface="DejaVu Sans" pitchFamily="2"/>
              </a:rPr>
              <a:t>mapping</a:t>
            </a:r>
            <a:endParaRPr lang="fr-FR" sz="2900" dirty="0">
              <a:solidFill>
                <a:srgbClr val="FFFFFF"/>
              </a:solidFill>
              <a:latin typeface="Calibri" pitchFamily="34" charset="0"/>
              <a:ea typeface="DejaVu Sans" pitchFamily="2"/>
              <a:cs typeface="DejaVu Sans" pitchFamily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Korringa-Shiba</a:t>
            </a:r>
            <a:r>
              <a:rPr lang="en-US" dirty="0" smtClean="0"/>
              <a:t> relation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642910" y="1285860"/>
            <a:ext cx="2460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dirty="0" err="1" smtClean="0">
                <a:solidFill>
                  <a:srgbClr val="0070C0"/>
                </a:solidFill>
              </a:rPr>
              <a:t>low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frequency</a:t>
            </a:r>
            <a:endParaRPr lang="fr-FR" dirty="0">
              <a:solidFill>
                <a:srgbClr val="0070C0"/>
              </a:solidFill>
            </a:endParaRPr>
          </a:p>
        </p:txBody>
      </p:sp>
      <p:graphicFrame>
        <p:nvGraphicFramePr>
          <p:cNvPr id="1084424" name="Object 8"/>
          <p:cNvGraphicFramePr>
            <a:graphicFrameLocks noChangeAspect="1"/>
          </p:cNvGraphicFramePr>
          <p:nvPr/>
        </p:nvGraphicFramePr>
        <p:xfrm>
          <a:off x="414338" y="2060848"/>
          <a:ext cx="8020050" cy="542925"/>
        </p:xfrm>
        <a:graphic>
          <a:graphicData uri="http://schemas.openxmlformats.org/presentationml/2006/ole">
            <p:oleObj spid="_x0000_s1703938" name="Équation" r:id="rId4" imgW="3543120" imgH="241200" progId="Equation.3">
              <p:embed/>
            </p:oleObj>
          </a:graphicData>
        </a:graphic>
      </p:graphicFrame>
      <p:sp>
        <p:nvSpPr>
          <p:cNvPr id="23" name="ZoneTexte 22"/>
          <p:cNvSpPr txBox="1"/>
          <p:nvPr/>
        </p:nvSpPr>
        <p:spPr>
          <a:xfrm>
            <a:off x="2357422" y="2889518"/>
            <a:ext cx="2016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and </a:t>
            </a:r>
            <a:r>
              <a:rPr lang="fr-FR" dirty="0" err="1" smtClean="0"/>
              <a:t>therefore</a:t>
            </a:r>
            <a:endParaRPr lang="fr-FR" dirty="0"/>
          </a:p>
        </p:txBody>
      </p:sp>
      <p:graphicFrame>
        <p:nvGraphicFramePr>
          <p:cNvPr id="1084425" name="Object 9"/>
          <p:cNvGraphicFramePr>
            <a:graphicFrameLocks noChangeAspect="1"/>
          </p:cNvGraphicFramePr>
          <p:nvPr/>
        </p:nvGraphicFramePr>
        <p:xfrm>
          <a:off x="4714876" y="2675204"/>
          <a:ext cx="1173163" cy="887413"/>
        </p:xfrm>
        <a:graphic>
          <a:graphicData uri="http://schemas.openxmlformats.org/presentationml/2006/ole">
            <p:oleObj spid="_x0000_s1703939" name="Équation" r:id="rId5" imgW="520560" imgH="393480" progId="Equation.3">
              <p:embed/>
            </p:oleObj>
          </a:graphicData>
        </a:graphic>
      </p:graphicFrame>
      <p:pic>
        <p:nvPicPr>
          <p:cNvPr id="30" name="Image 29" descr="chargequant-don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00166" y="3786190"/>
            <a:ext cx="3286148" cy="2070015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6143636" y="1104999"/>
            <a:ext cx="28488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err="1" smtClean="0">
                <a:solidFill>
                  <a:srgbClr val="00B050"/>
                </a:solidFill>
              </a:rPr>
              <a:t>Shiba</a:t>
            </a:r>
            <a:r>
              <a:rPr lang="fr-FR" sz="1400" b="1" dirty="0" smtClean="0">
                <a:solidFill>
                  <a:srgbClr val="00B050"/>
                </a:solidFill>
              </a:rPr>
              <a:t> (</a:t>
            </a:r>
            <a:r>
              <a:rPr lang="fr-FR" sz="1400" b="1" dirty="0" err="1" smtClean="0">
                <a:solidFill>
                  <a:srgbClr val="00B050"/>
                </a:solidFill>
              </a:rPr>
              <a:t>Prog</a:t>
            </a:r>
            <a:r>
              <a:rPr lang="fr-FR" sz="1400" b="1" dirty="0" smtClean="0">
                <a:solidFill>
                  <a:srgbClr val="00B050"/>
                </a:solidFill>
              </a:rPr>
              <a:t>. Theo. Phys., 1975)</a:t>
            </a:r>
            <a:endParaRPr lang="fr-FR" sz="1400" b="1" dirty="0">
              <a:solidFill>
                <a:srgbClr val="00B05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477922" y="1484784"/>
            <a:ext cx="46585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err="1" smtClean="0">
                <a:solidFill>
                  <a:srgbClr val="00B050"/>
                </a:solidFill>
              </a:rPr>
              <a:t>Garst</a:t>
            </a:r>
            <a:r>
              <a:rPr lang="fr-FR" sz="1400" b="1" dirty="0" smtClean="0">
                <a:solidFill>
                  <a:srgbClr val="00B050"/>
                </a:solidFill>
              </a:rPr>
              <a:t>, </a:t>
            </a:r>
            <a:r>
              <a:rPr lang="fr-FR" sz="1400" b="1" dirty="0" err="1" smtClean="0">
                <a:solidFill>
                  <a:srgbClr val="00B050"/>
                </a:solidFill>
              </a:rPr>
              <a:t>Wolfle</a:t>
            </a:r>
            <a:r>
              <a:rPr lang="fr-FR" sz="1400" b="1" dirty="0" smtClean="0">
                <a:solidFill>
                  <a:srgbClr val="00B050"/>
                </a:solidFill>
              </a:rPr>
              <a:t>, Borda, </a:t>
            </a:r>
            <a:r>
              <a:rPr lang="fr-FR" sz="1400" b="1" dirty="0" err="1" smtClean="0">
                <a:solidFill>
                  <a:srgbClr val="00B050"/>
                </a:solidFill>
              </a:rPr>
              <a:t>von</a:t>
            </a:r>
            <a:r>
              <a:rPr lang="fr-FR" sz="1400" b="1" dirty="0" smtClean="0">
                <a:solidFill>
                  <a:srgbClr val="00B050"/>
                </a:solidFill>
              </a:rPr>
              <a:t> Delft, </a:t>
            </a:r>
            <a:r>
              <a:rPr lang="fr-FR" sz="1400" b="1" dirty="0" err="1" smtClean="0">
                <a:solidFill>
                  <a:srgbClr val="00B050"/>
                </a:solidFill>
              </a:rPr>
              <a:t>Glazman</a:t>
            </a:r>
            <a:r>
              <a:rPr lang="fr-FR" sz="1400" b="1" dirty="0" smtClean="0">
                <a:solidFill>
                  <a:srgbClr val="00B050"/>
                </a:solidFill>
              </a:rPr>
              <a:t> (PRB, 2005)</a:t>
            </a:r>
            <a:endParaRPr lang="fr-FR" sz="1400" b="1" dirty="0">
              <a:solidFill>
                <a:srgbClr val="00B050"/>
              </a:solidFill>
            </a:endParaRPr>
          </a:p>
        </p:txBody>
      </p:sp>
      <p:pic>
        <p:nvPicPr>
          <p:cNvPr id="11" name="Image 83" descr="bandeau horizontal-bleu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"/>
            <a:ext cx="9144000" cy="9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93"/>
          <p:cNvSpPr/>
          <p:nvPr/>
        </p:nvSpPr>
        <p:spPr>
          <a:xfrm>
            <a:off x="1959840" y="162738"/>
            <a:ext cx="3628065" cy="53970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lIns="81639" tIns="42452" rIns="81639" bIns="42452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None/>
              <a:defRPr sz="3200"/>
            </a:pPr>
            <a:r>
              <a:rPr lang="fr-FR" sz="2900" dirty="0" err="1" smtClean="0">
                <a:solidFill>
                  <a:srgbClr val="FFFFFF"/>
                </a:solidFill>
                <a:latin typeface="Calibri" pitchFamily="34" charset="0"/>
                <a:ea typeface="DejaVu Sans" pitchFamily="2"/>
                <a:cs typeface="DejaVu Sans" pitchFamily="2"/>
              </a:rPr>
              <a:t>Korringa</a:t>
            </a:r>
            <a:r>
              <a:rPr lang="fr-FR" sz="2900" dirty="0" smtClean="0">
                <a:solidFill>
                  <a:srgbClr val="FFFFFF"/>
                </a:solidFill>
                <a:latin typeface="Calibri" pitchFamily="34" charset="0"/>
                <a:ea typeface="DejaVu Sans" pitchFamily="2"/>
                <a:cs typeface="DejaVu Sans" pitchFamily="2"/>
              </a:rPr>
              <a:t>-</a:t>
            </a:r>
            <a:r>
              <a:rPr lang="fr-FR" sz="2900" dirty="0" err="1" smtClean="0">
                <a:solidFill>
                  <a:srgbClr val="FFFFFF"/>
                </a:solidFill>
                <a:latin typeface="Calibri" pitchFamily="34" charset="0"/>
                <a:ea typeface="DejaVu Sans" pitchFamily="2"/>
                <a:cs typeface="DejaVu Sans" pitchFamily="2"/>
              </a:rPr>
              <a:t>Shiba</a:t>
            </a:r>
            <a:r>
              <a:rPr lang="fr-FR" sz="2900" dirty="0" smtClean="0">
                <a:solidFill>
                  <a:srgbClr val="FFFFFF"/>
                </a:solidFill>
                <a:latin typeface="Calibri" pitchFamily="34" charset="0"/>
                <a:ea typeface="DejaVu Sans" pitchFamily="2"/>
                <a:cs typeface="DejaVu Sans" pitchFamily="2"/>
              </a:rPr>
              <a:t> relation</a:t>
            </a:r>
            <a:endParaRPr lang="fr-FR" sz="2900" dirty="0">
              <a:solidFill>
                <a:srgbClr val="FFFFFF"/>
              </a:solidFill>
              <a:latin typeface="Calibri" pitchFamily="34" charset="0"/>
              <a:ea typeface="DejaVu Sans" pitchFamily="2"/>
              <a:cs typeface="DejaVu Sans" pitchFamily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4"/>
          <p:cNvGrpSpPr/>
          <p:nvPr/>
        </p:nvGrpSpPr>
        <p:grpSpPr>
          <a:xfrm>
            <a:off x="853805" y="2450505"/>
            <a:ext cx="2206028" cy="1346228"/>
            <a:chOff x="2000232" y="2045114"/>
            <a:chExt cx="2366336" cy="1004440"/>
          </a:xfrm>
        </p:grpSpPr>
        <p:sp>
          <p:nvSpPr>
            <p:cNvPr id="6" name="Forme libre 5"/>
            <p:cNvSpPr/>
            <p:nvPr/>
          </p:nvSpPr>
          <p:spPr bwMode="auto">
            <a:xfrm>
              <a:off x="2000232" y="2045114"/>
              <a:ext cx="2366336" cy="502220"/>
            </a:xfrm>
            <a:custGeom>
              <a:avLst/>
              <a:gdLst>
                <a:gd name="connsiteX0" fmla="*/ 0 w 2626783"/>
                <a:gd name="connsiteY0" fmla="*/ 190500 h 990600"/>
                <a:gd name="connsiteX1" fmla="*/ 736600 w 2626783"/>
                <a:gd name="connsiteY1" fmla="*/ 190500 h 990600"/>
                <a:gd name="connsiteX2" fmla="*/ 1308100 w 2626783"/>
                <a:gd name="connsiteY2" fmla="*/ 749300 h 990600"/>
                <a:gd name="connsiteX3" fmla="*/ 1892300 w 2626783"/>
                <a:gd name="connsiteY3" fmla="*/ 825500 h 990600"/>
                <a:gd name="connsiteX4" fmla="*/ 2146300 w 2626783"/>
                <a:gd name="connsiteY4" fmla="*/ 304800 h 990600"/>
                <a:gd name="connsiteX5" fmla="*/ 2552700 w 2626783"/>
                <a:gd name="connsiteY5" fmla="*/ 114300 h 990600"/>
                <a:gd name="connsiteX6" fmla="*/ 2590800 w 2626783"/>
                <a:gd name="connsiteY6" fmla="*/ 990600 h 990600"/>
                <a:gd name="connsiteX7" fmla="*/ 2590800 w 2626783"/>
                <a:gd name="connsiteY7" fmla="*/ 990600 h 990600"/>
                <a:gd name="connsiteX8" fmla="*/ 2590800 w 2626783"/>
                <a:gd name="connsiteY8" fmla="*/ 99060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6783" h="990600">
                  <a:moveTo>
                    <a:pt x="0" y="190500"/>
                  </a:moveTo>
                  <a:cubicBezTo>
                    <a:pt x="259291" y="143933"/>
                    <a:pt x="518583" y="97367"/>
                    <a:pt x="736600" y="190500"/>
                  </a:cubicBezTo>
                  <a:cubicBezTo>
                    <a:pt x="954617" y="283633"/>
                    <a:pt x="1115483" y="643467"/>
                    <a:pt x="1308100" y="749300"/>
                  </a:cubicBezTo>
                  <a:cubicBezTo>
                    <a:pt x="1500717" y="855133"/>
                    <a:pt x="1752600" y="899583"/>
                    <a:pt x="1892300" y="825500"/>
                  </a:cubicBezTo>
                  <a:cubicBezTo>
                    <a:pt x="2032000" y="751417"/>
                    <a:pt x="2036233" y="423333"/>
                    <a:pt x="2146300" y="304800"/>
                  </a:cubicBezTo>
                  <a:cubicBezTo>
                    <a:pt x="2256367" y="186267"/>
                    <a:pt x="2478617" y="0"/>
                    <a:pt x="2552700" y="114300"/>
                  </a:cubicBezTo>
                  <a:cubicBezTo>
                    <a:pt x="2626783" y="228600"/>
                    <a:pt x="2590800" y="990600"/>
                    <a:pt x="2590800" y="990600"/>
                  </a:cubicBezTo>
                  <a:lnTo>
                    <a:pt x="2590800" y="990600"/>
                  </a:lnTo>
                  <a:lnTo>
                    <a:pt x="2590800" y="990600"/>
                  </a:lnTo>
                </a:path>
              </a:pathLst>
            </a:custGeom>
            <a:ln w="25400">
              <a:headEnd type="none" w="med" len="med"/>
              <a:tailEnd type="non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itchFamily="2" charset="2"/>
                <a:buNone/>
                <a:tabLst/>
              </a:pPr>
              <a:endParaRPr kumimoji="0" lang="fr-F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" name="Forme libre 6"/>
            <p:cNvSpPr/>
            <p:nvPr/>
          </p:nvSpPr>
          <p:spPr bwMode="auto">
            <a:xfrm flipV="1">
              <a:off x="2000232" y="2547334"/>
              <a:ext cx="2366336" cy="502220"/>
            </a:xfrm>
            <a:custGeom>
              <a:avLst/>
              <a:gdLst>
                <a:gd name="connsiteX0" fmla="*/ 0 w 2626783"/>
                <a:gd name="connsiteY0" fmla="*/ 190500 h 990600"/>
                <a:gd name="connsiteX1" fmla="*/ 736600 w 2626783"/>
                <a:gd name="connsiteY1" fmla="*/ 190500 h 990600"/>
                <a:gd name="connsiteX2" fmla="*/ 1308100 w 2626783"/>
                <a:gd name="connsiteY2" fmla="*/ 749300 h 990600"/>
                <a:gd name="connsiteX3" fmla="*/ 1892300 w 2626783"/>
                <a:gd name="connsiteY3" fmla="*/ 825500 h 990600"/>
                <a:gd name="connsiteX4" fmla="*/ 2146300 w 2626783"/>
                <a:gd name="connsiteY4" fmla="*/ 304800 h 990600"/>
                <a:gd name="connsiteX5" fmla="*/ 2552700 w 2626783"/>
                <a:gd name="connsiteY5" fmla="*/ 114300 h 990600"/>
                <a:gd name="connsiteX6" fmla="*/ 2590800 w 2626783"/>
                <a:gd name="connsiteY6" fmla="*/ 990600 h 990600"/>
                <a:gd name="connsiteX7" fmla="*/ 2590800 w 2626783"/>
                <a:gd name="connsiteY7" fmla="*/ 990600 h 990600"/>
                <a:gd name="connsiteX8" fmla="*/ 2590800 w 2626783"/>
                <a:gd name="connsiteY8" fmla="*/ 99060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6783" h="990600">
                  <a:moveTo>
                    <a:pt x="0" y="190500"/>
                  </a:moveTo>
                  <a:cubicBezTo>
                    <a:pt x="259291" y="143933"/>
                    <a:pt x="518583" y="97367"/>
                    <a:pt x="736600" y="190500"/>
                  </a:cubicBezTo>
                  <a:cubicBezTo>
                    <a:pt x="954617" y="283633"/>
                    <a:pt x="1115483" y="643467"/>
                    <a:pt x="1308100" y="749300"/>
                  </a:cubicBezTo>
                  <a:cubicBezTo>
                    <a:pt x="1500717" y="855133"/>
                    <a:pt x="1752600" y="899583"/>
                    <a:pt x="1892300" y="825500"/>
                  </a:cubicBezTo>
                  <a:cubicBezTo>
                    <a:pt x="2032000" y="751417"/>
                    <a:pt x="2036233" y="423333"/>
                    <a:pt x="2146300" y="304800"/>
                  </a:cubicBezTo>
                  <a:cubicBezTo>
                    <a:pt x="2256367" y="186267"/>
                    <a:pt x="2478617" y="0"/>
                    <a:pt x="2552700" y="114300"/>
                  </a:cubicBezTo>
                  <a:cubicBezTo>
                    <a:pt x="2626783" y="228600"/>
                    <a:pt x="2590800" y="990600"/>
                    <a:pt x="2590800" y="990600"/>
                  </a:cubicBezTo>
                  <a:lnTo>
                    <a:pt x="2590800" y="990600"/>
                  </a:lnTo>
                  <a:lnTo>
                    <a:pt x="2590800" y="990600"/>
                  </a:lnTo>
                </a:path>
              </a:pathLst>
            </a:custGeom>
            <a:ln w="25400">
              <a:headEnd type="none" w="med" len="med"/>
              <a:tailEnd type="non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itchFamily="2" charset="2"/>
                <a:buNone/>
                <a:tabLst/>
              </a:pPr>
              <a:endParaRPr kumimoji="0" lang="fr-F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cxnSp>
        <p:nvCxnSpPr>
          <p:cNvPr id="8" name="Connecteur droit avec flèche 7"/>
          <p:cNvCxnSpPr/>
          <p:nvPr/>
        </p:nvCxnSpPr>
        <p:spPr bwMode="auto">
          <a:xfrm>
            <a:off x="3419872" y="3098577"/>
            <a:ext cx="2376264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Ellipse 8"/>
          <p:cNvSpPr/>
          <p:nvPr/>
        </p:nvSpPr>
        <p:spPr bwMode="auto">
          <a:xfrm>
            <a:off x="323528" y="3098577"/>
            <a:ext cx="216024" cy="216024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0" name="Connecteur droit avec flèche 9"/>
          <p:cNvCxnSpPr>
            <a:stCxn id="9" idx="6"/>
          </p:cNvCxnSpPr>
          <p:nvPr/>
        </p:nvCxnSpPr>
        <p:spPr bwMode="auto">
          <a:xfrm flipV="1">
            <a:off x="539552" y="3170585"/>
            <a:ext cx="1368152" cy="3600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ZoneTexte 11"/>
          <p:cNvSpPr txBox="1"/>
          <p:nvPr/>
        </p:nvSpPr>
        <p:spPr>
          <a:xfrm>
            <a:off x="3059832" y="3188934"/>
            <a:ext cx="3134192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800" dirty="0" err="1" smtClean="0">
                <a:solidFill>
                  <a:srgbClr val="0070C0"/>
                </a:solidFill>
              </a:rPr>
              <a:t>Energy</a:t>
            </a:r>
            <a:r>
              <a:rPr lang="fr-FR" sz="1800" dirty="0" smtClean="0">
                <a:solidFill>
                  <a:srgbClr val="0070C0"/>
                </a:solidFill>
              </a:rPr>
              <a:t> conservation</a:t>
            </a:r>
          </a:p>
          <a:p>
            <a:pPr algn="ctr"/>
            <a:r>
              <a:rPr lang="fr-FR" sz="1800" dirty="0" err="1" smtClean="0">
                <a:solidFill>
                  <a:srgbClr val="0070C0"/>
                </a:solidFill>
              </a:rPr>
              <a:t>at</a:t>
            </a:r>
            <a:r>
              <a:rPr lang="fr-FR" sz="1800" dirty="0" smtClean="0">
                <a:solidFill>
                  <a:srgbClr val="0070C0"/>
                </a:solidFill>
              </a:rPr>
              <a:t> long times (</a:t>
            </a:r>
            <a:r>
              <a:rPr lang="fr-FR" sz="1800" dirty="0" err="1" smtClean="0">
                <a:solidFill>
                  <a:srgbClr val="0070C0"/>
                </a:solidFill>
              </a:rPr>
              <a:t>low</a:t>
            </a:r>
            <a:r>
              <a:rPr lang="fr-FR" sz="1800" dirty="0" smtClean="0">
                <a:solidFill>
                  <a:srgbClr val="0070C0"/>
                </a:solidFill>
              </a:rPr>
              <a:t> </a:t>
            </a:r>
            <a:r>
              <a:rPr lang="fr-FR" sz="1800" dirty="0" err="1" smtClean="0">
                <a:solidFill>
                  <a:srgbClr val="0070C0"/>
                </a:solidFill>
              </a:rPr>
              <a:t>frequency</a:t>
            </a:r>
            <a:r>
              <a:rPr lang="fr-FR" sz="1800" dirty="0" smtClean="0">
                <a:solidFill>
                  <a:srgbClr val="0070C0"/>
                </a:solidFill>
              </a:rPr>
              <a:t>)</a:t>
            </a:r>
            <a:endParaRPr lang="fr-FR" sz="1800" dirty="0">
              <a:solidFill>
                <a:srgbClr val="0070C0"/>
              </a:solidFill>
            </a:endParaRPr>
          </a:p>
        </p:txBody>
      </p:sp>
      <p:grpSp>
        <p:nvGrpSpPr>
          <p:cNvPr id="4" name="Groupe 12"/>
          <p:cNvGrpSpPr/>
          <p:nvPr/>
        </p:nvGrpSpPr>
        <p:grpSpPr>
          <a:xfrm>
            <a:off x="6372200" y="2450505"/>
            <a:ext cx="2206028" cy="1346228"/>
            <a:chOff x="2000232" y="2045114"/>
            <a:chExt cx="2366336" cy="1004440"/>
          </a:xfrm>
        </p:grpSpPr>
        <p:sp>
          <p:nvSpPr>
            <p:cNvPr id="14" name="Forme libre 13"/>
            <p:cNvSpPr/>
            <p:nvPr/>
          </p:nvSpPr>
          <p:spPr bwMode="auto">
            <a:xfrm>
              <a:off x="2000232" y="2045114"/>
              <a:ext cx="2366336" cy="502220"/>
            </a:xfrm>
            <a:custGeom>
              <a:avLst/>
              <a:gdLst>
                <a:gd name="connsiteX0" fmla="*/ 0 w 2626783"/>
                <a:gd name="connsiteY0" fmla="*/ 190500 h 990600"/>
                <a:gd name="connsiteX1" fmla="*/ 736600 w 2626783"/>
                <a:gd name="connsiteY1" fmla="*/ 190500 h 990600"/>
                <a:gd name="connsiteX2" fmla="*/ 1308100 w 2626783"/>
                <a:gd name="connsiteY2" fmla="*/ 749300 h 990600"/>
                <a:gd name="connsiteX3" fmla="*/ 1892300 w 2626783"/>
                <a:gd name="connsiteY3" fmla="*/ 825500 h 990600"/>
                <a:gd name="connsiteX4" fmla="*/ 2146300 w 2626783"/>
                <a:gd name="connsiteY4" fmla="*/ 304800 h 990600"/>
                <a:gd name="connsiteX5" fmla="*/ 2552700 w 2626783"/>
                <a:gd name="connsiteY5" fmla="*/ 114300 h 990600"/>
                <a:gd name="connsiteX6" fmla="*/ 2590800 w 2626783"/>
                <a:gd name="connsiteY6" fmla="*/ 990600 h 990600"/>
                <a:gd name="connsiteX7" fmla="*/ 2590800 w 2626783"/>
                <a:gd name="connsiteY7" fmla="*/ 990600 h 990600"/>
                <a:gd name="connsiteX8" fmla="*/ 2590800 w 2626783"/>
                <a:gd name="connsiteY8" fmla="*/ 99060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6783" h="990600">
                  <a:moveTo>
                    <a:pt x="0" y="190500"/>
                  </a:moveTo>
                  <a:cubicBezTo>
                    <a:pt x="259291" y="143933"/>
                    <a:pt x="518583" y="97367"/>
                    <a:pt x="736600" y="190500"/>
                  </a:cubicBezTo>
                  <a:cubicBezTo>
                    <a:pt x="954617" y="283633"/>
                    <a:pt x="1115483" y="643467"/>
                    <a:pt x="1308100" y="749300"/>
                  </a:cubicBezTo>
                  <a:cubicBezTo>
                    <a:pt x="1500717" y="855133"/>
                    <a:pt x="1752600" y="899583"/>
                    <a:pt x="1892300" y="825500"/>
                  </a:cubicBezTo>
                  <a:cubicBezTo>
                    <a:pt x="2032000" y="751417"/>
                    <a:pt x="2036233" y="423333"/>
                    <a:pt x="2146300" y="304800"/>
                  </a:cubicBezTo>
                  <a:cubicBezTo>
                    <a:pt x="2256367" y="186267"/>
                    <a:pt x="2478617" y="0"/>
                    <a:pt x="2552700" y="114300"/>
                  </a:cubicBezTo>
                  <a:cubicBezTo>
                    <a:pt x="2626783" y="228600"/>
                    <a:pt x="2590800" y="990600"/>
                    <a:pt x="2590800" y="990600"/>
                  </a:cubicBezTo>
                  <a:lnTo>
                    <a:pt x="2590800" y="990600"/>
                  </a:lnTo>
                  <a:lnTo>
                    <a:pt x="2590800" y="990600"/>
                  </a:lnTo>
                </a:path>
              </a:pathLst>
            </a:custGeom>
            <a:ln w="25400">
              <a:headEnd type="none" w="med" len="med"/>
              <a:tailEnd type="non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itchFamily="2" charset="2"/>
                <a:buNone/>
                <a:tabLst/>
              </a:pPr>
              <a:endParaRPr kumimoji="0" lang="fr-F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" name="Forme libre 14"/>
            <p:cNvSpPr/>
            <p:nvPr/>
          </p:nvSpPr>
          <p:spPr bwMode="auto">
            <a:xfrm flipV="1">
              <a:off x="2000232" y="2547334"/>
              <a:ext cx="2366336" cy="502220"/>
            </a:xfrm>
            <a:custGeom>
              <a:avLst/>
              <a:gdLst>
                <a:gd name="connsiteX0" fmla="*/ 0 w 2626783"/>
                <a:gd name="connsiteY0" fmla="*/ 190500 h 990600"/>
                <a:gd name="connsiteX1" fmla="*/ 736600 w 2626783"/>
                <a:gd name="connsiteY1" fmla="*/ 190500 h 990600"/>
                <a:gd name="connsiteX2" fmla="*/ 1308100 w 2626783"/>
                <a:gd name="connsiteY2" fmla="*/ 749300 h 990600"/>
                <a:gd name="connsiteX3" fmla="*/ 1892300 w 2626783"/>
                <a:gd name="connsiteY3" fmla="*/ 825500 h 990600"/>
                <a:gd name="connsiteX4" fmla="*/ 2146300 w 2626783"/>
                <a:gd name="connsiteY4" fmla="*/ 304800 h 990600"/>
                <a:gd name="connsiteX5" fmla="*/ 2552700 w 2626783"/>
                <a:gd name="connsiteY5" fmla="*/ 114300 h 990600"/>
                <a:gd name="connsiteX6" fmla="*/ 2590800 w 2626783"/>
                <a:gd name="connsiteY6" fmla="*/ 990600 h 990600"/>
                <a:gd name="connsiteX7" fmla="*/ 2590800 w 2626783"/>
                <a:gd name="connsiteY7" fmla="*/ 990600 h 990600"/>
                <a:gd name="connsiteX8" fmla="*/ 2590800 w 2626783"/>
                <a:gd name="connsiteY8" fmla="*/ 99060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6783" h="990600">
                  <a:moveTo>
                    <a:pt x="0" y="190500"/>
                  </a:moveTo>
                  <a:cubicBezTo>
                    <a:pt x="259291" y="143933"/>
                    <a:pt x="518583" y="97367"/>
                    <a:pt x="736600" y="190500"/>
                  </a:cubicBezTo>
                  <a:cubicBezTo>
                    <a:pt x="954617" y="283633"/>
                    <a:pt x="1115483" y="643467"/>
                    <a:pt x="1308100" y="749300"/>
                  </a:cubicBezTo>
                  <a:cubicBezTo>
                    <a:pt x="1500717" y="855133"/>
                    <a:pt x="1752600" y="899583"/>
                    <a:pt x="1892300" y="825500"/>
                  </a:cubicBezTo>
                  <a:cubicBezTo>
                    <a:pt x="2032000" y="751417"/>
                    <a:pt x="2036233" y="423333"/>
                    <a:pt x="2146300" y="304800"/>
                  </a:cubicBezTo>
                  <a:cubicBezTo>
                    <a:pt x="2256367" y="186267"/>
                    <a:pt x="2478617" y="0"/>
                    <a:pt x="2552700" y="114300"/>
                  </a:cubicBezTo>
                  <a:cubicBezTo>
                    <a:pt x="2626783" y="228600"/>
                    <a:pt x="2590800" y="990600"/>
                    <a:pt x="2590800" y="990600"/>
                  </a:cubicBezTo>
                  <a:lnTo>
                    <a:pt x="2590800" y="990600"/>
                  </a:lnTo>
                  <a:lnTo>
                    <a:pt x="2590800" y="990600"/>
                  </a:lnTo>
                </a:path>
              </a:pathLst>
            </a:custGeom>
            <a:ln w="25400">
              <a:headEnd type="none" w="med" len="med"/>
              <a:tailEnd type="non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itchFamily="2" charset="2"/>
                <a:buNone/>
                <a:tabLst/>
              </a:pPr>
              <a:endParaRPr kumimoji="0" lang="fr-F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16" name="Ellipse 15"/>
          <p:cNvSpPr/>
          <p:nvPr/>
        </p:nvSpPr>
        <p:spPr bwMode="auto">
          <a:xfrm>
            <a:off x="6156176" y="3170585"/>
            <a:ext cx="216024" cy="216024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7" name="Connecteur droit avec flèche 16"/>
          <p:cNvCxnSpPr/>
          <p:nvPr/>
        </p:nvCxnSpPr>
        <p:spPr bwMode="auto">
          <a:xfrm rot="10800000" flipV="1">
            <a:off x="6372200" y="3098577"/>
            <a:ext cx="1368152" cy="18002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ZoneTexte 20"/>
          <p:cNvSpPr txBox="1"/>
          <p:nvPr/>
        </p:nvSpPr>
        <p:spPr>
          <a:xfrm>
            <a:off x="611560" y="4247728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Probability</a:t>
            </a:r>
            <a:r>
              <a:rPr lang="fr-FR" dirty="0" smtClean="0"/>
              <a:t> of </a:t>
            </a:r>
            <a:r>
              <a:rPr lang="fr-FR" dirty="0" err="1" smtClean="0">
                <a:solidFill>
                  <a:srgbClr val="0070C0"/>
                </a:solidFill>
              </a:rPr>
              <a:t>inelastic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scattering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/>
              <a:t>process</a:t>
            </a:r>
            <a:r>
              <a:rPr lang="fr-FR" dirty="0" smtClean="0"/>
              <a:t> </a:t>
            </a:r>
            <a:r>
              <a:rPr lang="fr-FR" dirty="0" err="1" smtClean="0">
                <a:solidFill>
                  <a:srgbClr val="FF0000"/>
                </a:solidFill>
              </a:rPr>
              <a:t>small</a:t>
            </a:r>
            <a:r>
              <a:rPr lang="fr-FR" dirty="0" smtClean="0">
                <a:solidFill>
                  <a:srgbClr val="FF0000"/>
                </a:solidFill>
              </a:rPr>
              <a:t>  </a:t>
            </a:r>
            <a:endParaRPr lang="fr-FR" dirty="0">
              <a:solidFill>
                <a:srgbClr val="FF0000"/>
              </a:solidFill>
            </a:endParaRPr>
          </a:p>
        </p:txBody>
      </p:sp>
      <p:graphicFrame>
        <p:nvGraphicFramePr>
          <p:cNvPr id="1601539" name="Object 3"/>
          <p:cNvGraphicFramePr>
            <a:graphicFrameLocks noChangeAspect="1"/>
          </p:cNvGraphicFramePr>
          <p:nvPr/>
        </p:nvGraphicFramePr>
        <p:xfrm>
          <a:off x="7158112" y="4178697"/>
          <a:ext cx="1230312" cy="573087"/>
        </p:xfrm>
        <a:graphic>
          <a:graphicData uri="http://schemas.openxmlformats.org/presentationml/2006/ole">
            <p:oleObj spid="_x0000_s1607682" name="Équation" r:id="rId3" imgW="545760" imgH="253800" progId="Equation.3">
              <p:embed/>
            </p:oleObj>
          </a:graphicData>
        </a:graphic>
      </p:graphicFrame>
      <p:graphicFrame>
        <p:nvGraphicFramePr>
          <p:cNvPr id="1601540" name="Object 4"/>
          <p:cNvGraphicFramePr>
            <a:graphicFrameLocks noChangeAspect="1"/>
          </p:cNvGraphicFramePr>
          <p:nvPr/>
        </p:nvGraphicFramePr>
        <p:xfrm>
          <a:off x="6084168" y="2666529"/>
          <a:ext cx="746125" cy="457200"/>
        </p:xfrm>
        <a:graphic>
          <a:graphicData uri="http://schemas.openxmlformats.org/presentationml/2006/ole">
            <p:oleObj spid="_x0000_s1607683" name="Équation" r:id="rId4" imgW="330120" imgH="203040" progId="Equation.3">
              <p:embed/>
            </p:oleObj>
          </a:graphicData>
        </a:graphic>
      </p:graphicFrame>
      <p:sp>
        <p:nvSpPr>
          <p:cNvPr id="25" name="Flèche droite 24"/>
          <p:cNvSpPr/>
          <p:nvPr/>
        </p:nvSpPr>
        <p:spPr bwMode="auto">
          <a:xfrm>
            <a:off x="1187624" y="5042793"/>
            <a:ext cx="792088" cy="144016"/>
          </a:xfrm>
          <a:prstGeom prst="rightArrow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2195736" y="4869160"/>
            <a:ext cx="6264696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Usual</a:t>
            </a:r>
            <a:r>
              <a:rPr lang="fr-FR" dirty="0" smtClean="0"/>
              <a:t> </a:t>
            </a:r>
            <a:r>
              <a:rPr lang="fr-FR" dirty="0" smtClean="0">
                <a:solidFill>
                  <a:srgbClr val="FF0000"/>
                </a:solidFill>
              </a:rPr>
              <a:t>Fermi </a:t>
            </a:r>
            <a:r>
              <a:rPr lang="fr-FR" dirty="0" err="1" smtClean="0">
                <a:solidFill>
                  <a:srgbClr val="FF0000"/>
                </a:solidFill>
              </a:rPr>
              <a:t>liquid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smtClean="0"/>
              <a:t>argument </a:t>
            </a:r>
          </a:p>
          <a:p>
            <a:r>
              <a:rPr lang="fr-FR" dirty="0" smtClean="0"/>
              <a:t>of </a:t>
            </a:r>
            <a:r>
              <a:rPr lang="fr-FR" dirty="0" smtClean="0">
                <a:solidFill>
                  <a:srgbClr val="FF0000"/>
                </a:solidFill>
              </a:rPr>
              <a:t>phase-</a:t>
            </a:r>
            <a:r>
              <a:rPr lang="fr-FR" dirty="0" err="1" smtClean="0">
                <a:solidFill>
                  <a:srgbClr val="FF0000"/>
                </a:solidFill>
              </a:rPr>
              <a:t>space</a:t>
            </a:r>
            <a:r>
              <a:rPr lang="fr-FR" dirty="0" smtClean="0"/>
              <a:t> </a:t>
            </a:r>
            <a:r>
              <a:rPr lang="fr-FR" dirty="0" smtClean="0">
                <a:solidFill>
                  <a:srgbClr val="0070C0"/>
                </a:solidFill>
              </a:rPr>
              <a:t>restriction</a:t>
            </a:r>
            <a:endParaRPr lang="fr-FR" dirty="0"/>
          </a:p>
        </p:txBody>
      </p:sp>
      <p:sp>
        <p:nvSpPr>
          <p:cNvPr id="27" name="ZoneTexte 26"/>
          <p:cNvSpPr txBox="1"/>
          <p:nvPr/>
        </p:nvSpPr>
        <p:spPr>
          <a:xfrm>
            <a:off x="1043608" y="1628800"/>
            <a:ext cx="6999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FF0000"/>
                </a:solidFill>
              </a:rPr>
              <a:t>Even</a:t>
            </a:r>
            <a:r>
              <a:rPr lang="fr-FR" dirty="0" smtClean="0"/>
              <a:t> in the </a:t>
            </a:r>
            <a:r>
              <a:rPr lang="fr-FR" dirty="0" err="1" smtClean="0"/>
              <a:t>presence</a:t>
            </a:r>
            <a:r>
              <a:rPr lang="fr-FR" dirty="0" smtClean="0"/>
              <a:t> of </a:t>
            </a:r>
            <a:r>
              <a:rPr lang="fr-FR" dirty="0" err="1" smtClean="0">
                <a:solidFill>
                  <a:srgbClr val="0070C0"/>
                </a:solidFill>
              </a:rPr>
              <a:t>strong</a:t>
            </a:r>
            <a:r>
              <a:rPr lang="fr-FR" dirty="0" smtClean="0">
                <a:solidFill>
                  <a:srgbClr val="0070C0"/>
                </a:solidFill>
              </a:rPr>
              <a:t> Coulomb </a:t>
            </a:r>
            <a:r>
              <a:rPr lang="fr-FR" dirty="0" err="1" smtClean="0">
                <a:solidFill>
                  <a:srgbClr val="0070C0"/>
                </a:solidFill>
              </a:rPr>
              <a:t>blockade</a:t>
            </a:r>
            <a:endParaRPr lang="fr-FR" dirty="0">
              <a:solidFill>
                <a:srgbClr val="0070C0"/>
              </a:solidFill>
            </a:endParaRPr>
          </a:p>
        </p:txBody>
      </p:sp>
      <p:graphicFrame>
        <p:nvGraphicFramePr>
          <p:cNvPr id="1601541" name="Object 5"/>
          <p:cNvGraphicFramePr>
            <a:graphicFrameLocks noChangeAspect="1"/>
          </p:cNvGraphicFramePr>
          <p:nvPr/>
        </p:nvGraphicFramePr>
        <p:xfrm>
          <a:off x="3804593" y="2336998"/>
          <a:ext cx="1487487" cy="515938"/>
        </p:xfrm>
        <a:graphic>
          <a:graphicData uri="http://schemas.openxmlformats.org/presentationml/2006/ole">
            <p:oleObj spid="_x0000_s1607684" name="Équation" r:id="rId5" imgW="660240" imgH="228600" progId="Equation.3">
              <p:embed/>
            </p:oleObj>
          </a:graphicData>
        </a:graphic>
      </p:graphicFrame>
      <p:sp>
        <p:nvSpPr>
          <p:cNvPr id="22" name="ZoneTexte 21"/>
          <p:cNvSpPr txBox="1"/>
          <p:nvPr/>
        </p:nvSpPr>
        <p:spPr>
          <a:xfrm>
            <a:off x="4932040" y="6309320"/>
            <a:ext cx="3744416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rgbClr val="808080"/>
              </a:buClr>
            </a:pPr>
            <a:r>
              <a:rPr lang="fr-FR" sz="1800" dirty="0" err="1" smtClean="0">
                <a:solidFill>
                  <a:srgbClr val="339933"/>
                </a:solidFill>
              </a:rPr>
              <a:t>Aleiner</a:t>
            </a:r>
            <a:r>
              <a:rPr lang="fr-FR" sz="1800" dirty="0" smtClean="0">
                <a:solidFill>
                  <a:srgbClr val="339933"/>
                </a:solidFill>
              </a:rPr>
              <a:t>, </a:t>
            </a:r>
            <a:r>
              <a:rPr lang="fr-FR" sz="1800" dirty="0" err="1" smtClean="0">
                <a:solidFill>
                  <a:srgbClr val="339933"/>
                </a:solidFill>
              </a:rPr>
              <a:t>Glazman</a:t>
            </a:r>
            <a:r>
              <a:rPr lang="fr-FR" sz="1800" dirty="0" smtClean="0">
                <a:solidFill>
                  <a:srgbClr val="339933"/>
                </a:solidFill>
              </a:rPr>
              <a:t> (PRB,1998)</a:t>
            </a:r>
          </a:p>
          <a:p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23" name="Image 83" descr="bandeau horizontal-bleu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-27384"/>
            <a:ext cx="9144000" cy="9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 Box 93"/>
          <p:cNvSpPr/>
          <p:nvPr/>
        </p:nvSpPr>
        <p:spPr>
          <a:xfrm>
            <a:off x="1959840" y="162738"/>
            <a:ext cx="4272022" cy="53970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lIns="81639" tIns="42452" rIns="81639" bIns="42452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None/>
              <a:defRPr sz="3200"/>
            </a:pPr>
            <a:r>
              <a:rPr lang="fr-FR" sz="2900" dirty="0" smtClean="0">
                <a:solidFill>
                  <a:srgbClr val="FFFFFF"/>
                </a:solidFill>
                <a:latin typeface="Calibri" pitchFamily="34" charset="0"/>
                <a:ea typeface="DejaVu Sans" pitchFamily="2"/>
                <a:cs typeface="DejaVu Sans" pitchFamily="2"/>
              </a:rPr>
              <a:t>Dominant </a:t>
            </a:r>
            <a:r>
              <a:rPr lang="fr-FR" sz="2900" dirty="0" err="1" smtClean="0">
                <a:solidFill>
                  <a:srgbClr val="FFFFFF"/>
                </a:solidFill>
                <a:latin typeface="Calibri" pitchFamily="34" charset="0"/>
                <a:ea typeface="DejaVu Sans" pitchFamily="2"/>
                <a:cs typeface="DejaVu Sans" pitchFamily="2"/>
              </a:rPr>
              <a:t>elastic</a:t>
            </a:r>
            <a:r>
              <a:rPr lang="fr-FR" sz="2900" dirty="0" smtClean="0">
                <a:solidFill>
                  <a:srgbClr val="FFFFFF"/>
                </a:solidFill>
                <a:latin typeface="Calibri" pitchFamily="34" charset="0"/>
                <a:ea typeface="DejaVu Sans" pitchFamily="2"/>
                <a:cs typeface="DejaVu Sans" pitchFamily="2"/>
              </a:rPr>
              <a:t> </a:t>
            </a:r>
            <a:r>
              <a:rPr lang="fr-FR" sz="2900" dirty="0" err="1" smtClean="0">
                <a:solidFill>
                  <a:srgbClr val="FFFFFF"/>
                </a:solidFill>
                <a:latin typeface="Calibri" pitchFamily="34" charset="0"/>
                <a:ea typeface="DejaVu Sans" pitchFamily="2"/>
                <a:cs typeface="DejaVu Sans" pitchFamily="2"/>
              </a:rPr>
              <a:t>scattering</a:t>
            </a:r>
            <a:endParaRPr lang="fr-FR" sz="2900" dirty="0">
              <a:solidFill>
                <a:srgbClr val="FFFFFF"/>
              </a:solidFill>
              <a:latin typeface="Calibri" pitchFamily="34" charset="0"/>
              <a:ea typeface="DejaVu Sans" pitchFamily="2"/>
              <a:cs typeface="DejaVu Sans" pitchFamily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Weak tunneling regime</a:t>
            </a:r>
            <a:endParaRPr lang="fr-FR" dirty="0"/>
          </a:p>
        </p:txBody>
      </p:sp>
      <p:pic>
        <p:nvPicPr>
          <p:cNvPr id="24" name="Image 83" descr="bandeau horizontal-bleu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9144000" cy="9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 Box 93"/>
          <p:cNvSpPr/>
          <p:nvPr/>
        </p:nvSpPr>
        <p:spPr>
          <a:xfrm>
            <a:off x="1959840" y="162738"/>
            <a:ext cx="3457184" cy="53970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lIns="81639" tIns="42452" rIns="81639" bIns="42452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None/>
              <a:defRPr sz="3200"/>
            </a:pPr>
            <a:r>
              <a:rPr lang="fr-FR" sz="2900" dirty="0" smtClean="0">
                <a:solidFill>
                  <a:srgbClr val="FFFFFF"/>
                </a:solidFill>
                <a:latin typeface="Calibri" pitchFamily="34" charset="0"/>
                <a:ea typeface="DejaVu Sans" pitchFamily="2"/>
                <a:cs typeface="DejaVu Sans" pitchFamily="2"/>
              </a:rPr>
              <a:t>Fermi </a:t>
            </a:r>
            <a:r>
              <a:rPr lang="fr-FR" sz="2900" dirty="0" err="1" smtClean="0">
                <a:solidFill>
                  <a:srgbClr val="FFFFFF"/>
                </a:solidFill>
                <a:latin typeface="Calibri" pitchFamily="34" charset="0"/>
                <a:ea typeface="DejaVu Sans" pitchFamily="2"/>
                <a:cs typeface="DejaVu Sans" pitchFamily="2"/>
              </a:rPr>
              <a:t>liquid</a:t>
            </a:r>
            <a:r>
              <a:rPr lang="fr-FR" sz="2900" dirty="0" smtClean="0">
                <a:solidFill>
                  <a:srgbClr val="FFFFFF"/>
                </a:solidFill>
                <a:latin typeface="Calibri" pitchFamily="34" charset="0"/>
                <a:ea typeface="DejaVu Sans" pitchFamily="2"/>
                <a:cs typeface="DejaVu Sans" pitchFamily="2"/>
              </a:rPr>
              <a:t> </a:t>
            </a:r>
            <a:r>
              <a:rPr lang="fr-FR" sz="2900" dirty="0" err="1" smtClean="0">
                <a:solidFill>
                  <a:srgbClr val="FFFFFF"/>
                </a:solidFill>
                <a:latin typeface="Calibri" pitchFamily="34" charset="0"/>
                <a:ea typeface="DejaVu Sans" pitchFamily="2"/>
                <a:cs typeface="DejaVu Sans" pitchFamily="2"/>
              </a:rPr>
              <a:t>approach</a:t>
            </a:r>
            <a:endParaRPr lang="fr-FR" sz="2900" dirty="0">
              <a:solidFill>
                <a:srgbClr val="FFFFFF"/>
              </a:solidFill>
              <a:latin typeface="Calibri" pitchFamily="34" charset="0"/>
              <a:ea typeface="DejaVu Sans" pitchFamily="2"/>
              <a:cs typeface="DejaVu Sans" pitchFamily="2"/>
            </a:endParaRPr>
          </a:p>
        </p:txBody>
      </p:sp>
      <p:graphicFrame>
        <p:nvGraphicFramePr>
          <p:cNvPr id="1605641" name="Object 9"/>
          <p:cNvGraphicFramePr>
            <a:graphicFrameLocks noChangeAspect="1"/>
          </p:cNvGraphicFramePr>
          <p:nvPr/>
        </p:nvGraphicFramePr>
        <p:xfrm>
          <a:off x="5292080" y="2183135"/>
          <a:ext cx="2868613" cy="885825"/>
        </p:xfrm>
        <a:graphic>
          <a:graphicData uri="http://schemas.openxmlformats.org/presentationml/2006/ole">
            <p:oleObj spid="_x0000_s1605634" name="Équation" r:id="rId5" imgW="1269720" imgH="393480" progId="Equation.3">
              <p:embed/>
            </p:oleObj>
          </a:graphicData>
        </a:graphic>
      </p:graphicFrame>
      <p:sp>
        <p:nvSpPr>
          <p:cNvPr id="27" name="ZoneTexte 26"/>
          <p:cNvSpPr txBox="1"/>
          <p:nvPr/>
        </p:nvSpPr>
        <p:spPr>
          <a:xfrm>
            <a:off x="467544" y="1988840"/>
            <a:ext cx="2172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Original model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8" name="Rectangle à coins arrondis 27"/>
          <p:cNvSpPr/>
          <p:nvPr/>
        </p:nvSpPr>
        <p:spPr bwMode="auto">
          <a:xfrm>
            <a:off x="5148064" y="2060848"/>
            <a:ext cx="3168352" cy="1152128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605642" name="Object 10"/>
          <p:cNvGraphicFramePr>
            <a:graphicFrameLocks noChangeAspect="1"/>
          </p:cNvGraphicFramePr>
          <p:nvPr/>
        </p:nvGraphicFramePr>
        <p:xfrm>
          <a:off x="5619700" y="5085184"/>
          <a:ext cx="2552700" cy="885825"/>
        </p:xfrm>
        <a:graphic>
          <a:graphicData uri="http://schemas.openxmlformats.org/presentationml/2006/ole">
            <p:oleObj spid="_x0000_s1605635" name="Équation" r:id="rId6" imgW="1130040" imgH="393480" progId="Equation.3">
              <p:embed/>
            </p:oleObj>
          </a:graphicData>
        </a:graphic>
      </p:graphicFrame>
      <p:sp>
        <p:nvSpPr>
          <p:cNvPr id="30" name="ZoneTexte 29"/>
          <p:cNvSpPr txBox="1"/>
          <p:nvPr/>
        </p:nvSpPr>
        <p:spPr>
          <a:xfrm>
            <a:off x="644880" y="3573016"/>
            <a:ext cx="2702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FF0000"/>
                </a:solidFill>
              </a:rPr>
              <a:t>Low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energy</a:t>
            </a:r>
            <a:r>
              <a:rPr lang="fr-FR" dirty="0" smtClean="0">
                <a:solidFill>
                  <a:srgbClr val="FF0000"/>
                </a:solidFill>
              </a:rPr>
              <a:t> model</a:t>
            </a:r>
            <a:endParaRPr lang="fr-FR" dirty="0">
              <a:solidFill>
                <a:srgbClr val="FF0000"/>
              </a:solidFill>
            </a:endParaRPr>
          </a:p>
        </p:txBody>
      </p:sp>
      <p:graphicFrame>
        <p:nvGraphicFramePr>
          <p:cNvPr id="2188294" name="Object 6"/>
          <p:cNvGraphicFramePr>
            <a:graphicFrameLocks noChangeAspect="1"/>
          </p:cNvGraphicFramePr>
          <p:nvPr/>
        </p:nvGraphicFramePr>
        <p:xfrm>
          <a:off x="5096644" y="1124744"/>
          <a:ext cx="3579812" cy="573087"/>
        </p:xfrm>
        <a:graphic>
          <a:graphicData uri="http://schemas.openxmlformats.org/presentationml/2006/ole">
            <p:oleObj spid="_x0000_s1605636" name="Équation" r:id="rId7" imgW="1587240" imgH="253800" progId="Equation.3">
              <p:embed/>
            </p:oleObj>
          </a:graphicData>
        </a:graphic>
      </p:graphicFrame>
      <p:sp>
        <p:nvSpPr>
          <p:cNvPr id="17" name="ZoneTexte 16"/>
          <p:cNvSpPr txBox="1"/>
          <p:nvPr/>
        </p:nvSpPr>
        <p:spPr>
          <a:xfrm>
            <a:off x="349569" y="1167135"/>
            <a:ext cx="4654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B0F0"/>
                </a:solidFill>
              </a:rPr>
              <a:t>Power </a:t>
            </a:r>
            <a:r>
              <a:rPr lang="fr-FR" dirty="0" err="1" smtClean="0">
                <a:solidFill>
                  <a:srgbClr val="00B0F0"/>
                </a:solidFill>
              </a:rPr>
              <a:t>dissipated</a:t>
            </a:r>
            <a:r>
              <a:rPr lang="fr-FR" dirty="0" smtClean="0">
                <a:solidFill>
                  <a:srgbClr val="00B0F0"/>
                </a:solidFill>
              </a:rPr>
              <a:t> </a:t>
            </a:r>
            <a:r>
              <a:rPr lang="fr-FR" dirty="0" err="1" smtClean="0"/>
              <a:t>under</a:t>
            </a:r>
            <a:r>
              <a:rPr lang="fr-FR" dirty="0" smtClean="0"/>
              <a:t> </a:t>
            </a:r>
            <a:r>
              <a:rPr lang="fr-FR" dirty="0" smtClean="0">
                <a:solidFill>
                  <a:srgbClr val="FF0000"/>
                </a:solidFill>
              </a:rPr>
              <a:t>AC drive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 bwMode="auto">
          <a:xfrm>
            <a:off x="323528" y="1052736"/>
            <a:ext cx="8424936" cy="720080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2188295" name="Object 7"/>
          <p:cNvGraphicFramePr>
            <a:graphicFrameLocks noChangeAspect="1"/>
          </p:cNvGraphicFramePr>
          <p:nvPr/>
        </p:nvGraphicFramePr>
        <p:xfrm>
          <a:off x="2987824" y="1988840"/>
          <a:ext cx="1711325" cy="514350"/>
        </p:xfrm>
        <a:graphic>
          <a:graphicData uri="http://schemas.openxmlformats.org/presentationml/2006/ole">
            <p:oleObj spid="_x0000_s1605637" name="Équation" r:id="rId8" imgW="838080" imgH="253800" progId="Equation.3">
              <p:embed/>
            </p:oleObj>
          </a:graphicData>
        </a:graphic>
      </p:graphicFrame>
      <p:sp>
        <p:nvSpPr>
          <p:cNvPr id="20" name="ZoneTexte 19"/>
          <p:cNvSpPr txBox="1"/>
          <p:nvPr/>
        </p:nvSpPr>
        <p:spPr>
          <a:xfrm>
            <a:off x="1115616" y="2607295"/>
            <a:ext cx="3336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00B0F0"/>
                </a:solidFill>
              </a:rPr>
              <a:t>Linear</a:t>
            </a:r>
            <a:r>
              <a:rPr lang="fr-FR" dirty="0" smtClean="0">
                <a:solidFill>
                  <a:srgbClr val="00B0F0"/>
                </a:solidFill>
              </a:rPr>
              <a:t> </a:t>
            </a:r>
            <a:r>
              <a:rPr lang="fr-FR" dirty="0" err="1" smtClean="0">
                <a:solidFill>
                  <a:srgbClr val="00B0F0"/>
                </a:solidFill>
              </a:rPr>
              <a:t>response</a:t>
            </a:r>
            <a:r>
              <a:rPr lang="fr-FR" dirty="0" smtClean="0">
                <a:solidFill>
                  <a:srgbClr val="00B0F0"/>
                </a:solidFill>
              </a:rPr>
              <a:t> </a:t>
            </a:r>
            <a:r>
              <a:rPr lang="fr-FR" dirty="0" err="1" smtClean="0">
                <a:solidFill>
                  <a:srgbClr val="00B0F0"/>
                </a:solidFill>
              </a:rPr>
              <a:t>theory</a:t>
            </a:r>
            <a:endParaRPr lang="fr-FR" dirty="0">
              <a:solidFill>
                <a:srgbClr val="00B0F0"/>
              </a:solidFill>
            </a:endParaRPr>
          </a:p>
        </p:txBody>
      </p:sp>
      <p:graphicFrame>
        <p:nvGraphicFramePr>
          <p:cNvPr id="22" name="Object 6"/>
          <p:cNvGraphicFramePr>
            <a:graphicFrameLocks noChangeAspect="1"/>
          </p:cNvGraphicFramePr>
          <p:nvPr/>
        </p:nvGraphicFramePr>
        <p:xfrm>
          <a:off x="3616721" y="3789040"/>
          <a:ext cx="4411663" cy="801688"/>
        </p:xfrm>
        <a:graphic>
          <a:graphicData uri="http://schemas.openxmlformats.org/presentationml/2006/ole">
            <p:oleObj spid="_x0000_s1605638" name="Équation" r:id="rId9" imgW="1955520" imgH="355320" progId="Equation.3">
              <p:embed/>
            </p:oleObj>
          </a:graphicData>
        </a:graphic>
      </p:graphicFrame>
      <p:grpSp>
        <p:nvGrpSpPr>
          <p:cNvPr id="2" name="Groupe 33"/>
          <p:cNvGrpSpPr/>
          <p:nvPr/>
        </p:nvGrpSpPr>
        <p:grpSpPr>
          <a:xfrm>
            <a:off x="886640" y="4581128"/>
            <a:ext cx="6133632" cy="520258"/>
            <a:chOff x="467544" y="4581128"/>
            <a:chExt cx="6133632" cy="520258"/>
          </a:xfrm>
        </p:grpSpPr>
        <p:sp>
          <p:nvSpPr>
            <p:cNvPr id="29" name="ZoneTexte 28"/>
            <p:cNvSpPr txBox="1"/>
            <p:nvPr/>
          </p:nvSpPr>
          <p:spPr>
            <a:xfrm>
              <a:off x="1198735" y="4623519"/>
              <a:ext cx="54024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/>
                <a:t>related</a:t>
              </a:r>
              <a:r>
                <a:rPr lang="fr-FR" dirty="0" smtClean="0"/>
                <a:t> to       </a:t>
              </a:r>
              <a:r>
                <a:rPr lang="fr-FR" dirty="0" err="1" smtClean="0"/>
                <a:t>through</a:t>
              </a:r>
              <a:r>
                <a:rPr lang="fr-FR" dirty="0" smtClean="0"/>
                <a:t> </a:t>
              </a:r>
              <a:r>
                <a:rPr lang="fr-FR" dirty="0" smtClean="0">
                  <a:solidFill>
                    <a:srgbClr val="00B0F0"/>
                  </a:solidFill>
                </a:rPr>
                <a:t>Friedel </a:t>
              </a:r>
              <a:r>
                <a:rPr lang="fr-FR" dirty="0" err="1" smtClean="0">
                  <a:solidFill>
                    <a:srgbClr val="00B0F0"/>
                  </a:solidFill>
                </a:rPr>
                <a:t>sum</a:t>
              </a:r>
              <a:r>
                <a:rPr lang="fr-FR" dirty="0" smtClean="0">
                  <a:solidFill>
                    <a:srgbClr val="00B0F0"/>
                  </a:solidFill>
                </a:rPr>
                <a:t> </a:t>
              </a:r>
              <a:r>
                <a:rPr lang="fr-FR" dirty="0" err="1" smtClean="0">
                  <a:solidFill>
                    <a:srgbClr val="00B0F0"/>
                  </a:solidFill>
                </a:rPr>
                <a:t>rule</a:t>
              </a:r>
              <a:endParaRPr lang="fr-FR" dirty="0">
                <a:solidFill>
                  <a:srgbClr val="00B0F0"/>
                </a:solidFill>
              </a:endParaRPr>
            </a:p>
          </p:txBody>
        </p:sp>
        <p:graphicFrame>
          <p:nvGraphicFramePr>
            <p:cNvPr id="2188297" name="Object 9"/>
            <p:cNvGraphicFramePr>
              <a:graphicFrameLocks noChangeAspect="1"/>
            </p:cNvGraphicFramePr>
            <p:nvPr/>
          </p:nvGraphicFramePr>
          <p:xfrm>
            <a:off x="467544" y="4653136"/>
            <a:ext cx="802407" cy="448250"/>
          </p:xfrm>
          <a:graphic>
            <a:graphicData uri="http://schemas.openxmlformats.org/presentationml/2006/ole">
              <p:oleObj spid="_x0000_s1605639" name="Équation" r:id="rId10" imgW="431640" imgH="241200" progId="Equation.3">
                <p:embed/>
              </p:oleObj>
            </a:graphicData>
          </a:graphic>
        </p:graphicFrame>
        <p:graphicFrame>
          <p:nvGraphicFramePr>
            <p:cNvPr id="2188298" name="Object 10"/>
            <p:cNvGraphicFramePr>
              <a:graphicFrameLocks noChangeAspect="1"/>
            </p:cNvGraphicFramePr>
            <p:nvPr/>
          </p:nvGraphicFramePr>
          <p:xfrm>
            <a:off x="2555776" y="4581128"/>
            <a:ext cx="687388" cy="514350"/>
          </p:xfrm>
          <a:graphic>
            <a:graphicData uri="http://schemas.openxmlformats.org/presentationml/2006/ole">
              <p:oleObj spid="_x0000_s1605640" name="Équation" r:id="rId11" imgW="304560" imgH="228600" progId="Equation.3">
                <p:embed/>
              </p:oleObj>
            </a:graphicData>
          </a:graphic>
        </p:graphicFrame>
      </p:grpSp>
      <p:sp>
        <p:nvSpPr>
          <p:cNvPr id="35" name="Rectangle à coins arrondis 34"/>
          <p:cNvSpPr/>
          <p:nvPr/>
        </p:nvSpPr>
        <p:spPr bwMode="auto">
          <a:xfrm>
            <a:off x="467544" y="3501008"/>
            <a:ext cx="7920880" cy="2592288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6" name="Ellipse 35"/>
          <p:cNvSpPr/>
          <p:nvPr/>
        </p:nvSpPr>
        <p:spPr bwMode="auto">
          <a:xfrm>
            <a:off x="5508104" y="5085184"/>
            <a:ext cx="2664296" cy="1008112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" name="Ellipse 36"/>
          <p:cNvSpPr/>
          <p:nvPr/>
        </p:nvSpPr>
        <p:spPr bwMode="auto">
          <a:xfrm>
            <a:off x="5220072" y="2132856"/>
            <a:ext cx="2952328" cy="1008112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39" name="Connecteur droit avec flèche 38"/>
          <p:cNvCxnSpPr>
            <a:stCxn id="37" idx="3"/>
            <a:endCxn id="36" idx="1"/>
          </p:cNvCxnSpPr>
          <p:nvPr/>
        </p:nvCxnSpPr>
        <p:spPr bwMode="auto">
          <a:xfrm>
            <a:off x="5652431" y="2993334"/>
            <a:ext cx="245850" cy="223948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ot"/>
            <a:round/>
            <a:headEnd type="arrow" w="med" len="med"/>
            <a:tailEnd type="arrow" w="med" len="med"/>
          </a:ln>
          <a:effectLst/>
        </p:spPr>
      </p:cxnSp>
      <p:cxnSp>
        <p:nvCxnSpPr>
          <p:cNvPr id="41" name="Connecteur droit avec flèche 40"/>
          <p:cNvCxnSpPr/>
          <p:nvPr/>
        </p:nvCxnSpPr>
        <p:spPr bwMode="auto">
          <a:xfrm flipH="1">
            <a:off x="3851920" y="4293096"/>
            <a:ext cx="2016224" cy="122413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</p:spPr>
      </p:cxnSp>
      <p:graphicFrame>
        <p:nvGraphicFramePr>
          <p:cNvPr id="2188299" name="Object 11"/>
          <p:cNvGraphicFramePr>
            <a:graphicFrameLocks noChangeAspect="1"/>
          </p:cNvGraphicFramePr>
          <p:nvPr/>
        </p:nvGraphicFramePr>
        <p:xfrm>
          <a:off x="2411760" y="5085184"/>
          <a:ext cx="1346200" cy="887413"/>
        </p:xfrm>
        <a:graphic>
          <a:graphicData uri="http://schemas.openxmlformats.org/presentationml/2006/ole">
            <p:oleObj spid="_x0000_s1605641" name="Équation" r:id="rId12" imgW="596880" imgH="393480" progId="Equation.3">
              <p:embed/>
            </p:oleObj>
          </a:graphicData>
        </a:graphic>
      </p:graphicFrame>
      <p:sp>
        <p:nvSpPr>
          <p:cNvPr id="26" name="ZoneTexte 25"/>
          <p:cNvSpPr txBox="1"/>
          <p:nvPr/>
        </p:nvSpPr>
        <p:spPr>
          <a:xfrm>
            <a:off x="5076056" y="6309320"/>
            <a:ext cx="2952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err="1" smtClean="0">
                <a:solidFill>
                  <a:srgbClr val="00B050"/>
                </a:solidFill>
              </a:rPr>
              <a:t>Filippone</a:t>
            </a:r>
            <a:r>
              <a:rPr lang="fr-FR" sz="1600" b="1" dirty="0" smtClean="0">
                <a:solidFill>
                  <a:srgbClr val="00B050"/>
                </a:solidFill>
              </a:rPr>
              <a:t>, Mora (PRB 2012)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5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05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8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88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5" grpId="0" animBg="1"/>
      <p:bldP spid="36" grpId="0" animBg="1"/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76548" name="Rectangle 4"/>
          <p:cNvSpPr>
            <a:spLocks noChangeArrowheads="1"/>
          </p:cNvSpPr>
          <p:nvPr/>
        </p:nvSpPr>
        <p:spPr bwMode="auto">
          <a:xfrm>
            <a:off x="787426" y="1412776"/>
            <a:ext cx="7570788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066800" indent="-1066800" algn="ctr">
              <a:spcBef>
                <a:spcPct val="0"/>
              </a:spcBef>
              <a:buClrTx/>
              <a:buSzTx/>
            </a:pPr>
            <a:r>
              <a:rPr lang="de-DE" sz="4200" dirty="0" smtClean="0">
                <a:solidFill>
                  <a:schemeClr val="tx2"/>
                </a:solidFill>
                <a:latin typeface="Garamond" pitchFamily="18" charset="0"/>
              </a:rPr>
              <a:t>Giant </a:t>
            </a:r>
            <a:r>
              <a:rPr lang="de-DE" sz="4200" dirty="0" err="1" smtClean="0">
                <a:solidFill>
                  <a:schemeClr val="tx2"/>
                </a:solidFill>
                <a:latin typeface="Garamond" pitchFamily="18" charset="0"/>
              </a:rPr>
              <a:t>peak</a:t>
            </a:r>
            <a:r>
              <a:rPr lang="de-DE" sz="4200" dirty="0" smtClean="0">
                <a:solidFill>
                  <a:schemeClr val="tx2"/>
                </a:solidFill>
                <a:latin typeface="Garamond" pitchFamily="18" charset="0"/>
              </a:rPr>
              <a:t> in </a:t>
            </a:r>
            <a:r>
              <a:rPr lang="de-DE" sz="4200" dirty="0" err="1" smtClean="0">
                <a:solidFill>
                  <a:schemeClr val="tx2"/>
                </a:solidFill>
                <a:latin typeface="Garamond" pitchFamily="18" charset="0"/>
              </a:rPr>
              <a:t>the</a:t>
            </a:r>
            <a:r>
              <a:rPr lang="de-DE" sz="4200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de-DE" sz="4200" dirty="0" err="1" smtClean="0">
                <a:solidFill>
                  <a:schemeClr val="tx2"/>
                </a:solidFill>
                <a:latin typeface="Garamond" pitchFamily="18" charset="0"/>
              </a:rPr>
              <a:t>charge</a:t>
            </a:r>
            <a:r>
              <a:rPr lang="de-DE" sz="4200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de-DE" sz="4200" dirty="0" err="1" smtClean="0">
                <a:solidFill>
                  <a:schemeClr val="tx2"/>
                </a:solidFill>
                <a:latin typeface="Garamond" pitchFamily="18" charset="0"/>
              </a:rPr>
              <a:t>relaxation</a:t>
            </a:r>
            <a:r>
              <a:rPr lang="de-DE" sz="4200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de-DE" sz="4200" dirty="0" err="1" smtClean="0">
                <a:solidFill>
                  <a:schemeClr val="tx2"/>
                </a:solidFill>
                <a:latin typeface="Garamond" pitchFamily="18" charset="0"/>
              </a:rPr>
              <a:t>resistance</a:t>
            </a:r>
            <a:endParaRPr lang="de-DE" sz="4200" dirty="0">
              <a:solidFill>
                <a:schemeClr val="tx2"/>
              </a:solidFill>
              <a:latin typeface="Garamond" pitchFamily="18" charset="0"/>
            </a:endParaRPr>
          </a:p>
        </p:txBody>
      </p:sp>
      <p:pic>
        <p:nvPicPr>
          <p:cNvPr id="5" name="Image 4" descr="resistance-peak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95822" y="2780928"/>
            <a:ext cx="5124450" cy="3248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Outline of the talk</a:t>
            </a:r>
            <a:endParaRPr lang="fr-FR"/>
          </a:p>
        </p:txBody>
      </p:sp>
      <p:sp>
        <p:nvSpPr>
          <p:cNvPr id="869379" name="Text Box 3"/>
          <p:cNvSpPr txBox="1">
            <a:spLocks noChangeArrowheads="1"/>
          </p:cNvSpPr>
          <p:nvPr/>
        </p:nvSpPr>
        <p:spPr bwMode="auto">
          <a:xfrm>
            <a:off x="467544" y="1556792"/>
            <a:ext cx="8352928" cy="3847207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SzTx/>
            </a:pPr>
            <a:r>
              <a:rPr lang="fr-FR" sz="2800" dirty="0" err="1" smtClean="0">
                <a:solidFill>
                  <a:srgbClr val="FF0000"/>
                </a:solidFill>
              </a:rPr>
              <a:t>Three</a:t>
            </a:r>
            <a:r>
              <a:rPr lang="fr-FR" sz="2800" dirty="0" smtClean="0">
                <a:solidFill>
                  <a:srgbClr val="FF0000"/>
                </a:solidFill>
              </a:rPr>
              <a:t> transverse concepts in </a:t>
            </a:r>
            <a:r>
              <a:rPr lang="fr-FR" sz="2800" dirty="0" err="1" smtClean="0">
                <a:solidFill>
                  <a:srgbClr val="FF0000"/>
                </a:solidFill>
              </a:rPr>
              <a:t>mesoscopic</a:t>
            </a:r>
            <a:r>
              <a:rPr lang="fr-FR" sz="2800" dirty="0" smtClean="0">
                <a:solidFill>
                  <a:srgbClr val="FF0000"/>
                </a:solidFill>
              </a:rPr>
              <a:t> </a:t>
            </a:r>
            <a:r>
              <a:rPr lang="fr-FR" sz="2800" dirty="0" err="1" smtClean="0">
                <a:solidFill>
                  <a:srgbClr val="FF0000"/>
                </a:solidFill>
              </a:rPr>
              <a:t>physics</a:t>
            </a:r>
            <a:endParaRPr lang="fr-FR" sz="2800" dirty="0">
              <a:solidFill>
                <a:srgbClr val="FF0000"/>
              </a:solidFill>
            </a:endParaRPr>
          </a:p>
          <a:p>
            <a:pPr marL="457200" indent="-457200">
              <a:spcBef>
                <a:spcPct val="50000"/>
              </a:spcBef>
              <a:buSzTx/>
            </a:pPr>
            <a:endParaRPr lang="fr-FR" dirty="0" smtClean="0">
              <a:solidFill>
                <a:schemeClr val="bg2"/>
              </a:solidFill>
            </a:endParaRPr>
          </a:p>
          <a:p>
            <a:pPr marL="457200" indent="-457200">
              <a:spcBef>
                <a:spcPct val="50000"/>
              </a:spcBef>
              <a:buSzTx/>
              <a:buAutoNum type="arabicParenR"/>
            </a:pPr>
            <a:r>
              <a:rPr lang="fr-FR" dirty="0" smtClean="0">
                <a:solidFill>
                  <a:schemeClr val="bg2"/>
                </a:solidFill>
              </a:rPr>
              <a:t>Quantum </a:t>
            </a:r>
            <a:r>
              <a:rPr lang="fr-FR" dirty="0" err="1" smtClean="0">
                <a:solidFill>
                  <a:schemeClr val="bg2"/>
                </a:solidFill>
              </a:rPr>
              <a:t>coherence</a:t>
            </a:r>
            <a:r>
              <a:rPr lang="fr-FR" dirty="0" smtClean="0">
                <a:solidFill>
                  <a:schemeClr val="bg2"/>
                </a:solidFill>
              </a:rPr>
              <a:t> (</a:t>
            </a:r>
            <a:r>
              <a:rPr lang="fr-FR" dirty="0" err="1" smtClean="0">
                <a:solidFill>
                  <a:schemeClr val="bg2"/>
                </a:solidFill>
              </a:rPr>
              <a:t>electrons</a:t>
            </a:r>
            <a:r>
              <a:rPr lang="fr-FR" dirty="0" smtClean="0">
                <a:solidFill>
                  <a:schemeClr val="bg2"/>
                </a:solidFill>
              </a:rPr>
              <a:t> are </a:t>
            </a:r>
            <a:r>
              <a:rPr lang="fr-FR" dirty="0" err="1" smtClean="0">
                <a:solidFill>
                  <a:schemeClr val="bg2"/>
                </a:solidFill>
              </a:rPr>
              <a:t>also</a:t>
            </a:r>
            <a:r>
              <a:rPr lang="fr-FR" dirty="0" smtClean="0">
                <a:solidFill>
                  <a:schemeClr val="bg2"/>
                </a:solidFill>
              </a:rPr>
              <a:t> </a:t>
            </a:r>
            <a:r>
              <a:rPr lang="fr-FR" dirty="0" err="1" smtClean="0">
                <a:solidFill>
                  <a:schemeClr val="bg2"/>
                </a:solidFill>
              </a:rPr>
              <a:t>waves</a:t>
            </a:r>
            <a:r>
              <a:rPr lang="fr-FR" dirty="0" smtClean="0">
                <a:solidFill>
                  <a:schemeClr val="bg2"/>
                </a:solidFill>
              </a:rPr>
              <a:t>)</a:t>
            </a:r>
          </a:p>
          <a:p>
            <a:pPr marL="457200" indent="-457200">
              <a:spcBef>
                <a:spcPct val="50000"/>
              </a:spcBef>
              <a:buSzTx/>
              <a:buAutoNum type="arabicParenR"/>
            </a:pPr>
            <a:endParaRPr lang="fr-FR" dirty="0" smtClean="0">
              <a:solidFill>
                <a:schemeClr val="bg2"/>
              </a:solidFill>
            </a:endParaRPr>
          </a:p>
          <a:p>
            <a:pPr marL="457200" indent="-457200">
              <a:spcBef>
                <a:spcPct val="50000"/>
              </a:spcBef>
              <a:buSzTx/>
              <a:buAutoNum type="arabicParenR"/>
            </a:pPr>
            <a:r>
              <a:rPr lang="fr-FR" dirty="0" smtClean="0">
                <a:solidFill>
                  <a:schemeClr val="bg2"/>
                </a:solidFill>
              </a:rPr>
              <a:t>Interactions (</a:t>
            </a:r>
            <a:r>
              <a:rPr lang="fr-FR" dirty="0" err="1" smtClean="0">
                <a:solidFill>
                  <a:schemeClr val="bg2"/>
                </a:solidFill>
              </a:rPr>
              <a:t>electrons</a:t>
            </a:r>
            <a:r>
              <a:rPr lang="fr-FR" dirty="0" smtClean="0">
                <a:solidFill>
                  <a:schemeClr val="bg2"/>
                </a:solidFill>
              </a:rPr>
              <a:t> are not social people)</a:t>
            </a:r>
            <a:endParaRPr lang="fr-FR" dirty="0">
              <a:solidFill>
                <a:schemeClr val="bg2"/>
              </a:solidFill>
            </a:endParaRPr>
          </a:p>
          <a:p>
            <a:pPr marL="457200" indent="-457200">
              <a:spcBef>
                <a:spcPct val="50000"/>
              </a:spcBef>
              <a:buSzTx/>
            </a:pPr>
            <a:endParaRPr lang="fr-FR" dirty="0" smtClean="0">
              <a:solidFill>
                <a:schemeClr val="bg2"/>
              </a:solidFill>
            </a:endParaRPr>
          </a:p>
          <a:p>
            <a:pPr marL="457200" indent="-457200">
              <a:spcBef>
                <a:spcPct val="50000"/>
              </a:spcBef>
              <a:buSzTx/>
            </a:pPr>
            <a:r>
              <a:rPr lang="fr-FR" dirty="0" smtClean="0">
                <a:solidFill>
                  <a:schemeClr val="bg2"/>
                </a:solidFill>
              </a:rPr>
              <a:t>3)  Spin </a:t>
            </a:r>
            <a:r>
              <a:rPr lang="fr-FR" dirty="0" err="1" smtClean="0">
                <a:solidFill>
                  <a:schemeClr val="bg2"/>
                </a:solidFill>
              </a:rPr>
              <a:t>degree</a:t>
            </a:r>
            <a:r>
              <a:rPr lang="fr-FR" dirty="0" smtClean="0">
                <a:solidFill>
                  <a:schemeClr val="bg2"/>
                </a:solidFill>
              </a:rPr>
              <a:t> of </a:t>
            </a:r>
            <a:r>
              <a:rPr lang="fr-FR" dirty="0" err="1" smtClean="0">
                <a:solidFill>
                  <a:schemeClr val="bg2"/>
                </a:solidFill>
              </a:rPr>
              <a:t>freedom</a:t>
            </a:r>
            <a:endParaRPr lang="fr-FR" dirty="0" smtClean="0">
              <a:solidFill>
                <a:schemeClr val="bg2"/>
              </a:solidFill>
            </a:endParaRPr>
          </a:p>
        </p:txBody>
      </p:sp>
      <p:pic>
        <p:nvPicPr>
          <p:cNvPr id="5" name="Image 83" descr="bandeau horizontal-bleu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9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93"/>
          <p:cNvSpPr/>
          <p:nvPr/>
        </p:nvSpPr>
        <p:spPr>
          <a:xfrm>
            <a:off x="1959840" y="162738"/>
            <a:ext cx="5545256" cy="53970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lIns="81639" tIns="42452" rIns="81639" bIns="42452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None/>
              <a:defRPr sz="3200"/>
            </a:pPr>
            <a:r>
              <a:rPr lang="fr-FR" sz="2900" dirty="0" err="1" smtClean="0">
                <a:solidFill>
                  <a:srgbClr val="FFFFFF"/>
                </a:solidFill>
                <a:latin typeface="Calibri" pitchFamily="34" charset="0"/>
                <a:ea typeface="DejaVu Sans" pitchFamily="2"/>
                <a:cs typeface="DejaVu Sans" pitchFamily="2"/>
              </a:rPr>
              <a:t>Mesoscopic</a:t>
            </a:r>
            <a:r>
              <a:rPr lang="fr-FR" sz="2900" dirty="0" smtClean="0">
                <a:solidFill>
                  <a:srgbClr val="FFFFFF"/>
                </a:solidFill>
                <a:latin typeface="Calibri" pitchFamily="34" charset="0"/>
                <a:ea typeface="DejaVu Sans" pitchFamily="2"/>
                <a:cs typeface="DejaVu Sans" pitchFamily="2"/>
              </a:rPr>
              <a:t> and </a:t>
            </a:r>
            <a:r>
              <a:rPr lang="fr-FR" sz="2900" dirty="0" err="1" smtClean="0">
                <a:solidFill>
                  <a:srgbClr val="FFFFFF"/>
                </a:solidFill>
                <a:latin typeface="Calibri" pitchFamily="34" charset="0"/>
                <a:ea typeface="DejaVu Sans" pitchFamily="2"/>
                <a:cs typeface="DejaVu Sans" pitchFamily="2"/>
              </a:rPr>
              <a:t>nanoscopic</a:t>
            </a:r>
            <a:r>
              <a:rPr lang="fr-FR" sz="2900" dirty="0" smtClean="0">
                <a:solidFill>
                  <a:srgbClr val="FFFFFF"/>
                </a:solidFill>
                <a:latin typeface="Calibri" pitchFamily="34" charset="0"/>
                <a:ea typeface="DejaVu Sans" pitchFamily="2"/>
                <a:cs typeface="DejaVu Sans" pitchFamily="2"/>
              </a:rPr>
              <a:t> </a:t>
            </a:r>
            <a:r>
              <a:rPr lang="fr-FR" sz="2900" dirty="0" err="1" smtClean="0">
                <a:solidFill>
                  <a:srgbClr val="FFFFFF"/>
                </a:solidFill>
                <a:latin typeface="Calibri" pitchFamily="34" charset="0"/>
                <a:ea typeface="DejaVu Sans" pitchFamily="2"/>
                <a:cs typeface="DejaVu Sans" pitchFamily="2"/>
              </a:rPr>
              <a:t>physics</a:t>
            </a:r>
            <a:endParaRPr lang="fr-FR" sz="2900" dirty="0">
              <a:solidFill>
                <a:srgbClr val="FFFFFF"/>
              </a:solidFill>
              <a:latin typeface="Calibri" pitchFamily="34" charset="0"/>
              <a:ea typeface="DejaVu Sans" pitchFamily="2"/>
              <a:cs typeface="DejaVu Sans" pitchFamily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minchul-peak-resistance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967269"/>
            <a:ext cx="3384376" cy="2245707"/>
          </a:xfrm>
          <a:prstGeom prst="rect">
            <a:avLst/>
          </a:prstGeom>
        </p:spPr>
      </p:pic>
      <p:pic>
        <p:nvPicPr>
          <p:cNvPr id="5" name="Image 83" descr="bandeau horizontal-bleu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"/>
            <a:ext cx="9144000" cy="9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93"/>
          <p:cNvSpPr/>
          <p:nvPr/>
        </p:nvSpPr>
        <p:spPr>
          <a:xfrm>
            <a:off x="1959840" y="162738"/>
            <a:ext cx="4841666" cy="53970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lIns="81639" tIns="42452" rIns="81639" bIns="42452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None/>
              <a:defRPr sz="3200"/>
            </a:pPr>
            <a:r>
              <a:rPr lang="en-US" sz="2900" dirty="0" smtClean="0">
                <a:solidFill>
                  <a:srgbClr val="FFFFFF"/>
                </a:solidFill>
                <a:latin typeface="Calibri" pitchFamily="34" charset="0"/>
                <a:ea typeface="DejaVu Sans" pitchFamily="2"/>
                <a:cs typeface="DejaVu Sans" pitchFamily="2"/>
              </a:rPr>
              <a:t>Giant peak in the AC resistance</a:t>
            </a:r>
            <a:endParaRPr lang="fr-FR" sz="2900" dirty="0">
              <a:solidFill>
                <a:srgbClr val="FFFFFF"/>
              </a:solidFill>
              <a:latin typeface="Calibri" pitchFamily="34" charset="0"/>
              <a:ea typeface="DejaVu Sans" pitchFamily="2"/>
              <a:cs typeface="DejaVu Sans" pitchFamily="2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860032" y="2031231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00B050"/>
                </a:solidFill>
              </a:rPr>
              <a:t>M. Lee, R. Lopez, M.-S. Choi, T. </a:t>
            </a:r>
            <a:r>
              <a:rPr lang="fr-FR" sz="1200" dirty="0" err="1" smtClean="0">
                <a:solidFill>
                  <a:srgbClr val="00B050"/>
                </a:solidFill>
              </a:rPr>
              <a:t>Jonckheere</a:t>
            </a:r>
            <a:r>
              <a:rPr lang="fr-FR" sz="1200" dirty="0" smtClean="0">
                <a:solidFill>
                  <a:srgbClr val="00B050"/>
                </a:solidFill>
              </a:rPr>
              <a:t>, T. Martin (PRB, 2010)</a:t>
            </a:r>
            <a:endParaRPr lang="fr-FR" sz="1200" dirty="0">
              <a:solidFill>
                <a:srgbClr val="00B050"/>
              </a:solidFill>
            </a:endParaRPr>
          </a:p>
        </p:txBody>
      </p:sp>
      <p:pic>
        <p:nvPicPr>
          <p:cNvPr id="8" name="Image 7" descr="anderson-mode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80353" y="1314194"/>
            <a:ext cx="4052087" cy="530630"/>
          </a:xfrm>
          <a:prstGeom prst="rect">
            <a:avLst/>
          </a:prstGeom>
        </p:spPr>
      </p:pic>
      <p:pic>
        <p:nvPicPr>
          <p:cNvPr id="9" name="Image 8" descr="peak-image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63888" y="4149080"/>
            <a:ext cx="2736304" cy="1939526"/>
          </a:xfrm>
          <a:prstGeom prst="rect">
            <a:avLst/>
          </a:prstGeom>
        </p:spPr>
      </p:pic>
      <p:pic>
        <p:nvPicPr>
          <p:cNvPr id="10" name="Image 9" descr="fonctionF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44208" y="4293096"/>
            <a:ext cx="2255607" cy="1656184"/>
          </a:xfrm>
          <a:prstGeom prst="rect">
            <a:avLst/>
          </a:prstGeom>
        </p:spPr>
      </p:pic>
      <p:graphicFrame>
        <p:nvGraphicFramePr>
          <p:cNvPr id="2224130" name="Object 2"/>
          <p:cNvGraphicFramePr>
            <a:graphicFrameLocks noChangeAspect="1"/>
          </p:cNvGraphicFramePr>
          <p:nvPr/>
        </p:nvGraphicFramePr>
        <p:xfrm>
          <a:off x="611560" y="4077072"/>
          <a:ext cx="2880320" cy="775668"/>
        </p:xfrm>
        <a:graphic>
          <a:graphicData uri="http://schemas.openxmlformats.org/presentationml/2006/ole">
            <p:oleObj spid="_x0000_s1606658" name="Équation" r:id="rId9" imgW="1981080" imgH="533160" progId="Equation.3">
              <p:embed/>
            </p:oleObj>
          </a:graphicData>
        </a:graphic>
      </p:graphicFrame>
      <p:graphicFrame>
        <p:nvGraphicFramePr>
          <p:cNvPr id="2224131" name="Object 3"/>
          <p:cNvGraphicFramePr>
            <a:graphicFrameLocks noChangeAspect="1"/>
          </p:cNvGraphicFramePr>
          <p:nvPr/>
        </p:nvGraphicFramePr>
        <p:xfrm>
          <a:off x="1259632" y="4996138"/>
          <a:ext cx="1224136" cy="665110"/>
        </p:xfrm>
        <a:graphic>
          <a:graphicData uri="http://schemas.openxmlformats.org/presentationml/2006/ole">
            <p:oleObj spid="_x0000_s1606659" name="Équation" r:id="rId10" imgW="723600" imgH="393480" progId="Equation.3">
              <p:embed/>
            </p:oleObj>
          </a:graphicData>
        </a:graphic>
      </p:graphicFrame>
      <p:cxnSp>
        <p:nvCxnSpPr>
          <p:cNvPr id="12" name="Connecteur droit avec flèche 11"/>
          <p:cNvCxnSpPr/>
          <p:nvPr/>
        </p:nvCxnSpPr>
        <p:spPr bwMode="auto">
          <a:xfrm>
            <a:off x="2339752" y="2348880"/>
            <a:ext cx="2664296" cy="244827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</p:spPr>
      </p:cxnSp>
      <p:sp>
        <p:nvSpPr>
          <p:cNvPr id="13" name="ZoneTexte 22"/>
          <p:cNvSpPr txBox="1">
            <a:spLocks noChangeArrowheads="1"/>
          </p:cNvSpPr>
          <p:nvPr/>
        </p:nvSpPr>
        <p:spPr bwMode="auto">
          <a:xfrm>
            <a:off x="4283968" y="3501008"/>
            <a:ext cx="41764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Blip>
                <a:blip r:embed="rId11"/>
              </a:buBlip>
            </a:pPr>
            <a:r>
              <a:rPr lang="fr-FR" dirty="0"/>
              <a:t>  </a:t>
            </a:r>
            <a:r>
              <a:rPr lang="en-US" dirty="0" smtClean="0">
                <a:solidFill>
                  <a:srgbClr val="FF0000"/>
                </a:solidFill>
              </a:rPr>
              <a:t>Fermi liquid </a:t>
            </a:r>
            <a:r>
              <a:rPr lang="en-US" dirty="0" smtClean="0"/>
              <a:t>approach</a:t>
            </a:r>
            <a:endParaRPr lang="fr-FR" dirty="0">
              <a:solidFill>
                <a:srgbClr val="00B0F0"/>
              </a:solidFill>
            </a:endParaRPr>
          </a:p>
        </p:txBody>
      </p:sp>
      <p:sp>
        <p:nvSpPr>
          <p:cNvPr id="14" name="Rectangle à coins arrondis 13"/>
          <p:cNvSpPr/>
          <p:nvPr/>
        </p:nvSpPr>
        <p:spPr bwMode="auto">
          <a:xfrm>
            <a:off x="467544" y="3429000"/>
            <a:ext cx="8424936" cy="2664296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429526" y="2555612"/>
            <a:ext cx="4390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B0F0"/>
                </a:solidFill>
              </a:rPr>
              <a:t>Peak </a:t>
            </a:r>
            <a:r>
              <a:rPr lang="en-US" sz="1800" dirty="0" smtClean="0"/>
              <a:t>comes from </a:t>
            </a:r>
            <a:r>
              <a:rPr lang="en-US" sz="1800" dirty="0" smtClean="0">
                <a:solidFill>
                  <a:srgbClr val="FF0000"/>
                </a:solidFill>
              </a:rPr>
              <a:t>Kondo singlet </a:t>
            </a:r>
            <a:r>
              <a:rPr lang="en-US" sz="1800" dirty="0" smtClean="0"/>
              <a:t>breaking</a:t>
            </a:r>
            <a:endParaRPr lang="fr-FR" sz="1800" dirty="0"/>
          </a:p>
        </p:txBody>
      </p:sp>
      <p:sp>
        <p:nvSpPr>
          <p:cNvPr id="16" name="ZoneTexte 15"/>
          <p:cNvSpPr txBox="1"/>
          <p:nvPr/>
        </p:nvSpPr>
        <p:spPr>
          <a:xfrm>
            <a:off x="4860032" y="6309320"/>
            <a:ext cx="3960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err="1" smtClean="0">
                <a:solidFill>
                  <a:srgbClr val="00B050"/>
                </a:solidFill>
              </a:rPr>
              <a:t>Filippone</a:t>
            </a:r>
            <a:r>
              <a:rPr lang="fr-FR" sz="1600" b="1" dirty="0" smtClean="0">
                <a:solidFill>
                  <a:srgbClr val="00B050"/>
                </a:solidFill>
              </a:rPr>
              <a:t>, Le Hur, Mora (PRL 2011)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Perturbation theory (second order)</a:t>
            </a:r>
            <a:endParaRPr lang="fr-FR" dirty="0"/>
          </a:p>
        </p:txBody>
      </p:sp>
      <p:pic>
        <p:nvPicPr>
          <p:cNvPr id="70" name="Image 83" descr="bandeau horizontal-bleu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9144000" cy="9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Text Box 93"/>
          <p:cNvSpPr/>
          <p:nvPr/>
        </p:nvSpPr>
        <p:spPr>
          <a:xfrm>
            <a:off x="1959840" y="162738"/>
            <a:ext cx="3457184" cy="53970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lIns="81639" tIns="42452" rIns="81639" bIns="42452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None/>
              <a:defRPr sz="3200"/>
            </a:pPr>
            <a:r>
              <a:rPr lang="fr-FR" sz="2900" dirty="0" smtClean="0">
                <a:solidFill>
                  <a:srgbClr val="FFFFFF"/>
                </a:solidFill>
                <a:latin typeface="Calibri" pitchFamily="34" charset="0"/>
                <a:ea typeface="DejaVu Sans" pitchFamily="2"/>
                <a:cs typeface="DejaVu Sans" pitchFamily="2"/>
              </a:rPr>
              <a:t>Fermi </a:t>
            </a:r>
            <a:r>
              <a:rPr lang="fr-FR" sz="2900" dirty="0" err="1" smtClean="0">
                <a:solidFill>
                  <a:srgbClr val="FFFFFF"/>
                </a:solidFill>
                <a:latin typeface="Calibri" pitchFamily="34" charset="0"/>
                <a:ea typeface="DejaVu Sans" pitchFamily="2"/>
                <a:cs typeface="DejaVu Sans" pitchFamily="2"/>
              </a:rPr>
              <a:t>liquid</a:t>
            </a:r>
            <a:r>
              <a:rPr lang="fr-FR" sz="2900" dirty="0" smtClean="0">
                <a:solidFill>
                  <a:srgbClr val="FFFFFF"/>
                </a:solidFill>
                <a:latin typeface="Calibri" pitchFamily="34" charset="0"/>
                <a:ea typeface="DejaVu Sans" pitchFamily="2"/>
                <a:cs typeface="DejaVu Sans" pitchFamily="2"/>
              </a:rPr>
              <a:t> </a:t>
            </a:r>
            <a:r>
              <a:rPr lang="fr-FR" sz="2900" dirty="0" err="1" smtClean="0">
                <a:solidFill>
                  <a:srgbClr val="FFFFFF"/>
                </a:solidFill>
                <a:latin typeface="Calibri" pitchFamily="34" charset="0"/>
                <a:ea typeface="DejaVu Sans" pitchFamily="2"/>
                <a:cs typeface="DejaVu Sans" pitchFamily="2"/>
              </a:rPr>
              <a:t>approach</a:t>
            </a:r>
            <a:endParaRPr lang="fr-FR" sz="2900" dirty="0">
              <a:solidFill>
                <a:srgbClr val="FFFFFF"/>
              </a:solidFill>
              <a:latin typeface="Calibri" pitchFamily="34" charset="0"/>
              <a:ea typeface="DejaVu Sans" pitchFamily="2"/>
              <a:cs typeface="DejaVu Sans" pitchFamily="2"/>
            </a:endParaRPr>
          </a:p>
        </p:txBody>
      </p:sp>
      <p:graphicFrame>
        <p:nvGraphicFramePr>
          <p:cNvPr id="1610757" name="Object 5"/>
          <p:cNvGraphicFramePr>
            <a:graphicFrameLocks noChangeAspect="1"/>
          </p:cNvGraphicFramePr>
          <p:nvPr/>
        </p:nvGraphicFramePr>
        <p:xfrm>
          <a:off x="827584" y="4653136"/>
          <a:ext cx="2889250" cy="1087437"/>
        </p:xfrm>
        <a:graphic>
          <a:graphicData uri="http://schemas.openxmlformats.org/presentationml/2006/ole">
            <p:oleObj spid="_x0000_s1661954" name="Équation" r:id="rId5" imgW="1282680" imgH="482400" progId="Equation.3">
              <p:embed/>
            </p:oleObj>
          </a:graphicData>
        </a:graphic>
      </p:graphicFrame>
      <p:grpSp>
        <p:nvGrpSpPr>
          <p:cNvPr id="2" name="Groupe 10"/>
          <p:cNvGrpSpPr/>
          <p:nvPr/>
        </p:nvGrpSpPr>
        <p:grpSpPr>
          <a:xfrm>
            <a:off x="827584" y="1628800"/>
            <a:ext cx="2206028" cy="1346228"/>
            <a:chOff x="2000232" y="2045114"/>
            <a:chExt cx="2366336" cy="1004440"/>
          </a:xfrm>
        </p:grpSpPr>
        <p:sp>
          <p:nvSpPr>
            <p:cNvPr id="12" name="Forme libre 11"/>
            <p:cNvSpPr/>
            <p:nvPr/>
          </p:nvSpPr>
          <p:spPr bwMode="auto">
            <a:xfrm>
              <a:off x="2000232" y="2045114"/>
              <a:ext cx="2366336" cy="502220"/>
            </a:xfrm>
            <a:custGeom>
              <a:avLst/>
              <a:gdLst>
                <a:gd name="connsiteX0" fmla="*/ 0 w 2626783"/>
                <a:gd name="connsiteY0" fmla="*/ 190500 h 990600"/>
                <a:gd name="connsiteX1" fmla="*/ 736600 w 2626783"/>
                <a:gd name="connsiteY1" fmla="*/ 190500 h 990600"/>
                <a:gd name="connsiteX2" fmla="*/ 1308100 w 2626783"/>
                <a:gd name="connsiteY2" fmla="*/ 749300 h 990600"/>
                <a:gd name="connsiteX3" fmla="*/ 1892300 w 2626783"/>
                <a:gd name="connsiteY3" fmla="*/ 825500 h 990600"/>
                <a:gd name="connsiteX4" fmla="*/ 2146300 w 2626783"/>
                <a:gd name="connsiteY4" fmla="*/ 304800 h 990600"/>
                <a:gd name="connsiteX5" fmla="*/ 2552700 w 2626783"/>
                <a:gd name="connsiteY5" fmla="*/ 114300 h 990600"/>
                <a:gd name="connsiteX6" fmla="*/ 2590800 w 2626783"/>
                <a:gd name="connsiteY6" fmla="*/ 990600 h 990600"/>
                <a:gd name="connsiteX7" fmla="*/ 2590800 w 2626783"/>
                <a:gd name="connsiteY7" fmla="*/ 990600 h 990600"/>
                <a:gd name="connsiteX8" fmla="*/ 2590800 w 2626783"/>
                <a:gd name="connsiteY8" fmla="*/ 99060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6783" h="990600">
                  <a:moveTo>
                    <a:pt x="0" y="190500"/>
                  </a:moveTo>
                  <a:cubicBezTo>
                    <a:pt x="259291" y="143933"/>
                    <a:pt x="518583" y="97367"/>
                    <a:pt x="736600" y="190500"/>
                  </a:cubicBezTo>
                  <a:cubicBezTo>
                    <a:pt x="954617" y="283633"/>
                    <a:pt x="1115483" y="643467"/>
                    <a:pt x="1308100" y="749300"/>
                  </a:cubicBezTo>
                  <a:cubicBezTo>
                    <a:pt x="1500717" y="855133"/>
                    <a:pt x="1752600" y="899583"/>
                    <a:pt x="1892300" y="825500"/>
                  </a:cubicBezTo>
                  <a:cubicBezTo>
                    <a:pt x="2032000" y="751417"/>
                    <a:pt x="2036233" y="423333"/>
                    <a:pt x="2146300" y="304800"/>
                  </a:cubicBezTo>
                  <a:cubicBezTo>
                    <a:pt x="2256367" y="186267"/>
                    <a:pt x="2478617" y="0"/>
                    <a:pt x="2552700" y="114300"/>
                  </a:cubicBezTo>
                  <a:cubicBezTo>
                    <a:pt x="2626783" y="228600"/>
                    <a:pt x="2590800" y="990600"/>
                    <a:pt x="2590800" y="990600"/>
                  </a:cubicBezTo>
                  <a:lnTo>
                    <a:pt x="2590800" y="990600"/>
                  </a:lnTo>
                  <a:lnTo>
                    <a:pt x="2590800" y="990600"/>
                  </a:lnTo>
                </a:path>
              </a:pathLst>
            </a:custGeom>
            <a:ln w="25400">
              <a:headEnd type="none" w="med" len="med"/>
              <a:tailEnd type="non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itchFamily="2" charset="2"/>
                <a:buNone/>
                <a:tabLst/>
              </a:pPr>
              <a:endParaRPr kumimoji="0" lang="fr-F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" name="Forme libre 12"/>
            <p:cNvSpPr/>
            <p:nvPr/>
          </p:nvSpPr>
          <p:spPr bwMode="auto">
            <a:xfrm flipV="1">
              <a:off x="2000232" y="2547334"/>
              <a:ext cx="2366336" cy="502220"/>
            </a:xfrm>
            <a:custGeom>
              <a:avLst/>
              <a:gdLst>
                <a:gd name="connsiteX0" fmla="*/ 0 w 2626783"/>
                <a:gd name="connsiteY0" fmla="*/ 190500 h 990600"/>
                <a:gd name="connsiteX1" fmla="*/ 736600 w 2626783"/>
                <a:gd name="connsiteY1" fmla="*/ 190500 h 990600"/>
                <a:gd name="connsiteX2" fmla="*/ 1308100 w 2626783"/>
                <a:gd name="connsiteY2" fmla="*/ 749300 h 990600"/>
                <a:gd name="connsiteX3" fmla="*/ 1892300 w 2626783"/>
                <a:gd name="connsiteY3" fmla="*/ 825500 h 990600"/>
                <a:gd name="connsiteX4" fmla="*/ 2146300 w 2626783"/>
                <a:gd name="connsiteY4" fmla="*/ 304800 h 990600"/>
                <a:gd name="connsiteX5" fmla="*/ 2552700 w 2626783"/>
                <a:gd name="connsiteY5" fmla="*/ 114300 h 990600"/>
                <a:gd name="connsiteX6" fmla="*/ 2590800 w 2626783"/>
                <a:gd name="connsiteY6" fmla="*/ 990600 h 990600"/>
                <a:gd name="connsiteX7" fmla="*/ 2590800 w 2626783"/>
                <a:gd name="connsiteY7" fmla="*/ 990600 h 990600"/>
                <a:gd name="connsiteX8" fmla="*/ 2590800 w 2626783"/>
                <a:gd name="connsiteY8" fmla="*/ 99060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6783" h="990600">
                  <a:moveTo>
                    <a:pt x="0" y="190500"/>
                  </a:moveTo>
                  <a:cubicBezTo>
                    <a:pt x="259291" y="143933"/>
                    <a:pt x="518583" y="97367"/>
                    <a:pt x="736600" y="190500"/>
                  </a:cubicBezTo>
                  <a:cubicBezTo>
                    <a:pt x="954617" y="283633"/>
                    <a:pt x="1115483" y="643467"/>
                    <a:pt x="1308100" y="749300"/>
                  </a:cubicBezTo>
                  <a:cubicBezTo>
                    <a:pt x="1500717" y="855133"/>
                    <a:pt x="1752600" y="899583"/>
                    <a:pt x="1892300" y="825500"/>
                  </a:cubicBezTo>
                  <a:cubicBezTo>
                    <a:pt x="2032000" y="751417"/>
                    <a:pt x="2036233" y="423333"/>
                    <a:pt x="2146300" y="304800"/>
                  </a:cubicBezTo>
                  <a:cubicBezTo>
                    <a:pt x="2256367" y="186267"/>
                    <a:pt x="2478617" y="0"/>
                    <a:pt x="2552700" y="114300"/>
                  </a:cubicBezTo>
                  <a:cubicBezTo>
                    <a:pt x="2626783" y="228600"/>
                    <a:pt x="2590800" y="990600"/>
                    <a:pt x="2590800" y="990600"/>
                  </a:cubicBezTo>
                  <a:lnTo>
                    <a:pt x="2590800" y="990600"/>
                  </a:lnTo>
                  <a:lnTo>
                    <a:pt x="2590800" y="990600"/>
                  </a:lnTo>
                </a:path>
              </a:pathLst>
            </a:custGeom>
            <a:ln w="25400">
              <a:headEnd type="none" w="med" len="med"/>
              <a:tailEnd type="non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itchFamily="2" charset="2"/>
                <a:buNone/>
                <a:tabLst/>
              </a:pPr>
              <a:endParaRPr kumimoji="0" lang="fr-F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14" name="Ellipse 13"/>
          <p:cNvSpPr/>
          <p:nvPr/>
        </p:nvSpPr>
        <p:spPr bwMode="auto">
          <a:xfrm>
            <a:off x="2195736" y="2234481"/>
            <a:ext cx="144016" cy="11439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5" name="Connecteur droit avec flèche 14"/>
          <p:cNvCxnSpPr/>
          <p:nvPr/>
        </p:nvCxnSpPr>
        <p:spPr bwMode="auto">
          <a:xfrm>
            <a:off x="827584" y="2204864"/>
            <a:ext cx="1296144" cy="7200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Connecteur droit avec flèche 15"/>
          <p:cNvCxnSpPr/>
          <p:nvPr/>
        </p:nvCxnSpPr>
        <p:spPr bwMode="auto">
          <a:xfrm rot="10800000" flipV="1">
            <a:off x="755576" y="2276872"/>
            <a:ext cx="1368152" cy="7200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Rectangle 16"/>
          <p:cNvSpPr/>
          <p:nvPr/>
        </p:nvSpPr>
        <p:spPr bwMode="auto">
          <a:xfrm>
            <a:off x="2411760" y="1556792"/>
            <a:ext cx="936104" cy="1440160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 w="25400" cap="flat" cmpd="sng" algn="ctr">
            <a:noFill/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8" name="Object 7"/>
          <p:cNvGraphicFramePr>
            <a:graphicFrameLocks noChangeAspect="1"/>
          </p:cNvGraphicFramePr>
          <p:nvPr/>
        </p:nvGraphicFramePr>
        <p:xfrm>
          <a:off x="764258" y="1052736"/>
          <a:ext cx="1287462" cy="514350"/>
        </p:xfrm>
        <a:graphic>
          <a:graphicData uri="http://schemas.openxmlformats.org/presentationml/2006/ole">
            <p:oleObj spid="_x0000_s1661955" name="Équation" r:id="rId7" imgW="571320" imgH="228600" progId="Equation.3">
              <p:embed/>
            </p:oleObj>
          </a:graphicData>
        </a:graphic>
      </p:graphicFrame>
      <p:cxnSp>
        <p:nvCxnSpPr>
          <p:cNvPr id="19" name="Connecteur droit avec flèche 18"/>
          <p:cNvCxnSpPr/>
          <p:nvPr/>
        </p:nvCxnSpPr>
        <p:spPr bwMode="auto">
          <a:xfrm>
            <a:off x="1691680" y="1556792"/>
            <a:ext cx="576064" cy="57606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20" name="Object 8"/>
          <p:cNvGraphicFramePr>
            <a:graphicFrameLocks noChangeAspect="1"/>
          </p:cNvGraphicFramePr>
          <p:nvPr/>
        </p:nvGraphicFramePr>
        <p:xfrm>
          <a:off x="2699445" y="1763018"/>
          <a:ext cx="400050" cy="1089025"/>
        </p:xfrm>
        <a:graphic>
          <a:graphicData uri="http://schemas.openxmlformats.org/presentationml/2006/ole">
            <p:oleObj spid="_x0000_s1661956" name="Équation" r:id="rId8" imgW="177480" imgH="482400" progId="Equation.3">
              <p:embed/>
            </p:oleObj>
          </a:graphicData>
        </a:graphic>
      </p:graphicFrame>
      <p:graphicFrame>
        <p:nvGraphicFramePr>
          <p:cNvPr id="1643525" name="Object 5"/>
          <p:cNvGraphicFramePr>
            <a:graphicFrameLocks noChangeAspect="1"/>
          </p:cNvGraphicFramePr>
          <p:nvPr/>
        </p:nvGraphicFramePr>
        <p:xfrm>
          <a:off x="971600" y="2852936"/>
          <a:ext cx="1287462" cy="514350"/>
        </p:xfrm>
        <a:graphic>
          <a:graphicData uri="http://schemas.openxmlformats.org/presentationml/2006/ole">
            <p:oleObj spid="_x0000_s1661957" name="Équation" r:id="rId9" imgW="571320" imgH="228600" progId="Equation.3">
              <p:embed/>
            </p:oleObj>
          </a:graphicData>
        </a:graphic>
      </p:graphicFrame>
      <p:cxnSp>
        <p:nvCxnSpPr>
          <p:cNvPr id="24" name="Connecteur droit avec flèche 23"/>
          <p:cNvCxnSpPr/>
          <p:nvPr/>
        </p:nvCxnSpPr>
        <p:spPr bwMode="auto">
          <a:xfrm flipV="1">
            <a:off x="1907704" y="2420888"/>
            <a:ext cx="360040" cy="43204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643526" name="Object 6"/>
          <p:cNvGraphicFramePr>
            <a:graphicFrameLocks noChangeAspect="1"/>
          </p:cNvGraphicFramePr>
          <p:nvPr/>
        </p:nvGraphicFramePr>
        <p:xfrm>
          <a:off x="4211960" y="1556792"/>
          <a:ext cx="1744663" cy="1000125"/>
        </p:xfrm>
        <a:graphic>
          <a:graphicData uri="http://schemas.openxmlformats.org/presentationml/2006/ole">
            <p:oleObj spid="_x0000_s1661958" name="Équation" r:id="rId10" imgW="774360" imgH="444240" progId="Equation.3">
              <p:embed/>
            </p:oleObj>
          </a:graphicData>
        </a:graphic>
      </p:graphicFrame>
      <p:graphicFrame>
        <p:nvGraphicFramePr>
          <p:cNvPr id="1643527" name="Object 7"/>
          <p:cNvGraphicFramePr>
            <a:graphicFrameLocks noChangeAspect="1"/>
          </p:cNvGraphicFramePr>
          <p:nvPr/>
        </p:nvGraphicFramePr>
        <p:xfrm>
          <a:off x="6283722" y="1564779"/>
          <a:ext cx="1744662" cy="1000125"/>
        </p:xfrm>
        <a:graphic>
          <a:graphicData uri="http://schemas.openxmlformats.org/presentationml/2006/ole">
            <p:oleObj spid="_x0000_s1661959" name="Équation" r:id="rId11" imgW="774360" imgH="444240" progId="Equation.3">
              <p:embed/>
            </p:oleObj>
          </a:graphicData>
        </a:graphic>
      </p:graphicFrame>
      <p:sp>
        <p:nvSpPr>
          <p:cNvPr id="27" name="ZoneTexte 26"/>
          <p:cNvSpPr txBox="1"/>
          <p:nvPr/>
        </p:nvSpPr>
        <p:spPr>
          <a:xfrm>
            <a:off x="4427984" y="1095127"/>
            <a:ext cx="3268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Charge </a:t>
            </a:r>
            <a:r>
              <a:rPr lang="fr-FR" dirty="0" err="1" smtClean="0">
                <a:solidFill>
                  <a:srgbClr val="FF0000"/>
                </a:solidFill>
              </a:rPr>
              <a:t>susceptibilities</a:t>
            </a:r>
            <a:endParaRPr lang="fr-FR" dirty="0">
              <a:solidFill>
                <a:srgbClr val="FF0000"/>
              </a:solidFill>
            </a:endParaRPr>
          </a:p>
        </p:txBody>
      </p:sp>
      <p:graphicFrame>
        <p:nvGraphicFramePr>
          <p:cNvPr id="1643528" name="Object 8"/>
          <p:cNvGraphicFramePr>
            <a:graphicFrameLocks noChangeAspect="1"/>
          </p:cNvGraphicFramePr>
          <p:nvPr/>
        </p:nvGraphicFramePr>
        <p:xfrm>
          <a:off x="4187825" y="2598738"/>
          <a:ext cx="3832225" cy="542925"/>
        </p:xfrm>
        <a:graphic>
          <a:graphicData uri="http://schemas.openxmlformats.org/presentationml/2006/ole">
            <p:oleObj spid="_x0000_s1661960" name="Équation" r:id="rId12" imgW="1701720" imgH="241200" progId="Equation.3">
              <p:embed/>
            </p:oleObj>
          </a:graphicData>
        </a:graphic>
      </p:graphicFrame>
      <p:sp>
        <p:nvSpPr>
          <p:cNvPr id="29" name="Rectangle à coins arrondis 28"/>
          <p:cNvSpPr/>
          <p:nvPr/>
        </p:nvSpPr>
        <p:spPr bwMode="auto">
          <a:xfrm>
            <a:off x="3995936" y="1124744"/>
            <a:ext cx="4104456" cy="2232248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683568" y="3645024"/>
            <a:ext cx="2874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Charge-spin modes</a:t>
            </a:r>
            <a:endParaRPr lang="fr-FR" dirty="0">
              <a:solidFill>
                <a:srgbClr val="0070C0"/>
              </a:solidFill>
            </a:endParaRPr>
          </a:p>
        </p:txBody>
      </p:sp>
      <p:graphicFrame>
        <p:nvGraphicFramePr>
          <p:cNvPr id="1643529" name="Object 9"/>
          <p:cNvGraphicFramePr>
            <a:graphicFrameLocks noChangeAspect="1"/>
          </p:cNvGraphicFramePr>
          <p:nvPr/>
        </p:nvGraphicFramePr>
        <p:xfrm>
          <a:off x="3851920" y="3634730"/>
          <a:ext cx="4662488" cy="514350"/>
        </p:xfrm>
        <a:graphic>
          <a:graphicData uri="http://schemas.openxmlformats.org/presentationml/2006/ole">
            <p:oleObj spid="_x0000_s1661961" name="Équation" r:id="rId13" imgW="2070000" imgH="228600" progId="Equation.3">
              <p:embed/>
            </p:oleObj>
          </a:graphicData>
        </a:graphic>
      </p:graphicFrame>
      <p:sp>
        <p:nvSpPr>
          <p:cNvPr id="33" name="Rectangle à coins arrondis 32"/>
          <p:cNvSpPr/>
          <p:nvPr/>
        </p:nvSpPr>
        <p:spPr bwMode="auto">
          <a:xfrm>
            <a:off x="683568" y="4509120"/>
            <a:ext cx="3168352" cy="1368152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4355976" y="4581128"/>
            <a:ext cx="1709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Kondo </a:t>
            </a:r>
            <a:r>
              <a:rPr lang="fr-FR" dirty="0" err="1" smtClean="0">
                <a:solidFill>
                  <a:srgbClr val="FF0000"/>
                </a:solidFill>
              </a:rPr>
              <a:t>limit</a:t>
            </a:r>
            <a:endParaRPr lang="fr-FR" dirty="0">
              <a:solidFill>
                <a:srgbClr val="FF0000"/>
              </a:solidFill>
            </a:endParaRPr>
          </a:p>
        </p:txBody>
      </p:sp>
      <p:graphicFrame>
        <p:nvGraphicFramePr>
          <p:cNvPr id="1643530" name="Object 10"/>
          <p:cNvGraphicFramePr>
            <a:graphicFrameLocks noChangeAspect="1"/>
          </p:cNvGraphicFramePr>
          <p:nvPr/>
        </p:nvGraphicFramePr>
        <p:xfrm>
          <a:off x="4211960" y="5157192"/>
          <a:ext cx="1944687" cy="485775"/>
        </p:xfrm>
        <a:graphic>
          <a:graphicData uri="http://schemas.openxmlformats.org/presentationml/2006/ole">
            <p:oleObj spid="_x0000_s1661962" name="Équation" r:id="rId14" imgW="863280" imgH="215640" progId="Equation.3">
              <p:embed/>
            </p:oleObj>
          </a:graphicData>
        </a:graphic>
      </p:graphicFrame>
      <p:graphicFrame>
        <p:nvGraphicFramePr>
          <p:cNvPr id="1643531" name="Object 11"/>
          <p:cNvGraphicFramePr>
            <a:graphicFrameLocks noChangeAspect="1"/>
          </p:cNvGraphicFramePr>
          <p:nvPr/>
        </p:nvGraphicFramePr>
        <p:xfrm>
          <a:off x="6444208" y="4581128"/>
          <a:ext cx="485775" cy="514350"/>
        </p:xfrm>
        <a:graphic>
          <a:graphicData uri="http://schemas.openxmlformats.org/presentationml/2006/ole">
            <p:oleObj spid="_x0000_s1661963" name="Équation" r:id="rId15" imgW="215640" imgH="228600" progId="Equation.3">
              <p:embed/>
            </p:oleObj>
          </a:graphicData>
        </a:graphic>
      </p:graphicFrame>
      <p:sp>
        <p:nvSpPr>
          <p:cNvPr id="37" name="ZoneTexte 36"/>
          <p:cNvSpPr txBox="1"/>
          <p:nvPr/>
        </p:nvSpPr>
        <p:spPr>
          <a:xfrm>
            <a:off x="6876256" y="4623519"/>
            <a:ext cx="2085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remains</a:t>
            </a:r>
            <a:r>
              <a:rPr lang="fr-FR" dirty="0" smtClean="0"/>
              <a:t> </a:t>
            </a:r>
            <a:r>
              <a:rPr lang="fr-FR" dirty="0" err="1" smtClean="0">
                <a:solidFill>
                  <a:srgbClr val="0070C0"/>
                </a:solidFill>
              </a:rPr>
              <a:t>small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6608261" y="5157192"/>
            <a:ext cx="20681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charge </a:t>
            </a:r>
            <a:r>
              <a:rPr lang="fr-FR" dirty="0" err="1" smtClean="0">
                <a:solidFill>
                  <a:srgbClr val="0070C0"/>
                </a:solidFill>
              </a:rPr>
              <a:t>frozen</a:t>
            </a:r>
            <a:endParaRPr lang="fr-FR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43536"/>
          </a:xfrm>
        </p:spPr>
        <p:txBody>
          <a:bodyPr/>
          <a:lstStyle/>
          <a:p>
            <a:r>
              <a:rPr lang="fr-FR" dirty="0" err="1" smtClean="0"/>
              <a:t>Prediction</a:t>
            </a:r>
            <a:r>
              <a:rPr lang="fr-FR" dirty="0" smtClean="0"/>
              <a:t> of </a:t>
            </a:r>
            <a:r>
              <a:rPr lang="fr-FR" dirty="0" err="1" smtClean="0">
                <a:solidFill>
                  <a:srgbClr val="FF0000"/>
                </a:solidFill>
              </a:rPr>
              <a:t>scattering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theory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recovered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an </a:t>
            </a:r>
            <a:r>
              <a:rPr lang="fr-FR" dirty="0" smtClean="0">
                <a:solidFill>
                  <a:srgbClr val="0070C0"/>
                </a:solidFill>
              </a:rPr>
              <a:t>exact</a:t>
            </a:r>
            <a:r>
              <a:rPr lang="fr-FR" dirty="0" smtClean="0"/>
              <a:t> </a:t>
            </a:r>
            <a:r>
              <a:rPr lang="fr-FR" dirty="0" err="1" smtClean="0">
                <a:solidFill>
                  <a:srgbClr val="0070C0"/>
                </a:solidFill>
              </a:rPr>
              <a:t>treatment</a:t>
            </a:r>
            <a:r>
              <a:rPr lang="fr-FR" dirty="0" smtClean="0"/>
              <a:t> of </a:t>
            </a:r>
            <a:r>
              <a:rPr lang="fr-FR" dirty="0" smtClean="0">
                <a:solidFill>
                  <a:srgbClr val="FF0000"/>
                </a:solidFill>
              </a:rPr>
              <a:t>Coulomb interaction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err="1" smtClean="0">
                <a:solidFill>
                  <a:srgbClr val="FF0000"/>
                </a:solidFill>
              </a:rPr>
              <a:t>Novel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universal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resistance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predicted</a:t>
            </a:r>
            <a:r>
              <a:rPr lang="fr-FR" dirty="0" smtClean="0"/>
              <a:t> for a </a:t>
            </a:r>
            <a:r>
              <a:rPr lang="fr-FR" dirty="0" smtClean="0">
                <a:solidFill>
                  <a:srgbClr val="0070C0"/>
                </a:solidFill>
              </a:rPr>
              <a:t>large </a:t>
            </a:r>
            <a:r>
              <a:rPr lang="fr-FR" dirty="0" err="1" smtClean="0">
                <a:solidFill>
                  <a:srgbClr val="0070C0"/>
                </a:solidFill>
              </a:rPr>
              <a:t>cavity</a:t>
            </a:r>
            <a:endParaRPr lang="fr-FR" dirty="0" smtClean="0">
              <a:solidFill>
                <a:srgbClr val="0070C0"/>
              </a:solidFill>
            </a:endParaRP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err="1" smtClean="0">
                <a:solidFill>
                  <a:srgbClr val="FF0000"/>
                </a:solidFill>
              </a:rPr>
              <a:t>Peak</a:t>
            </a:r>
            <a:r>
              <a:rPr lang="fr-FR" dirty="0" smtClean="0">
                <a:solidFill>
                  <a:srgbClr val="FF0000"/>
                </a:solidFill>
              </a:rPr>
              <a:t> in the charge relaxation </a:t>
            </a:r>
            <a:r>
              <a:rPr lang="fr-FR" dirty="0" err="1" smtClean="0">
                <a:solidFill>
                  <a:srgbClr val="FF0000"/>
                </a:solidFill>
              </a:rPr>
              <a:t>resistance</a:t>
            </a:r>
            <a:r>
              <a:rPr lang="fr-FR" dirty="0" smtClean="0">
                <a:solidFill>
                  <a:srgbClr val="FF0000"/>
                </a:solidFill>
              </a:rPr>
              <a:t> for the Anderson model</a:t>
            </a:r>
            <a:endParaRPr lang="fr-FR" dirty="0" smtClean="0"/>
          </a:p>
          <a:p>
            <a:pPr>
              <a:buNone/>
            </a:pPr>
            <a:endParaRPr lang="fr-FR" dirty="0" smtClean="0"/>
          </a:p>
          <a:p>
            <a:endParaRPr lang="fr-FR" dirty="0" smtClean="0"/>
          </a:p>
        </p:txBody>
      </p:sp>
      <p:graphicFrame>
        <p:nvGraphicFramePr>
          <p:cNvPr id="1285122" name="Object 2"/>
          <p:cNvGraphicFramePr>
            <a:graphicFrameLocks noChangeAspect="1"/>
          </p:cNvGraphicFramePr>
          <p:nvPr/>
        </p:nvGraphicFramePr>
        <p:xfrm>
          <a:off x="5786446" y="1755770"/>
          <a:ext cx="1346200" cy="887412"/>
        </p:xfrm>
        <a:graphic>
          <a:graphicData uri="http://schemas.openxmlformats.org/presentationml/2006/ole">
            <p:oleObj spid="_x0000_s1608706" name="Équation" r:id="rId3" imgW="596880" imgH="393480" progId="Equation.3">
              <p:embed/>
            </p:oleObj>
          </a:graphicData>
        </a:graphic>
      </p:graphicFrame>
      <p:graphicFrame>
        <p:nvGraphicFramePr>
          <p:cNvPr id="1285123" name="Object 3"/>
          <p:cNvGraphicFramePr>
            <a:graphicFrameLocks noChangeAspect="1"/>
          </p:cNvGraphicFramePr>
          <p:nvPr/>
        </p:nvGraphicFramePr>
        <p:xfrm>
          <a:off x="5929322" y="3429000"/>
          <a:ext cx="1174750" cy="887412"/>
        </p:xfrm>
        <a:graphic>
          <a:graphicData uri="http://schemas.openxmlformats.org/presentationml/2006/ole">
            <p:oleObj spid="_x0000_s1608707" name="Équation" r:id="rId4" imgW="520560" imgH="393480" progId="Equation.3">
              <p:embed/>
            </p:oleObj>
          </a:graphicData>
        </a:graphic>
      </p:graphicFrame>
      <p:sp>
        <p:nvSpPr>
          <p:cNvPr id="6" name="Rectangle à coins arrondis 5"/>
          <p:cNvSpPr/>
          <p:nvPr/>
        </p:nvSpPr>
        <p:spPr bwMode="auto">
          <a:xfrm>
            <a:off x="5643570" y="1714488"/>
            <a:ext cx="1643074" cy="1071570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 bwMode="auto">
          <a:xfrm>
            <a:off x="5715008" y="3356992"/>
            <a:ext cx="1643074" cy="1071570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23528" y="5826750"/>
            <a:ext cx="55721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B050"/>
                </a:solidFill>
              </a:rPr>
              <a:t>Mora, Le Hur (Nature Phys. 2010)  </a:t>
            </a:r>
          </a:p>
        </p:txBody>
      </p:sp>
      <p:pic>
        <p:nvPicPr>
          <p:cNvPr id="11" name="Image 83" descr="bandeau horizontal-bleu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"/>
            <a:ext cx="9144000" cy="9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93"/>
          <p:cNvSpPr/>
          <p:nvPr/>
        </p:nvSpPr>
        <p:spPr>
          <a:xfrm>
            <a:off x="1959840" y="162738"/>
            <a:ext cx="1960429" cy="53970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lIns="81639" tIns="42452" rIns="81639" bIns="42452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None/>
              <a:defRPr sz="3200"/>
            </a:pPr>
            <a:r>
              <a:rPr lang="fr-FR" sz="2900" dirty="0" smtClean="0">
                <a:solidFill>
                  <a:srgbClr val="FFFFFF"/>
                </a:solidFill>
                <a:latin typeface="Calibri" pitchFamily="34" charset="0"/>
                <a:ea typeface="DejaVu Sans" pitchFamily="2"/>
                <a:cs typeface="DejaVu Sans" pitchFamily="2"/>
              </a:rPr>
              <a:t>Conclusions</a:t>
            </a:r>
            <a:endParaRPr lang="fr-FR" sz="2900" dirty="0">
              <a:solidFill>
                <a:srgbClr val="FFFFFF"/>
              </a:solidFill>
              <a:latin typeface="Calibri" pitchFamily="34" charset="0"/>
              <a:ea typeface="DejaVu Sans" pitchFamily="2"/>
              <a:cs typeface="DejaVu Sans" pitchFamily="2"/>
            </a:endParaRPr>
          </a:p>
        </p:txBody>
      </p:sp>
      <p:pic>
        <p:nvPicPr>
          <p:cNvPr id="13" name="Image 12" descr="resistance-peak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00192" y="5085184"/>
            <a:ext cx="2448272" cy="1551786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323528" y="6165304"/>
            <a:ext cx="3960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err="1" smtClean="0">
                <a:solidFill>
                  <a:srgbClr val="00B050"/>
                </a:solidFill>
              </a:rPr>
              <a:t>Filippone</a:t>
            </a:r>
            <a:r>
              <a:rPr lang="fr-FR" sz="1600" b="1" dirty="0" smtClean="0">
                <a:solidFill>
                  <a:srgbClr val="00B050"/>
                </a:solidFill>
              </a:rPr>
              <a:t>, Le Hur, Mora (PRL 2011)  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395536" y="5466710"/>
            <a:ext cx="3960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err="1" smtClean="0">
                <a:solidFill>
                  <a:srgbClr val="00B050"/>
                </a:solidFill>
              </a:rPr>
              <a:t>Filippone</a:t>
            </a:r>
            <a:r>
              <a:rPr lang="fr-FR" sz="1600" b="1" dirty="0" smtClean="0">
                <a:solidFill>
                  <a:srgbClr val="00B050"/>
                </a:solidFill>
              </a:rPr>
              <a:t>, Mora (PRB 2012)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Perturbation theory (second order)</a:t>
            </a:r>
            <a:endParaRPr lang="fr-FR" dirty="0"/>
          </a:p>
        </p:txBody>
      </p:sp>
      <p:pic>
        <p:nvPicPr>
          <p:cNvPr id="70" name="Image 83" descr="bandeau horizontal-bleu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9144000" cy="9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Text Box 93"/>
          <p:cNvSpPr/>
          <p:nvPr/>
        </p:nvSpPr>
        <p:spPr>
          <a:xfrm>
            <a:off x="1959840" y="162738"/>
            <a:ext cx="2659145" cy="53970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lIns="81639" tIns="42452" rIns="81639" bIns="42452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None/>
              <a:defRPr sz="3200"/>
            </a:pPr>
            <a:r>
              <a:rPr lang="fr-FR" sz="2900" dirty="0" smtClean="0">
                <a:solidFill>
                  <a:srgbClr val="FFFFFF"/>
                </a:solidFill>
                <a:latin typeface="Calibri" pitchFamily="34" charset="0"/>
                <a:ea typeface="DejaVu Sans" pitchFamily="2"/>
                <a:cs typeface="DejaVu Sans" pitchFamily="2"/>
              </a:rPr>
              <a:t>Anderson model</a:t>
            </a:r>
            <a:endParaRPr lang="fr-FR" sz="2900" dirty="0">
              <a:solidFill>
                <a:srgbClr val="FFFFFF"/>
              </a:solidFill>
              <a:latin typeface="Calibri" pitchFamily="34" charset="0"/>
              <a:ea typeface="DejaVu Sans" pitchFamily="2"/>
              <a:cs typeface="DejaVu Sans" pitchFamily="2"/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1043608" y="1484784"/>
            <a:ext cx="7560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00B050"/>
                </a:solidFill>
              </a:rPr>
              <a:t>M. Lee, R. Lopez, M.-S. Choi, T. </a:t>
            </a:r>
            <a:r>
              <a:rPr lang="fr-FR" sz="1400" b="1" dirty="0" err="1" smtClean="0">
                <a:solidFill>
                  <a:srgbClr val="00B050"/>
                </a:solidFill>
              </a:rPr>
              <a:t>Jonckheere</a:t>
            </a:r>
            <a:r>
              <a:rPr lang="fr-FR" sz="1400" b="1" dirty="0" smtClean="0">
                <a:solidFill>
                  <a:srgbClr val="00B050"/>
                </a:solidFill>
              </a:rPr>
              <a:t>, T. Martin (PRB, 2010)</a:t>
            </a:r>
            <a:endParaRPr lang="fr-FR" sz="1400" b="1" dirty="0">
              <a:solidFill>
                <a:srgbClr val="00B050"/>
              </a:solidFill>
            </a:endParaRPr>
          </a:p>
        </p:txBody>
      </p:sp>
      <p:pic>
        <p:nvPicPr>
          <p:cNvPr id="74" name="Image 73" descr="minchul-peak-resistance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2968749"/>
            <a:ext cx="4057710" cy="2692499"/>
          </a:xfrm>
          <a:prstGeom prst="rect">
            <a:avLst/>
          </a:prstGeom>
        </p:spPr>
      </p:pic>
      <p:pic>
        <p:nvPicPr>
          <p:cNvPr id="75" name="Image 74" descr="anderson-mode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51961" y="1988840"/>
            <a:ext cx="7148431" cy="936104"/>
          </a:xfrm>
          <a:prstGeom prst="rect">
            <a:avLst/>
          </a:prstGeom>
        </p:spPr>
      </p:pic>
      <p:graphicFrame>
        <p:nvGraphicFramePr>
          <p:cNvPr id="1610757" name="Object 5"/>
          <p:cNvGraphicFramePr>
            <a:graphicFrameLocks noChangeAspect="1"/>
          </p:cNvGraphicFramePr>
          <p:nvPr/>
        </p:nvGraphicFramePr>
        <p:xfrm>
          <a:off x="6179715" y="3256459"/>
          <a:ext cx="1344613" cy="887412"/>
        </p:xfrm>
        <a:graphic>
          <a:graphicData uri="http://schemas.openxmlformats.org/presentationml/2006/ole">
            <p:oleObj spid="_x0000_s1658882" name="Équation" r:id="rId7" imgW="596880" imgH="393480" progId="Equation.3">
              <p:embed/>
            </p:oleObj>
          </a:graphicData>
        </a:graphic>
      </p:graphicFrame>
      <p:sp>
        <p:nvSpPr>
          <p:cNvPr id="76" name="ZoneTexte 75"/>
          <p:cNvSpPr txBox="1"/>
          <p:nvPr/>
        </p:nvSpPr>
        <p:spPr>
          <a:xfrm>
            <a:off x="5868144" y="4264893"/>
            <a:ext cx="2085827" cy="904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dirty="0" err="1" smtClean="0">
                <a:solidFill>
                  <a:srgbClr val="FF0000"/>
                </a:solidFill>
              </a:rPr>
              <a:t>zero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fr-FR" dirty="0" err="1" smtClean="0">
                <a:solidFill>
                  <a:srgbClr val="FF0000"/>
                </a:solidFill>
              </a:rPr>
              <a:t>magnetic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field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7" name="Rectangle à coins arrondis 76"/>
          <p:cNvSpPr/>
          <p:nvPr/>
        </p:nvSpPr>
        <p:spPr bwMode="auto">
          <a:xfrm>
            <a:off x="5364088" y="3184773"/>
            <a:ext cx="2952328" cy="2160240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899592" y="5661248"/>
            <a:ext cx="3422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Monte-Carlo </a:t>
            </a:r>
            <a:r>
              <a:rPr lang="fr-FR" dirty="0" err="1" smtClean="0">
                <a:solidFill>
                  <a:srgbClr val="0070C0"/>
                </a:solidFill>
              </a:rPr>
              <a:t>calculation</a:t>
            </a:r>
            <a:endParaRPr lang="fr-FR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Perturbation theory (second order)</a:t>
            </a:r>
            <a:endParaRPr lang="fr-FR" dirty="0"/>
          </a:p>
        </p:txBody>
      </p:sp>
      <p:pic>
        <p:nvPicPr>
          <p:cNvPr id="70" name="Image 83" descr="bandeau horizontal-bleu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9144000" cy="9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Text Box 93"/>
          <p:cNvSpPr/>
          <p:nvPr/>
        </p:nvSpPr>
        <p:spPr>
          <a:xfrm>
            <a:off x="1959840" y="162738"/>
            <a:ext cx="3457184" cy="53970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lIns="81639" tIns="42452" rIns="81639" bIns="42452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None/>
              <a:defRPr sz="3200"/>
            </a:pPr>
            <a:r>
              <a:rPr lang="fr-FR" sz="2900" dirty="0" smtClean="0">
                <a:solidFill>
                  <a:srgbClr val="FFFFFF"/>
                </a:solidFill>
                <a:latin typeface="Calibri" pitchFamily="34" charset="0"/>
                <a:ea typeface="DejaVu Sans" pitchFamily="2"/>
                <a:cs typeface="DejaVu Sans" pitchFamily="2"/>
              </a:rPr>
              <a:t>Fermi </a:t>
            </a:r>
            <a:r>
              <a:rPr lang="fr-FR" sz="2900" dirty="0" err="1" smtClean="0">
                <a:solidFill>
                  <a:srgbClr val="FFFFFF"/>
                </a:solidFill>
                <a:latin typeface="Calibri" pitchFamily="34" charset="0"/>
                <a:ea typeface="DejaVu Sans" pitchFamily="2"/>
                <a:cs typeface="DejaVu Sans" pitchFamily="2"/>
              </a:rPr>
              <a:t>liquid</a:t>
            </a:r>
            <a:r>
              <a:rPr lang="fr-FR" sz="2900" dirty="0" smtClean="0">
                <a:solidFill>
                  <a:srgbClr val="FFFFFF"/>
                </a:solidFill>
                <a:latin typeface="Calibri" pitchFamily="34" charset="0"/>
                <a:ea typeface="DejaVu Sans" pitchFamily="2"/>
                <a:cs typeface="DejaVu Sans" pitchFamily="2"/>
              </a:rPr>
              <a:t> </a:t>
            </a:r>
            <a:r>
              <a:rPr lang="fr-FR" sz="2900" dirty="0" err="1" smtClean="0">
                <a:solidFill>
                  <a:srgbClr val="FFFFFF"/>
                </a:solidFill>
                <a:latin typeface="Calibri" pitchFamily="34" charset="0"/>
                <a:ea typeface="DejaVu Sans" pitchFamily="2"/>
                <a:cs typeface="DejaVu Sans" pitchFamily="2"/>
              </a:rPr>
              <a:t>approach</a:t>
            </a:r>
            <a:endParaRPr lang="fr-FR" sz="2900" dirty="0">
              <a:solidFill>
                <a:srgbClr val="FFFFFF"/>
              </a:solidFill>
              <a:latin typeface="Calibri" pitchFamily="34" charset="0"/>
              <a:ea typeface="DejaVu Sans" pitchFamily="2"/>
              <a:cs typeface="DejaVu Sans" pitchFamily="2"/>
            </a:endParaRPr>
          </a:p>
        </p:txBody>
      </p:sp>
      <p:graphicFrame>
        <p:nvGraphicFramePr>
          <p:cNvPr id="1610757" name="Object 5"/>
          <p:cNvGraphicFramePr>
            <a:graphicFrameLocks noChangeAspect="1"/>
          </p:cNvGraphicFramePr>
          <p:nvPr/>
        </p:nvGraphicFramePr>
        <p:xfrm>
          <a:off x="827584" y="4653136"/>
          <a:ext cx="2889250" cy="1087437"/>
        </p:xfrm>
        <a:graphic>
          <a:graphicData uri="http://schemas.openxmlformats.org/presentationml/2006/ole">
            <p:oleObj spid="_x0000_s1659906" name="Équation" r:id="rId5" imgW="1282680" imgH="482400" progId="Equation.3">
              <p:embed/>
            </p:oleObj>
          </a:graphicData>
        </a:graphic>
      </p:graphicFrame>
      <p:grpSp>
        <p:nvGrpSpPr>
          <p:cNvPr id="2" name="Groupe 10"/>
          <p:cNvGrpSpPr/>
          <p:nvPr/>
        </p:nvGrpSpPr>
        <p:grpSpPr>
          <a:xfrm>
            <a:off x="827584" y="1628800"/>
            <a:ext cx="2206028" cy="1346228"/>
            <a:chOff x="2000232" y="2045114"/>
            <a:chExt cx="2366336" cy="1004440"/>
          </a:xfrm>
        </p:grpSpPr>
        <p:sp>
          <p:nvSpPr>
            <p:cNvPr id="12" name="Forme libre 11"/>
            <p:cNvSpPr/>
            <p:nvPr/>
          </p:nvSpPr>
          <p:spPr bwMode="auto">
            <a:xfrm>
              <a:off x="2000232" y="2045114"/>
              <a:ext cx="2366336" cy="502220"/>
            </a:xfrm>
            <a:custGeom>
              <a:avLst/>
              <a:gdLst>
                <a:gd name="connsiteX0" fmla="*/ 0 w 2626783"/>
                <a:gd name="connsiteY0" fmla="*/ 190500 h 990600"/>
                <a:gd name="connsiteX1" fmla="*/ 736600 w 2626783"/>
                <a:gd name="connsiteY1" fmla="*/ 190500 h 990600"/>
                <a:gd name="connsiteX2" fmla="*/ 1308100 w 2626783"/>
                <a:gd name="connsiteY2" fmla="*/ 749300 h 990600"/>
                <a:gd name="connsiteX3" fmla="*/ 1892300 w 2626783"/>
                <a:gd name="connsiteY3" fmla="*/ 825500 h 990600"/>
                <a:gd name="connsiteX4" fmla="*/ 2146300 w 2626783"/>
                <a:gd name="connsiteY4" fmla="*/ 304800 h 990600"/>
                <a:gd name="connsiteX5" fmla="*/ 2552700 w 2626783"/>
                <a:gd name="connsiteY5" fmla="*/ 114300 h 990600"/>
                <a:gd name="connsiteX6" fmla="*/ 2590800 w 2626783"/>
                <a:gd name="connsiteY6" fmla="*/ 990600 h 990600"/>
                <a:gd name="connsiteX7" fmla="*/ 2590800 w 2626783"/>
                <a:gd name="connsiteY7" fmla="*/ 990600 h 990600"/>
                <a:gd name="connsiteX8" fmla="*/ 2590800 w 2626783"/>
                <a:gd name="connsiteY8" fmla="*/ 99060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6783" h="990600">
                  <a:moveTo>
                    <a:pt x="0" y="190500"/>
                  </a:moveTo>
                  <a:cubicBezTo>
                    <a:pt x="259291" y="143933"/>
                    <a:pt x="518583" y="97367"/>
                    <a:pt x="736600" y="190500"/>
                  </a:cubicBezTo>
                  <a:cubicBezTo>
                    <a:pt x="954617" y="283633"/>
                    <a:pt x="1115483" y="643467"/>
                    <a:pt x="1308100" y="749300"/>
                  </a:cubicBezTo>
                  <a:cubicBezTo>
                    <a:pt x="1500717" y="855133"/>
                    <a:pt x="1752600" y="899583"/>
                    <a:pt x="1892300" y="825500"/>
                  </a:cubicBezTo>
                  <a:cubicBezTo>
                    <a:pt x="2032000" y="751417"/>
                    <a:pt x="2036233" y="423333"/>
                    <a:pt x="2146300" y="304800"/>
                  </a:cubicBezTo>
                  <a:cubicBezTo>
                    <a:pt x="2256367" y="186267"/>
                    <a:pt x="2478617" y="0"/>
                    <a:pt x="2552700" y="114300"/>
                  </a:cubicBezTo>
                  <a:cubicBezTo>
                    <a:pt x="2626783" y="228600"/>
                    <a:pt x="2590800" y="990600"/>
                    <a:pt x="2590800" y="990600"/>
                  </a:cubicBezTo>
                  <a:lnTo>
                    <a:pt x="2590800" y="990600"/>
                  </a:lnTo>
                  <a:lnTo>
                    <a:pt x="2590800" y="990600"/>
                  </a:lnTo>
                </a:path>
              </a:pathLst>
            </a:custGeom>
            <a:ln w="25400">
              <a:headEnd type="none" w="med" len="med"/>
              <a:tailEnd type="non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itchFamily="2" charset="2"/>
                <a:buNone/>
                <a:tabLst/>
              </a:pPr>
              <a:endParaRPr kumimoji="0" lang="fr-F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" name="Forme libre 12"/>
            <p:cNvSpPr/>
            <p:nvPr/>
          </p:nvSpPr>
          <p:spPr bwMode="auto">
            <a:xfrm flipV="1">
              <a:off x="2000232" y="2547334"/>
              <a:ext cx="2366336" cy="502220"/>
            </a:xfrm>
            <a:custGeom>
              <a:avLst/>
              <a:gdLst>
                <a:gd name="connsiteX0" fmla="*/ 0 w 2626783"/>
                <a:gd name="connsiteY0" fmla="*/ 190500 h 990600"/>
                <a:gd name="connsiteX1" fmla="*/ 736600 w 2626783"/>
                <a:gd name="connsiteY1" fmla="*/ 190500 h 990600"/>
                <a:gd name="connsiteX2" fmla="*/ 1308100 w 2626783"/>
                <a:gd name="connsiteY2" fmla="*/ 749300 h 990600"/>
                <a:gd name="connsiteX3" fmla="*/ 1892300 w 2626783"/>
                <a:gd name="connsiteY3" fmla="*/ 825500 h 990600"/>
                <a:gd name="connsiteX4" fmla="*/ 2146300 w 2626783"/>
                <a:gd name="connsiteY4" fmla="*/ 304800 h 990600"/>
                <a:gd name="connsiteX5" fmla="*/ 2552700 w 2626783"/>
                <a:gd name="connsiteY5" fmla="*/ 114300 h 990600"/>
                <a:gd name="connsiteX6" fmla="*/ 2590800 w 2626783"/>
                <a:gd name="connsiteY6" fmla="*/ 990600 h 990600"/>
                <a:gd name="connsiteX7" fmla="*/ 2590800 w 2626783"/>
                <a:gd name="connsiteY7" fmla="*/ 990600 h 990600"/>
                <a:gd name="connsiteX8" fmla="*/ 2590800 w 2626783"/>
                <a:gd name="connsiteY8" fmla="*/ 99060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6783" h="990600">
                  <a:moveTo>
                    <a:pt x="0" y="190500"/>
                  </a:moveTo>
                  <a:cubicBezTo>
                    <a:pt x="259291" y="143933"/>
                    <a:pt x="518583" y="97367"/>
                    <a:pt x="736600" y="190500"/>
                  </a:cubicBezTo>
                  <a:cubicBezTo>
                    <a:pt x="954617" y="283633"/>
                    <a:pt x="1115483" y="643467"/>
                    <a:pt x="1308100" y="749300"/>
                  </a:cubicBezTo>
                  <a:cubicBezTo>
                    <a:pt x="1500717" y="855133"/>
                    <a:pt x="1752600" y="899583"/>
                    <a:pt x="1892300" y="825500"/>
                  </a:cubicBezTo>
                  <a:cubicBezTo>
                    <a:pt x="2032000" y="751417"/>
                    <a:pt x="2036233" y="423333"/>
                    <a:pt x="2146300" y="304800"/>
                  </a:cubicBezTo>
                  <a:cubicBezTo>
                    <a:pt x="2256367" y="186267"/>
                    <a:pt x="2478617" y="0"/>
                    <a:pt x="2552700" y="114300"/>
                  </a:cubicBezTo>
                  <a:cubicBezTo>
                    <a:pt x="2626783" y="228600"/>
                    <a:pt x="2590800" y="990600"/>
                    <a:pt x="2590800" y="990600"/>
                  </a:cubicBezTo>
                  <a:lnTo>
                    <a:pt x="2590800" y="990600"/>
                  </a:lnTo>
                  <a:lnTo>
                    <a:pt x="2590800" y="990600"/>
                  </a:lnTo>
                </a:path>
              </a:pathLst>
            </a:custGeom>
            <a:ln w="25400">
              <a:headEnd type="none" w="med" len="med"/>
              <a:tailEnd type="non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itchFamily="2" charset="2"/>
                <a:buNone/>
                <a:tabLst/>
              </a:pPr>
              <a:endParaRPr kumimoji="0" lang="fr-F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14" name="Ellipse 13"/>
          <p:cNvSpPr/>
          <p:nvPr/>
        </p:nvSpPr>
        <p:spPr bwMode="auto">
          <a:xfrm>
            <a:off x="2195736" y="2234481"/>
            <a:ext cx="144016" cy="11439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5" name="Connecteur droit avec flèche 14"/>
          <p:cNvCxnSpPr/>
          <p:nvPr/>
        </p:nvCxnSpPr>
        <p:spPr bwMode="auto">
          <a:xfrm>
            <a:off x="827584" y="2204864"/>
            <a:ext cx="1296144" cy="7200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Connecteur droit avec flèche 15"/>
          <p:cNvCxnSpPr/>
          <p:nvPr/>
        </p:nvCxnSpPr>
        <p:spPr bwMode="auto">
          <a:xfrm rot="10800000" flipV="1">
            <a:off x="755576" y="2276872"/>
            <a:ext cx="1368152" cy="7200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Rectangle 16"/>
          <p:cNvSpPr/>
          <p:nvPr/>
        </p:nvSpPr>
        <p:spPr bwMode="auto">
          <a:xfrm>
            <a:off x="2411760" y="1556792"/>
            <a:ext cx="936104" cy="1440160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 w="25400" cap="flat" cmpd="sng" algn="ctr">
            <a:noFill/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8" name="Object 7"/>
          <p:cNvGraphicFramePr>
            <a:graphicFrameLocks noChangeAspect="1"/>
          </p:cNvGraphicFramePr>
          <p:nvPr/>
        </p:nvGraphicFramePr>
        <p:xfrm>
          <a:off x="764258" y="1052736"/>
          <a:ext cx="1287462" cy="514350"/>
        </p:xfrm>
        <a:graphic>
          <a:graphicData uri="http://schemas.openxmlformats.org/presentationml/2006/ole">
            <p:oleObj spid="_x0000_s1659907" name="Équation" r:id="rId7" imgW="571320" imgH="228600" progId="Equation.3">
              <p:embed/>
            </p:oleObj>
          </a:graphicData>
        </a:graphic>
      </p:graphicFrame>
      <p:cxnSp>
        <p:nvCxnSpPr>
          <p:cNvPr id="19" name="Connecteur droit avec flèche 18"/>
          <p:cNvCxnSpPr/>
          <p:nvPr/>
        </p:nvCxnSpPr>
        <p:spPr bwMode="auto">
          <a:xfrm>
            <a:off x="1691680" y="1556792"/>
            <a:ext cx="576064" cy="57606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20" name="Object 8"/>
          <p:cNvGraphicFramePr>
            <a:graphicFrameLocks noChangeAspect="1"/>
          </p:cNvGraphicFramePr>
          <p:nvPr/>
        </p:nvGraphicFramePr>
        <p:xfrm>
          <a:off x="2699445" y="1763018"/>
          <a:ext cx="400050" cy="1089025"/>
        </p:xfrm>
        <a:graphic>
          <a:graphicData uri="http://schemas.openxmlformats.org/presentationml/2006/ole">
            <p:oleObj spid="_x0000_s1659908" name="Équation" r:id="rId8" imgW="177480" imgH="482400" progId="Equation.3">
              <p:embed/>
            </p:oleObj>
          </a:graphicData>
        </a:graphic>
      </p:graphicFrame>
      <p:graphicFrame>
        <p:nvGraphicFramePr>
          <p:cNvPr id="1643525" name="Object 5"/>
          <p:cNvGraphicFramePr>
            <a:graphicFrameLocks noChangeAspect="1"/>
          </p:cNvGraphicFramePr>
          <p:nvPr/>
        </p:nvGraphicFramePr>
        <p:xfrm>
          <a:off x="971600" y="2852936"/>
          <a:ext cx="1287462" cy="514350"/>
        </p:xfrm>
        <a:graphic>
          <a:graphicData uri="http://schemas.openxmlformats.org/presentationml/2006/ole">
            <p:oleObj spid="_x0000_s1659909" name="Équation" r:id="rId9" imgW="571320" imgH="228600" progId="Equation.3">
              <p:embed/>
            </p:oleObj>
          </a:graphicData>
        </a:graphic>
      </p:graphicFrame>
      <p:cxnSp>
        <p:nvCxnSpPr>
          <p:cNvPr id="24" name="Connecteur droit avec flèche 23"/>
          <p:cNvCxnSpPr/>
          <p:nvPr/>
        </p:nvCxnSpPr>
        <p:spPr bwMode="auto">
          <a:xfrm flipV="1">
            <a:off x="1907704" y="2420888"/>
            <a:ext cx="360040" cy="43204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643526" name="Object 6"/>
          <p:cNvGraphicFramePr>
            <a:graphicFrameLocks noChangeAspect="1"/>
          </p:cNvGraphicFramePr>
          <p:nvPr/>
        </p:nvGraphicFramePr>
        <p:xfrm>
          <a:off x="4211960" y="1556792"/>
          <a:ext cx="1744663" cy="1000125"/>
        </p:xfrm>
        <a:graphic>
          <a:graphicData uri="http://schemas.openxmlformats.org/presentationml/2006/ole">
            <p:oleObj spid="_x0000_s1659910" name="Équation" r:id="rId10" imgW="774360" imgH="444240" progId="Equation.3">
              <p:embed/>
            </p:oleObj>
          </a:graphicData>
        </a:graphic>
      </p:graphicFrame>
      <p:graphicFrame>
        <p:nvGraphicFramePr>
          <p:cNvPr id="1643527" name="Object 7"/>
          <p:cNvGraphicFramePr>
            <a:graphicFrameLocks noChangeAspect="1"/>
          </p:cNvGraphicFramePr>
          <p:nvPr/>
        </p:nvGraphicFramePr>
        <p:xfrm>
          <a:off x="6283722" y="1564779"/>
          <a:ext cx="1744662" cy="1000125"/>
        </p:xfrm>
        <a:graphic>
          <a:graphicData uri="http://schemas.openxmlformats.org/presentationml/2006/ole">
            <p:oleObj spid="_x0000_s1659911" name="Équation" r:id="rId11" imgW="774360" imgH="444240" progId="Equation.3">
              <p:embed/>
            </p:oleObj>
          </a:graphicData>
        </a:graphic>
      </p:graphicFrame>
      <p:sp>
        <p:nvSpPr>
          <p:cNvPr id="27" name="ZoneTexte 26"/>
          <p:cNvSpPr txBox="1"/>
          <p:nvPr/>
        </p:nvSpPr>
        <p:spPr>
          <a:xfrm>
            <a:off x="4427984" y="1095127"/>
            <a:ext cx="3268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Charge </a:t>
            </a:r>
            <a:r>
              <a:rPr lang="fr-FR" dirty="0" err="1" smtClean="0">
                <a:solidFill>
                  <a:srgbClr val="FF0000"/>
                </a:solidFill>
              </a:rPr>
              <a:t>susceptibilities</a:t>
            </a:r>
            <a:endParaRPr lang="fr-FR" dirty="0">
              <a:solidFill>
                <a:srgbClr val="FF0000"/>
              </a:solidFill>
            </a:endParaRPr>
          </a:p>
        </p:txBody>
      </p:sp>
      <p:graphicFrame>
        <p:nvGraphicFramePr>
          <p:cNvPr id="1643528" name="Object 8"/>
          <p:cNvGraphicFramePr>
            <a:graphicFrameLocks noChangeAspect="1"/>
          </p:cNvGraphicFramePr>
          <p:nvPr/>
        </p:nvGraphicFramePr>
        <p:xfrm>
          <a:off x="4187825" y="2598738"/>
          <a:ext cx="3832225" cy="542925"/>
        </p:xfrm>
        <a:graphic>
          <a:graphicData uri="http://schemas.openxmlformats.org/presentationml/2006/ole">
            <p:oleObj spid="_x0000_s1659912" name="Équation" r:id="rId12" imgW="1701720" imgH="241200" progId="Equation.3">
              <p:embed/>
            </p:oleObj>
          </a:graphicData>
        </a:graphic>
      </p:graphicFrame>
      <p:sp>
        <p:nvSpPr>
          <p:cNvPr id="29" name="Rectangle à coins arrondis 28"/>
          <p:cNvSpPr/>
          <p:nvPr/>
        </p:nvSpPr>
        <p:spPr bwMode="auto">
          <a:xfrm>
            <a:off x="3995936" y="1124744"/>
            <a:ext cx="4104456" cy="2232248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683568" y="3645024"/>
            <a:ext cx="2874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Charge-spin modes</a:t>
            </a:r>
            <a:endParaRPr lang="fr-FR" dirty="0">
              <a:solidFill>
                <a:srgbClr val="0070C0"/>
              </a:solidFill>
            </a:endParaRPr>
          </a:p>
        </p:txBody>
      </p:sp>
      <p:graphicFrame>
        <p:nvGraphicFramePr>
          <p:cNvPr id="1643529" name="Object 9"/>
          <p:cNvGraphicFramePr>
            <a:graphicFrameLocks noChangeAspect="1"/>
          </p:cNvGraphicFramePr>
          <p:nvPr/>
        </p:nvGraphicFramePr>
        <p:xfrm>
          <a:off x="3851920" y="3634730"/>
          <a:ext cx="4662488" cy="514350"/>
        </p:xfrm>
        <a:graphic>
          <a:graphicData uri="http://schemas.openxmlformats.org/presentationml/2006/ole">
            <p:oleObj spid="_x0000_s1659913" name="Équation" r:id="rId13" imgW="2070000" imgH="228600" progId="Equation.3">
              <p:embed/>
            </p:oleObj>
          </a:graphicData>
        </a:graphic>
      </p:graphicFrame>
      <p:sp>
        <p:nvSpPr>
          <p:cNvPr id="33" name="Rectangle à coins arrondis 32"/>
          <p:cNvSpPr/>
          <p:nvPr/>
        </p:nvSpPr>
        <p:spPr bwMode="auto">
          <a:xfrm>
            <a:off x="683568" y="4509120"/>
            <a:ext cx="3168352" cy="1368152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4355976" y="4581128"/>
            <a:ext cx="1709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Kondo </a:t>
            </a:r>
            <a:r>
              <a:rPr lang="fr-FR" dirty="0" err="1" smtClean="0">
                <a:solidFill>
                  <a:srgbClr val="FF0000"/>
                </a:solidFill>
              </a:rPr>
              <a:t>limit</a:t>
            </a:r>
            <a:endParaRPr lang="fr-FR" dirty="0">
              <a:solidFill>
                <a:srgbClr val="FF0000"/>
              </a:solidFill>
            </a:endParaRPr>
          </a:p>
        </p:txBody>
      </p:sp>
      <p:graphicFrame>
        <p:nvGraphicFramePr>
          <p:cNvPr id="1643530" name="Object 10"/>
          <p:cNvGraphicFramePr>
            <a:graphicFrameLocks noChangeAspect="1"/>
          </p:cNvGraphicFramePr>
          <p:nvPr/>
        </p:nvGraphicFramePr>
        <p:xfrm>
          <a:off x="4211960" y="5157192"/>
          <a:ext cx="1944687" cy="485775"/>
        </p:xfrm>
        <a:graphic>
          <a:graphicData uri="http://schemas.openxmlformats.org/presentationml/2006/ole">
            <p:oleObj spid="_x0000_s1659914" name="Équation" r:id="rId14" imgW="863280" imgH="215640" progId="Equation.3">
              <p:embed/>
            </p:oleObj>
          </a:graphicData>
        </a:graphic>
      </p:graphicFrame>
      <p:graphicFrame>
        <p:nvGraphicFramePr>
          <p:cNvPr id="1643531" name="Object 11"/>
          <p:cNvGraphicFramePr>
            <a:graphicFrameLocks noChangeAspect="1"/>
          </p:cNvGraphicFramePr>
          <p:nvPr/>
        </p:nvGraphicFramePr>
        <p:xfrm>
          <a:off x="6444208" y="4581128"/>
          <a:ext cx="485775" cy="514350"/>
        </p:xfrm>
        <a:graphic>
          <a:graphicData uri="http://schemas.openxmlformats.org/presentationml/2006/ole">
            <p:oleObj spid="_x0000_s1659915" name="Équation" r:id="rId15" imgW="215640" imgH="228600" progId="Equation.3">
              <p:embed/>
            </p:oleObj>
          </a:graphicData>
        </a:graphic>
      </p:graphicFrame>
      <p:sp>
        <p:nvSpPr>
          <p:cNvPr id="37" name="ZoneTexte 36"/>
          <p:cNvSpPr txBox="1"/>
          <p:nvPr/>
        </p:nvSpPr>
        <p:spPr>
          <a:xfrm>
            <a:off x="6876256" y="4623519"/>
            <a:ext cx="2085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remains</a:t>
            </a:r>
            <a:r>
              <a:rPr lang="fr-FR" dirty="0" smtClean="0"/>
              <a:t> </a:t>
            </a:r>
            <a:r>
              <a:rPr lang="fr-FR" dirty="0" err="1" smtClean="0">
                <a:solidFill>
                  <a:srgbClr val="0070C0"/>
                </a:solidFill>
              </a:rPr>
              <a:t>small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6608261" y="5157192"/>
            <a:ext cx="20681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charge </a:t>
            </a:r>
            <a:r>
              <a:rPr lang="fr-FR" dirty="0" err="1" smtClean="0">
                <a:solidFill>
                  <a:srgbClr val="0070C0"/>
                </a:solidFill>
              </a:rPr>
              <a:t>frozen</a:t>
            </a:r>
            <a:endParaRPr lang="fr-FR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Perturbation theory (second order)</a:t>
            </a:r>
            <a:endParaRPr lang="fr-FR" dirty="0"/>
          </a:p>
        </p:txBody>
      </p:sp>
      <p:pic>
        <p:nvPicPr>
          <p:cNvPr id="70" name="Image 83" descr="bandeau horizontal-bleu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9144000" cy="9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Text Box 93"/>
          <p:cNvSpPr/>
          <p:nvPr/>
        </p:nvSpPr>
        <p:spPr>
          <a:xfrm>
            <a:off x="1959840" y="162738"/>
            <a:ext cx="3457184" cy="53970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lIns="81639" tIns="42452" rIns="81639" bIns="42452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None/>
              <a:defRPr sz="3200"/>
            </a:pPr>
            <a:r>
              <a:rPr lang="fr-FR" sz="2900" dirty="0" smtClean="0">
                <a:solidFill>
                  <a:srgbClr val="FFFFFF"/>
                </a:solidFill>
                <a:latin typeface="Calibri" pitchFamily="34" charset="0"/>
                <a:ea typeface="DejaVu Sans" pitchFamily="2"/>
                <a:cs typeface="DejaVu Sans" pitchFamily="2"/>
              </a:rPr>
              <a:t>Fermi </a:t>
            </a:r>
            <a:r>
              <a:rPr lang="fr-FR" sz="2900" dirty="0" err="1" smtClean="0">
                <a:solidFill>
                  <a:srgbClr val="FFFFFF"/>
                </a:solidFill>
                <a:latin typeface="Calibri" pitchFamily="34" charset="0"/>
                <a:ea typeface="DejaVu Sans" pitchFamily="2"/>
                <a:cs typeface="DejaVu Sans" pitchFamily="2"/>
              </a:rPr>
              <a:t>liquid</a:t>
            </a:r>
            <a:r>
              <a:rPr lang="fr-FR" sz="2900" dirty="0" smtClean="0">
                <a:solidFill>
                  <a:srgbClr val="FFFFFF"/>
                </a:solidFill>
                <a:latin typeface="Calibri" pitchFamily="34" charset="0"/>
                <a:ea typeface="DejaVu Sans" pitchFamily="2"/>
                <a:cs typeface="DejaVu Sans" pitchFamily="2"/>
              </a:rPr>
              <a:t> </a:t>
            </a:r>
            <a:r>
              <a:rPr lang="fr-FR" sz="2900" dirty="0" err="1" smtClean="0">
                <a:solidFill>
                  <a:srgbClr val="FFFFFF"/>
                </a:solidFill>
                <a:latin typeface="Calibri" pitchFamily="34" charset="0"/>
                <a:ea typeface="DejaVu Sans" pitchFamily="2"/>
                <a:cs typeface="DejaVu Sans" pitchFamily="2"/>
              </a:rPr>
              <a:t>approach</a:t>
            </a:r>
            <a:endParaRPr lang="fr-FR" sz="2900" dirty="0">
              <a:solidFill>
                <a:srgbClr val="FFFFFF"/>
              </a:solidFill>
              <a:latin typeface="Calibri" pitchFamily="34" charset="0"/>
              <a:ea typeface="DejaVu Sans" pitchFamily="2"/>
              <a:cs typeface="DejaVu Sans" pitchFamily="2"/>
            </a:endParaRPr>
          </a:p>
        </p:txBody>
      </p:sp>
      <p:graphicFrame>
        <p:nvGraphicFramePr>
          <p:cNvPr id="1644556" name="Object 12"/>
          <p:cNvGraphicFramePr>
            <a:graphicFrameLocks noChangeAspect="1"/>
          </p:cNvGraphicFramePr>
          <p:nvPr/>
        </p:nvGraphicFramePr>
        <p:xfrm>
          <a:off x="1045641" y="1196752"/>
          <a:ext cx="4462463" cy="1201737"/>
        </p:xfrm>
        <a:graphic>
          <a:graphicData uri="http://schemas.openxmlformats.org/presentationml/2006/ole">
            <p:oleObj spid="_x0000_s1660930" name="Équation" r:id="rId5" imgW="1981080" imgH="533160" progId="Equation.3">
              <p:embed/>
            </p:oleObj>
          </a:graphicData>
        </a:graphic>
      </p:graphicFrame>
      <p:graphicFrame>
        <p:nvGraphicFramePr>
          <p:cNvPr id="1644557" name="Object 13"/>
          <p:cNvGraphicFramePr>
            <a:graphicFrameLocks noChangeAspect="1"/>
          </p:cNvGraphicFramePr>
          <p:nvPr/>
        </p:nvGraphicFramePr>
        <p:xfrm>
          <a:off x="6228184" y="1340768"/>
          <a:ext cx="1630362" cy="885825"/>
        </p:xfrm>
        <a:graphic>
          <a:graphicData uri="http://schemas.openxmlformats.org/presentationml/2006/ole">
            <p:oleObj spid="_x0000_s1660931" name="Équation" r:id="rId6" imgW="723600" imgH="393480" progId="Equation.3">
              <p:embed/>
            </p:oleObj>
          </a:graphicData>
        </a:graphic>
      </p:graphicFrame>
      <p:pic>
        <p:nvPicPr>
          <p:cNvPr id="35" name="Image 34" descr="peak-image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2708920"/>
            <a:ext cx="4176464" cy="2960329"/>
          </a:xfrm>
          <a:prstGeom prst="rect">
            <a:avLst/>
          </a:prstGeom>
        </p:spPr>
      </p:pic>
      <p:pic>
        <p:nvPicPr>
          <p:cNvPr id="36" name="Image 35" descr="fonctionF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16016" y="2924944"/>
            <a:ext cx="3888432" cy="2855089"/>
          </a:xfrm>
          <a:prstGeom prst="rect">
            <a:avLst/>
          </a:prstGeom>
        </p:spPr>
      </p:pic>
      <p:sp>
        <p:nvSpPr>
          <p:cNvPr id="39" name="Rectangle à coins arrondis 38"/>
          <p:cNvSpPr/>
          <p:nvPr/>
        </p:nvSpPr>
        <p:spPr bwMode="auto">
          <a:xfrm>
            <a:off x="755576" y="1124744"/>
            <a:ext cx="7488832" cy="1296144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251520" y="5733256"/>
            <a:ext cx="5904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00B050"/>
                </a:solidFill>
              </a:rPr>
              <a:t>M. Lee, R. Lopez, M.-S. Choi, T. </a:t>
            </a:r>
            <a:r>
              <a:rPr lang="fr-FR" sz="1400" b="1" dirty="0" err="1" smtClean="0">
                <a:solidFill>
                  <a:srgbClr val="00B050"/>
                </a:solidFill>
              </a:rPr>
              <a:t>Jonckheere</a:t>
            </a:r>
            <a:r>
              <a:rPr lang="fr-FR" sz="1400" b="1" dirty="0" smtClean="0">
                <a:solidFill>
                  <a:srgbClr val="00B050"/>
                </a:solidFill>
              </a:rPr>
              <a:t>, T. Martin (PRB, 2010)</a:t>
            </a:r>
            <a:endParaRPr lang="fr-FR" sz="1400" b="1" dirty="0">
              <a:solidFill>
                <a:srgbClr val="00B050"/>
              </a:solidFill>
            </a:endParaRPr>
          </a:p>
        </p:txBody>
      </p:sp>
      <p:cxnSp>
        <p:nvCxnSpPr>
          <p:cNvPr id="42" name="Connecteur droit avec flèche 41"/>
          <p:cNvCxnSpPr/>
          <p:nvPr/>
        </p:nvCxnSpPr>
        <p:spPr bwMode="auto">
          <a:xfrm flipV="1">
            <a:off x="1547664" y="4293096"/>
            <a:ext cx="864096" cy="136815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3" name="ZoneTexte 42"/>
          <p:cNvSpPr txBox="1"/>
          <p:nvPr/>
        </p:nvSpPr>
        <p:spPr>
          <a:xfrm>
            <a:off x="3563888" y="6309320"/>
            <a:ext cx="3960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err="1" smtClean="0">
                <a:solidFill>
                  <a:srgbClr val="00B050"/>
                </a:solidFill>
              </a:rPr>
              <a:t>Filippone</a:t>
            </a:r>
            <a:r>
              <a:rPr lang="fr-FR" sz="1600" b="1" dirty="0" smtClean="0">
                <a:solidFill>
                  <a:srgbClr val="00B050"/>
                </a:solidFill>
              </a:rPr>
              <a:t>, Le Hur, Mora (PRL 2011)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379" name="Text Box 3"/>
          <p:cNvSpPr txBox="1">
            <a:spLocks noChangeArrowheads="1"/>
          </p:cNvSpPr>
          <p:nvPr/>
        </p:nvSpPr>
        <p:spPr bwMode="auto">
          <a:xfrm>
            <a:off x="929504" y="2132856"/>
            <a:ext cx="6954864" cy="378565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SzTx/>
              <a:buFont typeface="Wingdings" pitchFamily="2" charset="2"/>
              <a:buAutoNum type="romanUcPeriod"/>
            </a:pPr>
            <a:r>
              <a:rPr lang="fr-FR" dirty="0" err="1" smtClean="0">
                <a:solidFill>
                  <a:schemeClr val="bg2"/>
                </a:solidFill>
              </a:rPr>
              <a:t>Mesoscopic</a:t>
            </a:r>
            <a:r>
              <a:rPr lang="fr-FR" dirty="0" smtClean="0">
                <a:solidFill>
                  <a:schemeClr val="bg2"/>
                </a:solidFill>
              </a:rPr>
              <a:t> </a:t>
            </a:r>
            <a:r>
              <a:rPr lang="fr-FR" dirty="0" err="1" smtClean="0">
                <a:solidFill>
                  <a:schemeClr val="bg2"/>
                </a:solidFill>
              </a:rPr>
              <a:t>Capacitor</a:t>
            </a:r>
            <a:r>
              <a:rPr lang="fr-FR" dirty="0" smtClean="0">
                <a:solidFill>
                  <a:schemeClr val="bg2"/>
                </a:solidFill>
              </a:rPr>
              <a:t> </a:t>
            </a:r>
            <a:r>
              <a:rPr lang="fr-FR" dirty="0">
                <a:solidFill>
                  <a:schemeClr val="bg2"/>
                </a:solidFill>
              </a:rPr>
              <a:t>(</a:t>
            </a:r>
            <a:r>
              <a:rPr lang="fr-FR" dirty="0" smtClean="0">
                <a:solidFill>
                  <a:schemeClr val="bg2"/>
                </a:solidFill>
              </a:rPr>
              <a:t>Quantum RC circuit)</a:t>
            </a:r>
            <a:endParaRPr lang="fr-FR" dirty="0">
              <a:solidFill>
                <a:schemeClr val="bg2"/>
              </a:solidFill>
            </a:endParaRPr>
          </a:p>
          <a:p>
            <a:pPr marL="457200" indent="-457200">
              <a:spcBef>
                <a:spcPct val="50000"/>
              </a:spcBef>
              <a:buSzTx/>
              <a:buFont typeface="Wingdings" pitchFamily="2" charset="2"/>
              <a:buAutoNum type="romanUcPeriod"/>
            </a:pPr>
            <a:endParaRPr lang="fr-FR" dirty="0">
              <a:solidFill>
                <a:schemeClr val="bg2"/>
              </a:solidFill>
            </a:endParaRPr>
          </a:p>
          <a:p>
            <a:pPr marL="457200" indent="-457200">
              <a:spcBef>
                <a:spcPct val="50000"/>
              </a:spcBef>
              <a:buSzTx/>
              <a:buFont typeface="Wingdings" pitchFamily="2" charset="2"/>
              <a:buAutoNum type="romanUcPeriod"/>
            </a:pPr>
            <a:r>
              <a:rPr lang="fr-FR" dirty="0" err="1" smtClean="0">
                <a:solidFill>
                  <a:schemeClr val="bg2"/>
                </a:solidFill>
              </a:rPr>
              <a:t>Adding</a:t>
            </a:r>
            <a:r>
              <a:rPr lang="fr-FR" dirty="0" smtClean="0">
                <a:solidFill>
                  <a:schemeClr val="bg2"/>
                </a:solidFill>
              </a:rPr>
              <a:t> Coulomb interactions</a:t>
            </a:r>
          </a:p>
          <a:p>
            <a:pPr marL="457200" indent="-457200">
              <a:spcBef>
                <a:spcPct val="50000"/>
              </a:spcBef>
              <a:buSzTx/>
              <a:buFont typeface="Wingdings" pitchFamily="2" charset="2"/>
              <a:buAutoNum type="romanUcPeriod"/>
            </a:pPr>
            <a:endParaRPr lang="fr-FR" dirty="0" smtClean="0">
              <a:solidFill>
                <a:schemeClr val="bg2"/>
              </a:solidFill>
            </a:endParaRPr>
          </a:p>
          <a:p>
            <a:pPr marL="457200" indent="-457200">
              <a:spcBef>
                <a:spcPct val="50000"/>
              </a:spcBef>
              <a:buSzTx/>
              <a:buFont typeface="Wingdings" pitchFamily="2" charset="2"/>
              <a:buAutoNum type="romanUcPeriod"/>
            </a:pPr>
            <a:r>
              <a:rPr lang="fr-FR" dirty="0" err="1" smtClean="0">
                <a:solidFill>
                  <a:schemeClr val="bg2"/>
                </a:solidFill>
              </a:rPr>
              <a:t>Giant</a:t>
            </a:r>
            <a:r>
              <a:rPr lang="fr-FR" dirty="0" smtClean="0">
                <a:solidFill>
                  <a:schemeClr val="bg2"/>
                </a:solidFill>
              </a:rPr>
              <a:t> </a:t>
            </a:r>
            <a:r>
              <a:rPr lang="fr-FR" dirty="0" err="1" smtClean="0">
                <a:solidFill>
                  <a:schemeClr val="bg2"/>
                </a:solidFill>
              </a:rPr>
              <a:t>peak</a:t>
            </a:r>
            <a:r>
              <a:rPr lang="fr-FR" dirty="0" smtClean="0">
                <a:solidFill>
                  <a:schemeClr val="bg2"/>
                </a:solidFill>
              </a:rPr>
              <a:t> in the charge relaxation </a:t>
            </a:r>
            <a:r>
              <a:rPr lang="fr-FR" dirty="0" err="1" smtClean="0">
                <a:solidFill>
                  <a:schemeClr val="bg2"/>
                </a:solidFill>
              </a:rPr>
              <a:t>resistance</a:t>
            </a:r>
            <a:endParaRPr lang="fr-FR" dirty="0" smtClean="0">
              <a:solidFill>
                <a:schemeClr val="bg2"/>
              </a:solidFill>
            </a:endParaRPr>
          </a:p>
          <a:p>
            <a:pPr marL="457200" indent="-457200">
              <a:spcBef>
                <a:spcPct val="50000"/>
              </a:spcBef>
              <a:buSzTx/>
              <a:buFont typeface="Wingdings" pitchFamily="2" charset="2"/>
              <a:buAutoNum type="romanUcPeriod"/>
            </a:pPr>
            <a:endParaRPr lang="fr-FR" dirty="0" smtClean="0">
              <a:solidFill>
                <a:schemeClr val="bg2"/>
              </a:solidFill>
            </a:endParaRPr>
          </a:p>
          <a:p>
            <a:pPr marL="457200" indent="-457200">
              <a:spcBef>
                <a:spcPct val="50000"/>
              </a:spcBef>
              <a:buSzTx/>
              <a:buFont typeface="Wingdings" pitchFamily="2" charset="2"/>
              <a:buAutoNum type="romanUcPeriod"/>
            </a:pPr>
            <a:endParaRPr lang="fr-FR" dirty="0" smtClean="0">
              <a:solidFill>
                <a:schemeClr val="bg2"/>
              </a:solidFill>
            </a:endParaRPr>
          </a:p>
        </p:txBody>
      </p:sp>
      <p:pic>
        <p:nvPicPr>
          <p:cNvPr id="5" name="Image 83" descr="bandeau horizontal-bleu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9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93"/>
          <p:cNvSpPr/>
          <p:nvPr/>
        </p:nvSpPr>
        <p:spPr>
          <a:xfrm>
            <a:off x="1959840" y="162738"/>
            <a:ext cx="2901584" cy="53970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lIns="81639" tIns="42452" rIns="81639" bIns="42452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None/>
              <a:defRPr sz="3200"/>
            </a:pPr>
            <a:r>
              <a:rPr lang="fr-FR" sz="2900" dirty="0" err="1" smtClean="0">
                <a:solidFill>
                  <a:srgbClr val="FFFFFF"/>
                </a:solidFill>
                <a:latin typeface="Calibri" pitchFamily="34" charset="0"/>
                <a:ea typeface="DejaVu Sans" pitchFamily="2"/>
                <a:cs typeface="DejaVu Sans" pitchFamily="2"/>
              </a:rPr>
              <a:t>Outline</a:t>
            </a:r>
            <a:r>
              <a:rPr lang="fr-FR" sz="2900" dirty="0" smtClean="0">
                <a:solidFill>
                  <a:srgbClr val="FFFFFF"/>
                </a:solidFill>
                <a:latin typeface="Calibri" pitchFamily="34" charset="0"/>
                <a:ea typeface="DejaVu Sans" pitchFamily="2"/>
                <a:cs typeface="DejaVu Sans" pitchFamily="2"/>
              </a:rPr>
              <a:t> of the talk</a:t>
            </a:r>
            <a:endParaRPr lang="fr-FR" sz="2900" dirty="0">
              <a:solidFill>
                <a:srgbClr val="FFFFFF"/>
              </a:solidFill>
              <a:latin typeface="Calibri" pitchFamily="34" charset="0"/>
              <a:ea typeface="DejaVu Sans" pitchFamily="2"/>
              <a:cs typeface="DejaVu Sans" pitchFamily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76548" name="Rectangle 4"/>
          <p:cNvSpPr>
            <a:spLocks noChangeArrowheads="1"/>
          </p:cNvSpPr>
          <p:nvPr/>
        </p:nvSpPr>
        <p:spPr bwMode="auto">
          <a:xfrm>
            <a:off x="787426" y="1773535"/>
            <a:ext cx="7570788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066800" indent="-1066800"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sz="4200" dirty="0" err="1" smtClean="0">
                <a:solidFill>
                  <a:schemeClr val="tx2"/>
                </a:solidFill>
                <a:latin typeface="Garamond" pitchFamily="18" charset="0"/>
              </a:rPr>
              <a:t>Mesoscopic</a:t>
            </a:r>
            <a:r>
              <a:rPr lang="fr-FR" sz="4200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fr-FR" sz="4200" dirty="0" err="1" smtClean="0">
                <a:solidFill>
                  <a:schemeClr val="tx2"/>
                </a:solidFill>
                <a:latin typeface="Garamond" pitchFamily="18" charset="0"/>
              </a:rPr>
              <a:t>capacitor</a:t>
            </a:r>
            <a:r>
              <a:rPr lang="fr-FR" sz="4200" dirty="0" smtClean="0">
                <a:solidFill>
                  <a:schemeClr val="tx2"/>
                </a:solidFill>
                <a:latin typeface="Garamond" pitchFamily="18" charset="0"/>
              </a:rPr>
              <a:t> or the quantum RC circuit</a:t>
            </a:r>
            <a:br>
              <a:rPr lang="fr-FR" sz="4200" dirty="0" smtClean="0">
                <a:solidFill>
                  <a:schemeClr val="tx2"/>
                </a:solidFill>
                <a:latin typeface="Garamond" pitchFamily="18" charset="0"/>
              </a:rPr>
            </a:br>
            <a:endParaRPr lang="de-DE" sz="4200" dirty="0">
              <a:solidFill>
                <a:schemeClr val="tx2"/>
              </a:solidFill>
              <a:latin typeface="Garamond" pitchFamily="18" charset="0"/>
            </a:endParaRPr>
          </a:p>
        </p:txBody>
      </p:sp>
      <p:pic>
        <p:nvPicPr>
          <p:cNvPr id="5" name="Image 4" descr="autrevue-capa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0298" y="3356992"/>
            <a:ext cx="4071966" cy="2511492"/>
          </a:xfrm>
          <a:prstGeom prst="rect">
            <a:avLst/>
          </a:prstGeom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616607" y="5654170"/>
            <a:ext cx="3170235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fr-FR" sz="1400" b="1" dirty="0" err="1" smtClean="0">
                <a:solidFill>
                  <a:srgbClr val="339933"/>
                </a:solidFill>
              </a:rPr>
              <a:t>Gwendal</a:t>
            </a:r>
            <a:r>
              <a:rPr lang="fr-FR" sz="1400" b="1" dirty="0" smtClean="0">
                <a:solidFill>
                  <a:srgbClr val="339933"/>
                </a:solidFill>
              </a:rPr>
              <a:t> Fève, </a:t>
            </a:r>
            <a:r>
              <a:rPr lang="fr-FR" sz="1400" b="1" dirty="0" err="1" smtClean="0">
                <a:solidFill>
                  <a:srgbClr val="339933"/>
                </a:solidFill>
              </a:rPr>
              <a:t>Thesis</a:t>
            </a:r>
            <a:r>
              <a:rPr lang="fr-FR" sz="1400" b="1" dirty="0" smtClean="0">
                <a:solidFill>
                  <a:srgbClr val="339933"/>
                </a:solidFill>
              </a:rPr>
              <a:t> (2006)</a:t>
            </a:r>
            <a:endParaRPr lang="fr-FR" sz="1400" b="1" dirty="0">
              <a:solidFill>
                <a:srgbClr val="339933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455892" y="5744988"/>
            <a:ext cx="1107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</a:rPr>
              <a:t>D. </a:t>
            </a:r>
            <a:r>
              <a:rPr lang="fr-FR" sz="1600" dirty="0" err="1" smtClean="0">
                <a:solidFill>
                  <a:srgbClr val="FF0000"/>
                </a:solidFill>
              </a:rPr>
              <a:t>Darson</a:t>
            </a:r>
            <a:endParaRPr lang="fr-FR" sz="1600" dirty="0">
              <a:solidFill>
                <a:srgbClr val="FF0000"/>
              </a:solidFill>
            </a:endParaRPr>
          </a:p>
        </p:txBody>
      </p:sp>
      <p:graphicFrame>
        <p:nvGraphicFramePr>
          <p:cNvPr id="1648641" name="Object 1"/>
          <p:cNvGraphicFramePr>
            <a:graphicFrameLocks noChangeAspect="1"/>
          </p:cNvGraphicFramePr>
          <p:nvPr/>
        </p:nvGraphicFramePr>
        <p:xfrm>
          <a:off x="3275856" y="548680"/>
          <a:ext cx="2867025" cy="1001712"/>
        </p:xfrm>
        <a:graphic>
          <a:graphicData uri="http://schemas.openxmlformats.org/presentationml/2006/ole">
            <p:oleObj spid="_x0000_s1648641" name="Équation" r:id="rId5" imgW="1269720" imgH="4442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Quantum RC circuit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95536" y="1484784"/>
            <a:ext cx="2771913" cy="904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FF0000"/>
                </a:solidFill>
              </a:rPr>
              <a:t>Lead</a:t>
            </a:r>
            <a:r>
              <a:rPr lang="fr-FR" dirty="0" smtClean="0">
                <a:solidFill>
                  <a:srgbClr val="FF0000"/>
                </a:solidFill>
              </a:rPr>
              <a:t>: Single-mode</a:t>
            </a:r>
          </a:p>
          <a:p>
            <a:r>
              <a:rPr lang="fr-FR" dirty="0" smtClean="0">
                <a:solidFill>
                  <a:srgbClr val="0070C0"/>
                </a:solidFill>
              </a:rPr>
              <a:t>Spin </a:t>
            </a:r>
            <a:r>
              <a:rPr lang="fr-FR" dirty="0" err="1" smtClean="0">
                <a:solidFill>
                  <a:srgbClr val="0070C0"/>
                </a:solidFill>
              </a:rPr>
              <a:t>polarized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164288" y="1444017"/>
            <a:ext cx="1999265" cy="904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Gate</a:t>
            </a:r>
            <a:endParaRPr lang="fr-FR" dirty="0" smtClean="0"/>
          </a:p>
          <a:p>
            <a:r>
              <a:rPr lang="fr-FR" dirty="0" smtClean="0">
                <a:solidFill>
                  <a:srgbClr val="FF0000"/>
                </a:solidFill>
              </a:rPr>
              <a:t>AC excitation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004048" y="879103"/>
            <a:ext cx="66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Dot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467544" y="4365104"/>
            <a:ext cx="2308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FF0000"/>
                </a:solidFill>
              </a:rPr>
              <a:t>Classical</a:t>
            </a:r>
            <a:r>
              <a:rPr lang="fr-FR" dirty="0" smtClean="0">
                <a:solidFill>
                  <a:srgbClr val="FF0000"/>
                </a:solidFill>
              </a:rPr>
              <a:t> circuit</a:t>
            </a:r>
            <a:endParaRPr lang="fr-FR" dirty="0">
              <a:solidFill>
                <a:srgbClr val="FF0000"/>
              </a:solidFill>
            </a:endParaRPr>
          </a:p>
        </p:txBody>
      </p:sp>
      <p:graphicFrame>
        <p:nvGraphicFramePr>
          <p:cNvPr id="1481730" name="Object 2"/>
          <p:cNvGraphicFramePr>
            <a:graphicFrameLocks noChangeAspect="1"/>
          </p:cNvGraphicFramePr>
          <p:nvPr/>
        </p:nvGraphicFramePr>
        <p:xfrm>
          <a:off x="426243" y="5164138"/>
          <a:ext cx="6450013" cy="1001712"/>
        </p:xfrm>
        <a:graphic>
          <a:graphicData uri="http://schemas.openxmlformats.org/presentationml/2006/ole">
            <p:oleObj spid="_x0000_s1601538" name="Équation" r:id="rId3" imgW="2857320" imgH="444240" progId="Equation.3">
              <p:embed/>
            </p:oleObj>
          </a:graphicData>
        </a:graphic>
      </p:graphicFrame>
      <p:grpSp>
        <p:nvGrpSpPr>
          <p:cNvPr id="3" name="Groupe 85"/>
          <p:cNvGrpSpPr/>
          <p:nvPr/>
        </p:nvGrpSpPr>
        <p:grpSpPr>
          <a:xfrm>
            <a:off x="2843809" y="4149080"/>
            <a:ext cx="4089763" cy="936104"/>
            <a:chOff x="2843809" y="4149080"/>
            <a:chExt cx="4089763" cy="936104"/>
          </a:xfrm>
        </p:grpSpPr>
        <p:sp>
          <p:nvSpPr>
            <p:cNvPr id="30" name="ZoneTexte 29"/>
            <p:cNvSpPr txBox="1"/>
            <p:nvPr/>
          </p:nvSpPr>
          <p:spPr>
            <a:xfrm>
              <a:off x="6372200" y="4509120"/>
              <a:ext cx="5613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/>
                <a:t>Vg</a:t>
              </a:r>
              <a:endParaRPr lang="fr-FR" dirty="0"/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4106636" y="4509120"/>
              <a:ext cx="656670" cy="504056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itchFamily="2" charset="2"/>
                <a:buNone/>
                <a:tabLst/>
              </a:pPr>
              <a:endParaRPr kumimoji="0" lang="fr-F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9" name="Connecteur droit 18"/>
            <p:cNvCxnSpPr/>
            <p:nvPr/>
          </p:nvCxnSpPr>
          <p:spPr bwMode="auto">
            <a:xfrm rot="10800000">
              <a:off x="3146888" y="4761148"/>
              <a:ext cx="959748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Connecteur droit 22"/>
            <p:cNvCxnSpPr/>
            <p:nvPr/>
          </p:nvCxnSpPr>
          <p:spPr bwMode="auto">
            <a:xfrm>
              <a:off x="4763306" y="4761148"/>
              <a:ext cx="404105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Connecteur droit 24"/>
            <p:cNvCxnSpPr/>
            <p:nvPr/>
          </p:nvCxnSpPr>
          <p:spPr bwMode="auto">
            <a:xfrm rot="5400000">
              <a:off x="5005393" y="4779150"/>
              <a:ext cx="324036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Connecteur droit 25"/>
            <p:cNvCxnSpPr/>
            <p:nvPr/>
          </p:nvCxnSpPr>
          <p:spPr bwMode="auto">
            <a:xfrm rot="5400000">
              <a:off x="5156932" y="4779150"/>
              <a:ext cx="324036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Connecteur droit 26"/>
            <p:cNvCxnSpPr/>
            <p:nvPr/>
          </p:nvCxnSpPr>
          <p:spPr bwMode="auto">
            <a:xfrm>
              <a:off x="5318950" y="4761148"/>
              <a:ext cx="252565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9" name="Ellipse 28"/>
            <p:cNvSpPr/>
            <p:nvPr/>
          </p:nvSpPr>
          <p:spPr bwMode="auto">
            <a:xfrm>
              <a:off x="5571515" y="4545124"/>
              <a:ext cx="656670" cy="468052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itchFamily="2" charset="2"/>
                <a:buNone/>
                <a:tabLst/>
              </a:pPr>
              <a:endParaRPr kumimoji="0" lang="fr-F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5557542" y="4221088"/>
              <a:ext cx="45461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6600" dirty="0" smtClean="0"/>
                <a:t>~</a:t>
              </a:r>
              <a:endParaRPr lang="fr-FR" sz="6600" dirty="0"/>
            </a:p>
          </p:txBody>
        </p:sp>
        <p:grpSp>
          <p:nvGrpSpPr>
            <p:cNvPr id="4" name="Groupe 38"/>
            <p:cNvGrpSpPr/>
            <p:nvPr/>
          </p:nvGrpSpPr>
          <p:grpSpPr>
            <a:xfrm>
              <a:off x="2843809" y="4581128"/>
              <a:ext cx="303079" cy="504056"/>
              <a:chOff x="3059832" y="3861048"/>
              <a:chExt cx="432049" cy="1008112"/>
            </a:xfrm>
          </p:grpSpPr>
          <p:cxnSp>
            <p:nvCxnSpPr>
              <p:cNvPr id="32" name="Connecteur droit 31"/>
              <p:cNvCxnSpPr/>
              <p:nvPr/>
            </p:nvCxnSpPr>
            <p:spPr bwMode="auto">
              <a:xfrm rot="5400000">
                <a:off x="3131840" y="4221088"/>
                <a:ext cx="720080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" name="Connecteur droit 34"/>
              <p:cNvCxnSpPr/>
              <p:nvPr/>
            </p:nvCxnSpPr>
            <p:spPr bwMode="auto">
              <a:xfrm rot="10800000" flipV="1">
                <a:off x="3059832" y="3861048"/>
                <a:ext cx="432048" cy="288032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" name="Connecteur droit 35"/>
              <p:cNvCxnSpPr/>
              <p:nvPr/>
            </p:nvCxnSpPr>
            <p:spPr bwMode="auto">
              <a:xfrm rot="10800000" flipV="1">
                <a:off x="3059833" y="4077072"/>
                <a:ext cx="432048" cy="288032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" name="Connecteur droit 36"/>
              <p:cNvCxnSpPr/>
              <p:nvPr/>
            </p:nvCxnSpPr>
            <p:spPr bwMode="auto">
              <a:xfrm rot="10800000" flipV="1">
                <a:off x="3059833" y="4293096"/>
                <a:ext cx="432048" cy="288032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8" name="Connecteur droit 37"/>
              <p:cNvCxnSpPr/>
              <p:nvPr/>
            </p:nvCxnSpPr>
            <p:spPr bwMode="auto">
              <a:xfrm rot="10800000" flipV="1">
                <a:off x="3059833" y="4581128"/>
                <a:ext cx="432048" cy="288032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aphicFrame>
          <p:nvGraphicFramePr>
            <p:cNvPr id="1481731" name="Object 3"/>
            <p:cNvGraphicFramePr>
              <a:graphicFrameLocks noChangeAspect="1"/>
            </p:cNvGraphicFramePr>
            <p:nvPr/>
          </p:nvGraphicFramePr>
          <p:xfrm>
            <a:off x="4933875" y="4149080"/>
            <a:ext cx="430213" cy="514350"/>
          </p:xfrm>
          <a:graphic>
            <a:graphicData uri="http://schemas.openxmlformats.org/presentationml/2006/ole">
              <p:oleObj spid="_x0000_s1601539" name="Équation" r:id="rId4" imgW="190440" imgH="228600" progId="Equation.3">
                <p:embed/>
              </p:oleObj>
            </a:graphicData>
          </a:graphic>
        </p:graphicFrame>
        <p:graphicFrame>
          <p:nvGraphicFramePr>
            <p:cNvPr id="1481732" name="Object 4"/>
            <p:cNvGraphicFramePr>
              <a:graphicFrameLocks noChangeAspect="1"/>
            </p:cNvGraphicFramePr>
            <p:nvPr/>
          </p:nvGraphicFramePr>
          <p:xfrm>
            <a:off x="4211960" y="4509120"/>
            <a:ext cx="430212" cy="544512"/>
          </p:xfrm>
          <a:graphic>
            <a:graphicData uri="http://schemas.openxmlformats.org/presentationml/2006/ole">
              <p:oleObj spid="_x0000_s1601540" name="Équation" r:id="rId5" imgW="190440" imgH="241200" progId="Equation.3">
                <p:embed/>
              </p:oleObj>
            </a:graphicData>
          </a:graphic>
        </p:graphicFrame>
      </p:grpSp>
      <p:sp>
        <p:nvSpPr>
          <p:cNvPr id="44" name="ZoneTexte 43"/>
          <p:cNvSpPr txBox="1"/>
          <p:nvPr/>
        </p:nvSpPr>
        <p:spPr>
          <a:xfrm>
            <a:off x="6835125" y="5157192"/>
            <a:ext cx="2308875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rgbClr val="0070C0"/>
                </a:solidFill>
              </a:rPr>
              <a:t>Low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frequency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</a:p>
          <a:p>
            <a:r>
              <a:rPr lang="fr-FR" dirty="0" err="1" smtClean="0">
                <a:solidFill>
                  <a:srgbClr val="0070C0"/>
                </a:solidFill>
              </a:rPr>
              <a:t>response</a:t>
            </a:r>
            <a:endParaRPr lang="fr-FR" dirty="0">
              <a:solidFill>
                <a:srgbClr val="0070C0"/>
              </a:solidFill>
            </a:endParaRPr>
          </a:p>
        </p:txBody>
      </p:sp>
      <p:grpSp>
        <p:nvGrpSpPr>
          <p:cNvPr id="5" name="Groupe 44"/>
          <p:cNvGrpSpPr/>
          <p:nvPr/>
        </p:nvGrpSpPr>
        <p:grpSpPr>
          <a:xfrm>
            <a:off x="3131840" y="1196752"/>
            <a:ext cx="3929674" cy="1656184"/>
            <a:chOff x="1038878" y="3857628"/>
            <a:chExt cx="4695002" cy="1981200"/>
          </a:xfrm>
        </p:grpSpPr>
        <p:grpSp>
          <p:nvGrpSpPr>
            <p:cNvPr id="6" name="Groupe 18"/>
            <p:cNvGrpSpPr/>
            <p:nvPr/>
          </p:nvGrpSpPr>
          <p:grpSpPr>
            <a:xfrm>
              <a:off x="1214414" y="3857628"/>
              <a:ext cx="2626783" cy="1981200"/>
              <a:chOff x="4286248" y="438136"/>
              <a:chExt cx="2626783" cy="1981200"/>
            </a:xfrm>
          </p:grpSpPr>
          <p:sp>
            <p:nvSpPr>
              <p:cNvPr id="61" name="Forme libre 60"/>
              <p:cNvSpPr/>
              <p:nvPr/>
            </p:nvSpPr>
            <p:spPr bwMode="auto">
              <a:xfrm>
                <a:off x="4286248" y="438136"/>
                <a:ext cx="2626783" cy="990600"/>
              </a:xfrm>
              <a:custGeom>
                <a:avLst/>
                <a:gdLst>
                  <a:gd name="connsiteX0" fmla="*/ 0 w 2626783"/>
                  <a:gd name="connsiteY0" fmla="*/ 190500 h 990600"/>
                  <a:gd name="connsiteX1" fmla="*/ 736600 w 2626783"/>
                  <a:gd name="connsiteY1" fmla="*/ 190500 h 990600"/>
                  <a:gd name="connsiteX2" fmla="*/ 1308100 w 2626783"/>
                  <a:gd name="connsiteY2" fmla="*/ 749300 h 990600"/>
                  <a:gd name="connsiteX3" fmla="*/ 1892300 w 2626783"/>
                  <a:gd name="connsiteY3" fmla="*/ 825500 h 990600"/>
                  <a:gd name="connsiteX4" fmla="*/ 2146300 w 2626783"/>
                  <a:gd name="connsiteY4" fmla="*/ 304800 h 990600"/>
                  <a:gd name="connsiteX5" fmla="*/ 2552700 w 2626783"/>
                  <a:gd name="connsiteY5" fmla="*/ 114300 h 990600"/>
                  <a:gd name="connsiteX6" fmla="*/ 2590800 w 2626783"/>
                  <a:gd name="connsiteY6" fmla="*/ 990600 h 990600"/>
                  <a:gd name="connsiteX7" fmla="*/ 2590800 w 2626783"/>
                  <a:gd name="connsiteY7" fmla="*/ 990600 h 990600"/>
                  <a:gd name="connsiteX8" fmla="*/ 2590800 w 2626783"/>
                  <a:gd name="connsiteY8" fmla="*/ 990600 h 99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26783" h="990600">
                    <a:moveTo>
                      <a:pt x="0" y="190500"/>
                    </a:moveTo>
                    <a:cubicBezTo>
                      <a:pt x="259291" y="143933"/>
                      <a:pt x="518583" y="97367"/>
                      <a:pt x="736600" y="190500"/>
                    </a:cubicBezTo>
                    <a:cubicBezTo>
                      <a:pt x="954617" y="283633"/>
                      <a:pt x="1115483" y="643467"/>
                      <a:pt x="1308100" y="749300"/>
                    </a:cubicBezTo>
                    <a:cubicBezTo>
                      <a:pt x="1500717" y="855133"/>
                      <a:pt x="1752600" y="899583"/>
                      <a:pt x="1892300" y="825500"/>
                    </a:cubicBezTo>
                    <a:cubicBezTo>
                      <a:pt x="2032000" y="751417"/>
                      <a:pt x="2036233" y="423333"/>
                      <a:pt x="2146300" y="304800"/>
                    </a:cubicBezTo>
                    <a:cubicBezTo>
                      <a:pt x="2256367" y="186267"/>
                      <a:pt x="2478617" y="0"/>
                      <a:pt x="2552700" y="114300"/>
                    </a:cubicBezTo>
                    <a:cubicBezTo>
                      <a:pt x="2626783" y="228600"/>
                      <a:pt x="2590800" y="990600"/>
                      <a:pt x="2590800" y="990600"/>
                    </a:cubicBezTo>
                    <a:lnTo>
                      <a:pt x="2590800" y="990600"/>
                    </a:lnTo>
                    <a:lnTo>
                      <a:pt x="2590800" y="990600"/>
                    </a:lnTo>
                  </a:path>
                </a:pathLst>
              </a:custGeom>
              <a:ln w="25400">
                <a:headEnd type="none" w="med" len="med"/>
                <a:tailEnd type="none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Wingdings" pitchFamily="2" charset="2"/>
                  <a:buNone/>
                  <a:tabLst/>
                </a:pPr>
                <a:endParaRPr kumimoji="0" lang="fr-FR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62" name="Forme libre 61"/>
              <p:cNvSpPr/>
              <p:nvPr/>
            </p:nvSpPr>
            <p:spPr bwMode="auto">
              <a:xfrm flipV="1">
                <a:off x="4286248" y="1428736"/>
                <a:ext cx="2626783" cy="990600"/>
              </a:xfrm>
              <a:custGeom>
                <a:avLst/>
                <a:gdLst>
                  <a:gd name="connsiteX0" fmla="*/ 0 w 2626783"/>
                  <a:gd name="connsiteY0" fmla="*/ 190500 h 990600"/>
                  <a:gd name="connsiteX1" fmla="*/ 736600 w 2626783"/>
                  <a:gd name="connsiteY1" fmla="*/ 190500 h 990600"/>
                  <a:gd name="connsiteX2" fmla="*/ 1308100 w 2626783"/>
                  <a:gd name="connsiteY2" fmla="*/ 749300 h 990600"/>
                  <a:gd name="connsiteX3" fmla="*/ 1892300 w 2626783"/>
                  <a:gd name="connsiteY3" fmla="*/ 825500 h 990600"/>
                  <a:gd name="connsiteX4" fmla="*/ 2146300 w 2626783"/>
                  <a:gd name="connsiteY4" fmla="*/ 304800 h 990600"/>
                  <a:gd name="connsiteX5" fmla="*/ 2552700 w 2626783"/>
                  <a:gd name="connsiteY5" fmla="*/ 114300 h 990600"/>
                  <a:gd name="connsiteX6" fmla="*/ 2590800 w 2626783"/>
                  <a:gd name="connsiteY6" fmla="*/ 990600 h 990600"/>
                  <a:gd name="connsiteX7" fmla="*/ 2590800 w 2626783"/>
                  <a:gd name="connsiteY7" fmla="*/ 990600 h 990600"/>
                  <a:gd name="connsiteX8" fmla="*/ 2590800 w 2626783"/>
                  <a:gd name="connsiteY8" fmla="*/ 990600 h 99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26783" h="990600">
                    <a:moveTo>
                      <a:pt x="0" y="190500"/>
                    </a:moveTo>
                    <a:cubicBezTo>
                      <a:pt x="259291" y="143933"/>
                      <a:pt x="518583" y="97367"/>
                      <a:pt x="736600" y="190500"/>
                    </a:cubicBezTo>
                    <a:cubicBezTo>
                      <a:pt x="954617" y="283633"/>
                      <a:pt x="1115483" y="643467"/>
                      <a:pt x="1308100" y="749300"/>
                    </a:cubicBezTo>
                    <a:cubicBezTo>
                      <a:pt x="1500717" y="855133"/>
                      <a:pt x="1752600" y="899583"/>
                      <a:pt x="1892300" y="825500"/>
                    </a:cubicBezTo>
                    <a:cubicBezTo>
                      <a:pt x="2032000" y="751417"/>
                      <a:pt x="2036233" y="423333"/>
                      <a:pt x="2146300" y="304800"/>
                    </a:cubicBezTo>
                    <a:cubicBezTo>
                      <a:pt x="2256367" y="186267"/>
                      <a:pt x="2478617" y="0"/>
                      <a:pt x="2552700" y="114300"/>
                    </a:cubicBezTo>
                    <a:cubicBezTo>
                      <a:pt x="2626783" y="228600"/>
                      <a:pt x="2590800" y="990600"/>
                      <a:pt x="2590800" y="990600"/>
                    </a:cubicBezTo>
                    <a:lnTo>
                      <a:pt x="2590800" y="990600"/>
                    </a:lnTo>
                    <a:lnTo>
                      <a:pt x="2590800" y="990600"/>
                    </a:lnTo>
                  </a:path>
                </a:pathLst>
              </a:custGeom>
              <a:ln w="25400">
                <a:headEnd type="none" w="med" len="med"/>
                <a:tailEnd type="none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Wingdings" pitchFamily="2" charset="2"/>
                  <a:buNone/>
                  <a:tabLst/>
                </a:pPr>
                <a:endParaRPr kumimoji="0" lang="fr-FR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cxnSp>
          <p:nvCxnSpPr>
            <p:cNvPr id="47" name="Connecteur droit 46"/>
            <p:cNvCxnSpPr/>
            <p:nvPr/>
          </p:nvCxnSpPr>
          <p:spPr bwMode="auto">
            <a:xfrm rot="5400000">
              <a:off x="3836990" y="4912124"/>
              <a:ext cx="571504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Connecteur droit 47"/>
            <p:cNvCxnSpPr/>
            <p:nvPr/>
          </p:nvCxnSpPr>
          <p:spPr bwMode="auto">
            <a:xfrm rot="5400000">
              <a:off x="4122742" y="4912124"/>
              <a:ext cx="571504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Connecteur droit 48"/>
            <p:cNvCxnSpPr/>
            <p:nvPr/>
          </p:nvCxnSpPr>
          <p:spPr bwMode="auto">
            <a:xfrm rot="10800000">
              <a:off x="3836990" y="4912124"/>
              <a:ext cx="285752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Connecteur droit 49"/>
            <p:cNvCxnSpPr/>
            <p:nvPr/>
          </p:nvCxnSpPr>
          <p:spPr bwMode="auto">
            <a:xfrm rot="10800000">
              <a:off x="4408494" y="4912124"/>
              <a:ext cx="214314" cy="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aphicFrame>
          <p:nvGraphicFramePr>
            <p:cNvPr id="52" name="Object 8"/>
            <p:cNvGraphicFramePr>
              <a:graphicFrameLocks noChangeAspect="1"/>
            </p:cNvGraphicFramePr>
            <p:nvPr/>
          </p:nvGraphicFramePr>
          <p:xfrm>
            <a:off x="4792670" y="4600587"/>
            <a:ext cx="922338" cy="542925"/>
          </p:xfrm>
          <a:graphic>
            <a:graphicData uri="http://schemas.openxmlformats.org/presentationml/2006/ole">
              <p:oleObj spid="_x0000_s1601541" name="Équation" r:id="rId6" imgW="406080" imgH="241200" progId="Equation.3">
                <p:embed/>
              </p:oleObj>
            </a:graphicData>
          </a:graphic>
        </p:graphicFrame>
        <p:sp>
          <p:nvSpPr>
            <p:cNvPr id="53" name="Ellipse 52"/>
            <p:cNvSpPr/>
            <p:nvPr/>
          </p:nvSpPr>
          <p:spPr bwMode="auto">
            <a:xfrm>
              <a:off x="4662310" y="4340620"/>
              <a:ext cx="1071570" cy="107157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itchFamily="2" charset="2"/>
                <a:buNone/>
                <a:tabLst/>
              </a:pPr>
              <a:endParaRPr kumimoji="0" lang="fr-F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4" name="Forme libre 53"/>
            <p:cNvSpPr/>
            <p:nvPr/>
          </p:nvSpPr>
          <p:spPr bwMode="auto">
            <a:xfrm>
              <a:off x="1279294" y="4074129"/>
              <a:ext cx="2454322" cy="821140"/>
            </a:xfrm>
            <a:custGeom>
              <a:avLst/>
              <a:gdLst>
                <a:gd name="connsiteX0" fmla="*/ 0 w 2454322"/>
                <a:gd name="connsiteY0" fmla="*/ 97809 h 821140"/>
                <a:gd name="connsiteX1" fmla="*/ 491319 w 2454322"/>
                <a:gd name="connsiteY1" fmla="*/ 56865 h 821140"/>
                <a:gd name="connsiteX2" fmla="*/ 846161 w 2454322"/>
                <a:gd name="connsiteY2" fmla="*/ 329821 h 821140"/>
                <a:gd name="connsiteX3" fmla="*/ 1105468 w 2454322"/>
                <a:gd name="connsiteY3" fmla="*/ 616424 h 821140"/>
                <a:gd name="connsiteX4" fmla="*/ 1583140 w 2454322"/>
                <a:gd name="connsiteY4" fmla="*/ 739253 h 821140"/>
                <a:gd name="connsiteX5" fmla="*/ 1992573 w 2454322"/>
                <a:gd name="connsiteY5" fmla="*/ 698310 h 821140"/>
                <a:gd name="connsiteX6" fmla="*/ 2115403 w 2454322"/>
                <a:gd name="connsiteY6" fmla="*/ 247934 h 821140"/>
                <a:gd name="connsiteX7" fmla="*/ 2361062 w 2454322"/>
                <a:gd name="connsiteY7" fmla="*/ 29570 h 821140"/>
                <a:gd name="connsiteX8" fmla="*/ 2442949 w 2454322"/>
                <a:gd name="connsiteY8" fmla="*/ 425355 h 821140"/>
                <a:gd name="connsiteX9" fmla="*/ 2429301 w 2454322"/>
                <a:gd name="connsiteY9" fmla="*/ 821140 h 821140"/>
                <a:gd name="connsiteX10" fmla="*/ 2429301 w 2454322"/>
                <a:gd name="connsiteY10" fmla="*/ 821140 h 821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4322" h="821140">
                  <a:moveTo>
                    <a:pt x="0" y="97809"/>
                  </a:moveTo>
                  <a:cubicBezTo>
                    <a:pt x="175146" y="58002"/>
                    <a:pt x="350292" y="18196"/>
                    <a:pt x="491319" y="56865"/>
                  </a:cubicBezTo>
                  <a:cubicBezTo>
                    <a:pt x="632346" y="95534"/>
                    <a:pt x="743803" y="236561"/>
                    <a:pt x="846161" y="329821"/>
                  </a:cubicBezTo>
                  <a:cubicBezTo>
                    <a:pt x="948519" y="423081"/>
                    <a:pt x="982638" y="548185"/>
                    <a:pt x="1105468" y="616424"/>
                  </a:cubicBezTo>
                  <a:cubicBezTo>
                    <a:pt x="1228298" y="684663"/>
                    <a:pt x="1435289" y="725605"/>
                    <a:pt x="1583140" y="739253"/>
                  </a:cubicBezTo>
                  <a:cubicBezTo>
                    <a:pt x="1730991" y="752901"/>
                    <a:pt x="1903863" y="780197"/>
                    <a:pt x="1992573" y="698310"/>
                  </a:cubicBezTo>
                  <a:cubicBezTo>
                    <a:pt x="2081284" y="616424"/>
                    <a:pt x="2053988" y="359391"/>
                    <a:pt x="2115403" y="247934"/>
                  </a:cubicBezTo>
                  <a:cubicBezTo>
                    <a:pt x="2176818" y="136477"/>
                    <a:pt x="2306471" y="0"/>
                    <a:pt x="2361062" y="29570"/>
                  </a:cubicBezTo>
                  <a:cubicBezTo>
                    <a:pt x="2415653" y="59140"/>
                    <a:pt x="2431576" y="293427"/>
                    <a:pt x="2442949" y="425355"/>
                  </a:cubicBezTo>
                  <a:cubicBezTo>
                    <a:pt x="2454322" y="557283"/>
                    <a:pt x="2429301" y="821140"/>
                    <a:pt x="2429301" y="821140"/>
                  </a:cubicBezTo>
                  <a:lnTo>
                    <a:pt x="2429301" y="821140"/>
                  </a:lnTo>
                </a:path>
              </a:pathLst>
            </a:cu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itchFamily="2" charset="2"/>
                <a:buNone/>
                <a:tabLst/>
              </a:pPr>
              <a:endParaRPr kumimoji="0" lang="fr-F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5" name="Forme libre 54"/>
            <p:cNvSpPr/>
            <p:nvPr/>
          </p:nvSpPr>
          <p:spPr bwMode="auto">
            <a:xfrm flipV="1">
              <a:off x="1279294" y="4840686"/>
              <a:ext cx="2454322" cy="821140"/>
            </a:xfrm>
            <a:custGeom>
              <a:avLst/>
              <a:gdLst>
                <a:gd name="connsiteX0" fmla="*/ 0 w 2454322"/>
                <a:gd name="connsiteY0" fmla="*/ 97809 h 821140"/>
                <a:gd name="connsiteX1" fmla="*/ 491319 w 2454322"/>
                <a:gd name="connsiteY1" fmla="*/ 56865 h 821140"/>
                <a:gd name="connsiteX2" fmla="*/ 846161 w 2454322"/>
                <a:gd name="connsiteY2" fmla="*/ 329821 h 821140"/>
                <a:gd name="connsiteX3" fmla="*/ 1105468 w 2454322"/>
                <a:gd name="connsiteY3" fmla="*/ 616424 h 821140"/>
                <a:gd name="connsiteX4" fmla="*/ 1583140 w 2454322"/>
                <a:gd name="connsiteY4" fmla="*/ 739253 h 821140"/>
                <a:gd name="connsiteX5" fmla="*/ 1992573 w 2454322"/>
                <a:gd name="connsiteY5" fmla="*/ 698310 h 821140"/>
                <a:gd name="connsiteX6" fmla="*/ 2115403 w 2454322"/>
                <a:gd name="connsiteY6" fmla="*/ 247934 h 821140"/>
                <a:gd name="connsiteX7" fmla="*/ 2361062 w 2454322"/>
                <a:gd name="connsiteY7" fmla="*/ 29570 h 821140"/>
                <a:gd name="connsiteX8" fmla="*/ 2442949 w 2454322"/>
                <a:gd name="connsiteY8" fmla="*/ 425355 h 821140"/>
                <a:gd name="connsiteX9" fmla="*/ 2429301 w 2454322"/>
                <a:gd name="connsiteY9" fmla="*/ 821140 h 821140"/>
                <a:gd name="connsiteX10" fmla="*/ 2429301 w 2454322"/>
                <a:gd name="connsiteY10" fmla="*/ 821140 h 821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4322" h="821140">
                  <a:moveTo>
                    <a:pt x="0" y="97809"/>
                  </a:moveTo>
                  <a:cubicBezTo>
                    <a:pt x="175146" y="58002"/>
                    <a:pt x="350292" y="18196"/>
                    <a:pt x="491319" y="56865"/>
                  </a:cubicBezTo>
                  <a:cubicBezTo>
                    <a:pt x="632346" y="95534"/>
                    <a:pt x="743803" y="236561"/>
                    <a:pt x="846161" y="329821"/>
                  </a:cubicBezTo>
                  <a:cubicBezTo>
                    <a:pt x="948519" y="423081"/>
                    <a:pt x="982638" y="548185"/>
                    <a:pt x="1105468" y="616424"/>
                  </a:cubicBezTo>
                  <a:cubicBezTo>
                    <a:pt x="1228298" y="684663"/>
                    <a:pt x="1435289" y="725605"/>
                    <a:pt x="1583140" y="739253"/>
                  </a:cubicBezTo>
                  <a:cubicBezTo>
                    <a:pt x="1730991" y="752901"/>
                    <a:pt x="1903863" y="780197"/>
                    <a:pt x="1992573" y="698310"/>
                  </a:cubicBezTo>
                  <a:cubicBezTo>
                    <a:pt x="2081284" y="616424"/>
                    <a:pt x="2053988" y="359391"/>
                    <a:pt x="2115403" y="247934"/>
                  </a:cubicBezTo>
                  <a:cubicBezTo>
                    <a:pt x="2176818" y="136477"/>
                    <a:pt x="2306471" y="0"/>
                    <a:pt x="2361062" y="29570"/>
                  </a:cubicBezTo>
                  <a:cubicBezTo>
                    <a:pt x="2415653" y="59140"/>
                    <a:pt x="2431576" y="293427"/>
                    <a:pt x="2442949" y="425355"/>
                  </a:cubicBezTo>
                  <a:cubicBezTo>
                    <a:pt x="2454322" y="557283"/>
                    <a:pt x="2429301" y="821140"/>
                    <a:pt x="2429301" y="821140"/>
                  </a:cubicBezTo>
                  <a:lnTo>
                    <a:pt x="2429301" y="821140"/>
                  </a:lnTo>
                </a:path>
              </a:pathLst>
            </a:cu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itchFamily="2" charset="2"/>
                <a:buNone/>
                <a:tabLst/>
              </a:pPr>
              <a:endParaRPr kumimoji="0" lang="fr-F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6" name="Forme libre 55"/>
            <p:cNvSpPr/>
            <p:nvPr/>
          </p:nvSpPr>
          <p:spPr bwMode="auto">
            <a:xfrm rot="803604">
              <a:off x="2287600" y="4693192"/>
              <a:ext cx="436728" cy="61415"/>
            </a:xfrm>
            <a:custGeom>
              <a:avLst/>
              <a:gdLst>
                <a:gd name="connsiteX0" fmla="*/ 0 w 436728"/>
                <a:gd name="connsiteY0" fmla="*/ 0 h 61415"/>
                <a:gd name="connsiteX1" fmla="*/ 197892 w 436728"/>
                <a:gd name="connsiteY1" fmla="*/ 40944 h 61415"/>
                <a:gd name="connsiteX2" fmla="*/ 436728 w 436728"/>
                <a:gd name="connsiteY2" fmla="*/ 61415 h 61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6728" h="61415">
                  <a:moveTo>
                    <a:pt x="0" y="0"/>
                  </a:moveTo>
                  <a:cubicBezTo>
                    <a:pt x="62552" y="15354"/>
                    <a:pt x="125104" y="30708"/>
                    <a:pt x="197892" y="40944"/>
                  </a:cubicBezTo>
                  <a:cubicBezTo>
                    <a:pt x="270680" y="51180"/>
                    <a:pt x="353704" y="56297"/>
                    <a:pt x="436728" y="61415"/>
                  </a:cubicBezTo>
                </a:path>
              </a:pathLst>
            </a:cu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itchFamily="2" charset="2"/>
                <a:buNone/>
                <a:tabLst/>
              </a:pPr>
              <a:endParaRPr kumimoji="0" lang="fr-F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7" name="Ellipse 56"/>
            <p:cNvSpPr/>
            <p:nvPr/>
          </p:nvSpPr>
          <p:spPr bwMode="auto">
            <a:xfrm>
              <a:off x="2857488" y="4786322"/>
              <a:ext cx="142876" cy="142876"/>
            </a:xfrm>
            <a:prstGeom prst="ellipse">
              <a:avLst/>
            </a:prstGeom>
            <a:solidFill>
              <a:srgbClr val="0070C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itchFamily="2" charset="2"/>
                <a:buNone/>
                <a:tabLst/>
              </a:pPr>
              <a:endPara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8" name="Ellipse 57"/>
            <p:cNvSpPr/>
            <p:nvPr/>
          </p:nvSpPr>
          <p:spPr bwMode="auto">
            <a:xfrm>
              <a:off x="1428728" y="4786322"/>
              <a:ext cx="285752" cy="285752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itchFamily="2" charset="2"/>
                <a:buNone/>
                <a:tabLst/>
              </a:pPr>
              <a:endParaRPr kumimoji="0" lang="fr-F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9" name="Ellipse 58"/>
            <p:cNvSpPr/>
            <p:nvPr/>
          </p:nvSpPr>
          <p:spPr bwMode="auto">
            <a:xfrm>
              <a:off x="1500166" y="4857760"/>
              <a:ext cx="142876" cy="142876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itchFamily="2" charset="2"/>
                <a:buNone/>
                <a:tabLst/>
              </a:pPr>
              <a:endPara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0" name="ZoneTexte 59"/>
            <p:cNvSpPr txBox="1"/>
            <p:nvPr/>
          </p:nvSpPr>
          <p:spPr>
            <a:xfrm>
              <a:off x="1038878" y="4714884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B</a:t>
              </a:r>
              <a:endParaRPr lang="fr-FR" dirty="0"/>
            </a:p>
          </p:txBody>
        </p:sp>
      </p:grpSp>
      <p:sp>
        <p:nvSpPr>
          <p:cNvPr id="63" name="ZoneTexte 62"/>
          <p:cNvSpPr txBox="1"/>
          <p:nvPr/>
        </p:nvSpPr>
        <p:spPr>
          <a:xfrm>
            <a:off x="4211960" y="1268760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QPC</a:t>
            </a:r>
            <a:endParaRPr lang="fr-FR" dirty="0">
              <a:solidFill>
                <a:srgbClr val="0070C0"/>
              </a:solidFill>
            </a:endParaRPr>
          </a:p>
        </p:txBody>
      </p:sp>
      <p:pic>
        <p:nvPicPr>
          <p:cNvPr id="51" name="Image 83" descr="bandeau horizontal-bleu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9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Text Box 93"/>
          <p:cNvSpPr/>
          <p:nvPr/>
        </p:nvSpPr>
        <p:spPr>
          <a:xfrm>
            <a:off x="1959840" y="162738"/>
            <a:ext cx="3682887" cy="53970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lIns="81639" tIns="42452" rIns="81639" bIns="42452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None/>
              <a:defRPr sz="3200"/>
            </a:pPr>
            <a:r>
              <a:rPr lang="fr-FR" sz="2900" dirty="0" smtClean="0">
                <a:solidFill>
                  <a:srgbClr val="FFFFFF"/>
                </a:solidFill>
                <a:latin typeface="Calibri" pitchFamily="34" charset="0"/>
                <a:ea typeface="DejaVu Sans" pitchFamily="2"/>
                <a:cs typeface="DejaVu Sans" pitchFamily="2"/>
              </a:rPr>
              <a:t>The quantum RC circuit</a:t>
            </a:r>
            <a:endParaRPr lang="fr-FR" sz="2900" dirty="0">
              <a:solidFill>
                <a:srgbClr val="FFFFFF"/>
              </a:solidFill>
              <a:latin typeface="Calibri" pitchFamily="34" charset="0"/>
              <a:ea typeface="DejaVu Sans" pitchFamily="2"/>
              <a:cs typeface="DejaVu Sans" pitchFamily="2"/>
            </a:endParaRPr>
          </a:p>
        </p:txBody>
      </p:sp>
      <p:graphicFrame>
        <p:nvGraphicFramePr>
          <p:cNvPr id="66" name="Object 3"/>
          <p:cNvGraphicFramePr>
            <a:graphicFrameLocks noChangeAspect="1"/>
          </p:cNvGraphicFramePr>
          <p:nvPr/>
        </p:nvGraphicFramePr>
        <p:xfrm>
          <a:off x="171450" y="3413125"/>
          <a:ext cx="5824538" cy="952500"/>
        </p:xfrm>
        <a:graphic>
          <a:graphicData uri="http://schemas.openxmlformats.org/presentationml/2006/ole">
            <p:oleObj spid="_x0000_s1601542" name="Équation" r:id="rId8" imgW="2705040" imgH="444240" progId="Equation.3">
              <p:embed/>
            </p:oleObj>
          </a:graphicData>
        </a:graphic>
      </p:graphicFrame>
      <p:sp>
        <p:nvSpPr>
          <p:cNvPr id="67" name="ZoneTexte 66"/>
          <p:cNvSpPr txBox="1"/>
          <p:nvPr/>
        </p:nvSpPr>
        <p:spPr>
          <a:xfrm>
            <a:off x="395536" y="2924944"/>
            <a:ext cx="3336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FF0000"/>
                </a:solidFill>
              </a:rPr>
              <a:t>Linear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response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theory</a:t>
            </a:r>
            <a:endParaRPr lang="fr-FR" dirty="0">
              <a:solidFill>
                <a:srgbClr val="FF0000"/>
              </a:solidFill>
            </a:endParaRPr>
          </a:p>
        </p:txBody>
      </p:sp>
      <p:graphicFrame>
        <p:nvGraphicFramePr>
          <p:cNvPr id="68" name="Object 4"/>
          <p:cNvGraphicFramePr>
            <a:graphicFrameLocks noChangeAspect="1"/>
          </p:cNvGraphicFramePr>
          <p:nvPr/>
        </p:nvGraphicFramePr>
        <p:xfrm>
          <a:off x="6131495" y="3068960"/>
          <a:ext cx="3121025" cy="946150"/>
        </p:xfrm>
        <a:graphic>
          <a:graphicData uri="http://schemas.openxmlformats.org/presentationml/2006/ole">
            <p:oleObj spid="_x0000_s1601543" name="Équation" r:id="rId9" imgW="1828800" imgH="558720" progId="Equation.3">
              <p:embed/>
            </p:oleObj>
          </a:graphicData>
        </a:graphic>
      </p:graphicFrame>
      <p:sp>
        <p:nvSpPr>
          <p:cNvPr id="70" name="Rectangle à coins arrondis 69"/>
          <p:cNvSpPr/>
          <p:nvPr/>
        </p:nvSpPr>
        <p:spPr bwMode="auto">
          <a:xfrm>
            <a:off x="6120680" y="2996952"/>
            <a:ext cx="2915816" cy="1080120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1" name="Ellipse 70"/>
          <p:cNvSpPr/>
          <p:nvPr/>
        </p:nvSpPr>
        <p:spPr bwMode="auto">
          <a:xfrm>
            <a:off x="1619672" y="3356992"/>
            <a:ext cx="936104" cy="504056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73" name="Connecteur droit avec flèche 72"/>
          <p:cNvCxnSpPr>
            <a:stCxn id="71" idx="7"/>
          </p:cNvCxnSpPr>
          <p:nvPr/>
        </p:nvCxnSpPr>
        <p:spPr bwMode="auto">
          <a:xfrm flipV="1">
            <a:off x="2418687" y="2132856"/>
            <a:ext cx="2801385" cy="129795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7" name="Ellipse 76"/>
          <p:cNvSpPr/>
          <p:nvPr/>
        </p:nvSpPr>
        <p:spPr bwMode="auto">
          <a:xfrm>
            <a:off x="3563888" y="5301208"/>
            <a:ext cx="432048" cy="72008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8" name="Ellipse 77"/>
          <p:cNvSpPr/>
          <p:nvPr/>
        </p:nvSpPr>
        <p:spPr bwMode="auto">
          <a:xfrm>
            <a:off x="2843808" y="3573016"/>
            <a:ext cx="792088" cy="648072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0" name="Ellipse 79"/>
          <p:cNvSpPr/>
          <p:nvPr/>
        </p:nvSpPr>
        <p:spPr bwMode="auto">
          <a:xfrm>
            <a:off x="4860032" y="5373216"/>
            <a:ext cx="720080" cy="576064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1" name="Ellipse 80"/>
          <p:cNvSpPr/>
          <p:nvPr/>
        </p:nvSpPr>
        <p:spPr bwMode="auto">
          <a:xfrm>
            <a:off x="4499992" y="3645024"/>
            <a:ext cx="288032" cy="432048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83" name="Connecteur droit avec flèche 82"/>
          <p:cNvCxnSpPr>
            <a:stCxn id="78" idx="4"/>
          </p:cNvCxnSpPr>
          <p:nvPr/>
        </p:nvCxnSpPr>
        <p:spPr bwMode="auto">
          <a:xfrm>
            <a:off x="3239852" y="4221088"/>
            <a:ext cx="468052" cy="115212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84" name="Connecteur droit avec flèche 83"/>
          <p:cNvCxnSpPr>
            <a:endCxn id="80" idx="0"/>
          </p:cNvCxnSpPr>
          <p:nvPr/>
        </p:nvCxnSpPr>
        <p:spPr bwMode="auto">
          <a:xfrm>
            <a:off x="4716016" y="4077072"/>
            <a:ext cx="504056" cy="129614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87" name="Rectangle 3"/>
          <p:cNvSpPr>
            <a:spLocks noChangeArrowheads="1"/>
          </p:cNvSpPr>
          <p:nvPr/>
        </p:nvSpPr>
        <p:spPr bwMode="auto">
          <a:xfrm>
            <a:off x="827584" y="6309320"/>
            <a:ext cx="3143272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fr-FR" sz="1400" b="1" dirty="0" err="1" smtClean="0">
                <a:solidFill>
                  <a:srgbClr val="339933"/>
                </a:solidFill>
              </a:rPr>
              <a:t>Gabelli</a:t>
            </a:r>
            <a:r>
              <a:rPr lang="fr-FR" sz="1400" b="1" dirty="0" smtClean="0">
                <a:solidFill>
                  <a:srgbClr val="339933"/>
                </a:solidFill>
              </a:rPr>
              <a:t> </a:t>
            </a:r>
            <a:r>
              <a:rPr lang="fr-FR" sz="1400" b="1" i="1" dirty="0" smtClean="0">
                <a:solidFill>
                  <a:srgbClr val="339933"/>
                </a:solidFill>
              </a:rPr>
              <a:t>et al.  </a:t>
            </a:r>
            <a:r>
              <a:rPr lang="fr-FR" sz="1400" b="1" dirty="0" smtClean="0">
                <a:solidFill>
                  <a:srgbClr val="339933"/>
                </a:solidFill>
              </a:rPr>
              <a:t>(Science, 2006)</a:t>
            </a:r>
            <a:endParaRPr lang="fr-FR" sz="1400" b="1" dirty="0">
              <a:solidFill>
                <a:srgbClr val="339933"/>
              </a:solidFill>
            </a:endParaRPr>
          </a:p>
        </p:txBody>
      </p:sp>
      <p:sp>
        <p:nvSpPr>
          <p:cNvPr id="88" name="Rectangle 3"/>
          <p:cNvSpPr>
            <a:spLocks noChangeArrowheads="1"/>
          </p:cNvSpPr>
          <p:nvPr/>
        </p:nvSpPr>
        <p:spPr bwMode="auto">
          <a:xfrm>
            <a:off x="5436096" y="6309320"/>
            <a:ext cx="3143272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fr-FR" sz="1400" b="1" dirty="0" smtClean="0">
                <a:solidFill>
                  <a:srgbClr val="339933"/>
                </a:solidFill>
              </a:rPr>
              <a:t>Fève </a:t>
            </a:r>
            <a:r>
              <a:rPr lang="fr-FR" sz="1400" b="1" i="1" dirty="0" smtClean="0">
                <a:solidFill>
                  <a:srgbClr val="339933"/>
                </a:solidFill>
              </a:rPr>
              <a:t>et al.  </a:t>
            </a:r>
            <a:r>
              <a:rPr lang="fr-FR" sz="1400" b="1" dirty="0" smtClean="0">
                <a:solidFill>
                  <a:srgbClr val="339933"/>
                </a:solidFill>
              </a:rPr>
              <a:t>(Science, 2007)</a:t>
            </a:r>
            <a:endParaRPr lang="fr-FR" sz="1400" b="1" dirty="0">
              <a:solidFill>
                <a:srgbClr val="3399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81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4" grpId="0"/>
      <p:bldP spid="71" grpId="0" animBg="1"/>
      <p:bldP spid="77" grpId="0" animBg="1"/>
      <p:bldP spid="78" grpId="0" animBg="1"/>
      <p:bldP spid="80" grpId="0" animBg="1"/>
      <p:bldP spid="8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Mesoscopic</a:t>
            </a:r>
            <a:r>
              <a:rPr lang="en-US" dirty="0" smtClean="0"/>
              <a:t> Capacitor</a:t>
            </a:r>
            <a:endParaRPr lang="fr-FR" dirty="0"/>
          </a:p>
        </p:txBody>
      </p:sp>
      <p:grpSp>
        <p:nvGrpSpPr>
          <p:cNvPr id="2" name="Groupe 120"/>
          <p:cNvGrpSpPr/>
          <p:nvPr/>
        </p:nvGrpSpPr>
        <p:grpSpPr>
          <a:xfrm>
            <a:off x="645190" y="1196752"/>
            <a:ext cx="4646890" cy="2664625"/>
            <a:chOff x="928662" y="1387476"/>
            <a:chExt cx="4494726" cy="2255838"/>
          </a:xfrm>
        </p:grpSpPr>
        <p:grpSp>
          <p:nvGrpSpPr>
            <p:cNvPr id="3" name="Group 50"/>
            <p:cNvGrpSpPr>
              <a:grpSpLocks/>
            </p:cNvGrpSpPr>
            <p:nvPr/>
          </p:nvGrpSpPr>
          <p:grpSpPr bwMode="auto">
            <a:xfrm>
              <a:off x="928662" y="1387476"/>
              <a:ext cx="4494726" cy="2255838"/>
              <a:chOff x="208" y="689"/>
              <a:chExt cx="4472" cy="2644"/>
            </a:xfrm>
          </p:grpSpPr>
          <p:sp>
            <p:nvSpPr>
              <p:cNvPr id="74" name="Line 11"/>
              <p:cNvSpPr>
                <a:spLocks noChangeShapeType="1"/>
              </p:cNvSpPr>
              <p:nvPr/>
            </p:nvSpPr>
            <p:spPr bwMode="auto">
              <a:xfrm>
                <a:off x="364" y="695"/>
                <a:ext cx="83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pic>
            <p:nvPicPr>
              <p:cNvPr id="75" name="Picture 3" descr="QPC_first10_HD_mesa1tiff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bright="6000" contrast="-6000"/>
              </a:blip>
              <a:srcRect/>
              <a:stretch>
                <a:fillRect/>
              </a:stretch>
            </p:blipFill>
            <p:spPr bwMode="auto">
              <a:xfrm>
                <a:off x="796" y="689"/>
                <a:ext cx="3278" cy="2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6" name="Line 6"/>
              <p:cNvSpPr>
                <a:spLocks noChangeShapeType="1"/>
              </p:cNvSpPr>
              <p:nvPr/>
            </p:nvSpPr>
            <p:spPr bwMode="auto">
              <a:xfrm>
                <a:off x="208" y="1471"/>
                <a:ext cx="32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7" name="Line 7"/>
              <p:cNvSpPr>
                <a:spLocks noChangeShapeType="1"/>
              </p:cNvSpPr>
              <p:nvPr/>
            </p:nvSpPr>
            <p:spPr bwMode="auto">
              <a:xfrm>
                <a:off x="248" y="1530"/>
                <a:ext cx="22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8" name="Line 8"/>
              <p:cNvSpPr>
                <a:spLocks noChangeShapeType="1"/>
              </p:cNvSpPr>
              <p:nvPr/>
            </p:nvSpPr>
            <p:spPr bwMode="auto">
              <a:xfrm>
                <a:off x="296" y="1596"/>
                <a:ext cx="13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9" name="Line 10"/>
              <p:cNvSpPr>
                <a:spLocks noChangeShapeType="1"/>
              </p:cNvSpPr>
              <p:nvPr/>
            </p:nvSpPr>
            <p:spPr bwMode="auto">
              <a:xfrm flipV="1">
                <a:off x="370" y="693"/>
                <a:ext cx="0" cy="76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0" name="Line 14"/>
              <p:cNvSpPr>
                <a:spLocks noChangeShapeType="1"/>
              </p:cNvSpPr>
              <p:nvPr/>
            </p:nvSpPr>
            <p:spPr bwMode="auto">
              <a:xfrm>
                <a:off x="4303" y="2909"/>
                <a:ext cx="32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" name="Line 15"/>
              <p:cNvSpPr>
                <a:spLocks noChangeShapeType="1"/>
              </p:cNvSpPr>
              <p:nvPr/>
            </p:nvSpPr>
            <p:spPr bwMode="auto">
              <a:xfrm>
                <a:off x="4343" y="2967"/>
                <a:ext cx="22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" name="Line 16"/>
              <p:cNvSpPr>
                <a:spLocks noChangeShapeType="1"/>
              </p:cNvSpPr>
              <p:nvPr/>
            </p:nvSpPr>
            <p:spPr bwMode="auto">
              <a:xfrm>
                <a:off x="4391" y="3033"/>
                <a:ext cx="13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" name="Line 17"/>
              <p:cNvSpPr>
                <a:spLocks noChangeShapeType="1"/>
              </p:cNvSpPr>
              <p:nvPr/>
            </p:nvSpPr>
            <p:spPr bwMode="auto">
              <a:xfrm>
                <a:off x="4455" y="2642"/>
                <a:ext cx="0" cy="2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" name="Line 18"/>
              <p:cNvSpPr>
                <a:spLocks noChangeShapeType="1"/>
              </p:cNvSpPr>
              <p:nvPr/>
            </p:nvSpPr>
            <p:spPr bwMode="auto">
              <a:xfrm>
                <a:off x="3964" y="1889"/>
                <a:ext cx="48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oval" w="med" len="med"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" name="Line 19"/>
              <p:cNvSpPr>
                <a:spLocks noChangeShapeType="1"/>
              </p:cNvSpPr>
              <p:nvPr/>
            </p:nvSpPr>
            <p:spPr bwMode="auto">
              <a:xfrm flipH="1">
                <a:off x="4442" y="1877"/>
                <a:ext cx="5" cy="3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" name="Line 33"/>
              <p:cNvSpPr>
                <a:spLocks noChangeShapeType="1"/>
              </p:cNvSpPr>
              <p:nvPr/>
            </p:nvSpPr>
            <p:spPr bwMode="auto">
              <a:xfrm>
                <a:off x="2123" y="3208"/>
                <a:ext cx="32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7" name="Line 34"/>
              <p:cNvSpPr>
                <a:spLocks noChangeShapeType="1"/>
              </p:cNvSpPr>
              <p:nvPr/>
            </p:nvSpPr>
            <p:spPr bwMode="auto">
              <a:xfrm>
                <a:off x="2163" y="3266"/>
                <a:ext cx="22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8" name="Line 35"/>
              <p:cNvSpPr>
                <a:spLocks noChangeShapeType="1"/>
              </p:cNvSpPr>
              <p:nvPr/>
            </p:nvSpPr>
            <p:spPr bwMode="auto">
              <a:xfrm>
                <a:off x="2211" y="3333"/>
                <a:ext cx="13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9" name="Oval 36"/>
              <p:cNvSpPr>
                <a:spLocks noChangeArrowheads="1"/>
              </p:cNvSpPr>
              <p:nvPr/>
            </p:nvSpPr>
            <p:spPr bwMode="auto">
              <a:xfrm>
                <a:off x="2092" y="2667"/>
                <a:ext cx="350" cy="354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latin typeface="Calibri" pitchFamily="34" charset="0"/>
                </a:endParaRPr>
              </a:p>
            </p:txBody>
          </p:sp>
          <p:graphicFrame>
            <p:nvGraphicFramePr>
              <p:cNvPr id="90" name="Object 2"/>
              <p:cNvGraphicFramePr>
                <a:graphicFrameLocks noChangeAspect="1"/>
              </p:cNvGraphicFramePr>
              <p:nvPr/>
            </p:nvGraphicFramePr>
            <p:xfrm>
              <a:off x="2144" y="2697"/>
              <a:ext cx="262" cy="311"/>
            </p:xfrm>
            <a:graphic>
              <a:graphicData uri="http://schemas.openxmlformats.org/presentationml/2006/ole">
                <p:oleObj spid="_x0000_s1624066" name="Équation" r:id="rId5" imgW="190440" imgH="215640" progId="Equation.3">
                  <p:embed/>
                </p:oleObj>
              </a:graphicData>
            </a:graphic>
          </p:graphicFrame>
          <p:sp>
            <p:nvSpPr>
              <p:cNvPr id="91" name="Line 41"/>
              <p:cNvSpPr>
                <a:spLocks noChangeShapeType="1"/>
              </p:cNvSpPr>
              <p:nvPr/>
            </p:nvSpPr>
            <p:spPr bwMode="auto">
              <a:xfrm flipV="1">
                <a:off x="2275" y="3017"/>
                <a:ext cx="0" cy="19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" name="Line 42"/>
              <p:cNvSpPr>
                <a:spLocks noChangeShapeType="1"/>
              </p:cNvSpPr>
              <p:nvPr/>
            </p:nvSpPr>
            <p:spPr bwMode="auto">
              <a:xfrm flipH="1">
                <a:off x="2275" y="2135"/>
                <a:ext cx="224" cy="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oval" w="med" len="med"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" name="Line 43"/>
              <p:cNvSpPr>
                <a:spLocks noChangeShapeType="1"/>
              </p:cNvSpPr>
              <p:nvPr/>
            </p:nvSpPr>
            <p:spPr bwMode="auto">
              <a:xfrm flipV="1">
                <a:off x="2275" y="2342"/>
                <a:ext cx="0" cy="33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4" name="Oval 45"/>
              <p:cNvSpPr>
                <a:spLocks noChangeArrowheads="1"/>
              </p:cNvSpPr>
              <p:nvPr/>
            </p:nvSpPr>
            <p:spPr bwMode="auto">
              <a:xfrm>
                <a:off x="3728" y="1036"/>
                <a:ext cx="350" cy="354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latin typeface="Calibri" pitchFamily="34" charset="0"/>
                </a:endParaRPr>
              </a:p>
            </p:txBody>
          </p:sp>
          <p:graphicFrame>
            <p:nvGraphicFramePr>
              <p:cNvPr id="95" name="Object 3"/>
              <p:cNvGraphicFramePr>
                <a:graphicFrameLocks noChangeAspect="1"/>
              </p:cNvGraphicFramePr>
              <p:nvPr/>
            </p:nvGraphicFramePr>
            <p:xfrm>
              <a:off x="3762" y="1046"/>
              <a:ext cx="264" cy="313"/>
            </p:xfrm>
            <a:graphic>
              <a:graphicData uri="http://schemas.openxmlformats.org/presentationml/2006/ole">
                <p:oleObj spid="_x0000_s1624067" name="Équation" r:id="rId6" imgW="190440" imgH="215640" progId="Equation.3">
                  <p:embed/>
                </p:oleObj>
              </a:graphicData>
            </a:graphic>
          </p:graphicFrame>
          <p:sp>
            <p:nvSpPr>
              <p:cNvPr id="96" name="Line 48"/>
              <p:cNvSpPr>
                <a:spLocks noChangeShapeType="1"/>
              </p:cNvSpPr>
              <p:nvPr/>
            </p:nvSpPr>
            <p:spPr bwMode="auto">
              <a:xfrm>
                <a:off x="4271" y="1411"/>
                <a:ext cx="32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7" name="Line 49"/>
              <p:cNvSpPr>
                <a:spLocks noChangeShapeType="1"/>
              </p:cNvSpPr>
              <p:nvPr/>
            </p:nvSpPr>
            <p:spPr bwMode="auto">
              <a:xfrm>
                <a:off x="4311" y="1469"/>
                <a:ext cx="22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8" name="Line 50"/>
              <p:cNvSpPr>
                <a:spLocks noChangeShapeType="1"/>
              </p:cNvSpPr>
              <p:nvPr/>
            </p:nvSpPr>
            <p:spPr bwMode="auto">
              <a:xfrm>
                <a:off x="4359" y="1535"/>
                <a:ext cx="1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9" name="Line 51"/>
              <p:cNvSpPr>
                <a:spLocks noChangeShapeType="1"/>
              </p:cNvSpPr>
              <p:nvPr/>
            </p:nvSpPr>
            <p:spPr bwMode="auto">
              <a:xfrm flipV="1">
                <a:off x="4079" y="1211"/>
                <a:ext cx="36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0" name="Line 52"/>
              <p:cNvSpPr>
                <a:spLocks noChangeShapeType="1"/>
              </p:cNvSpPr>
              <p:nvPr/>
            </p:nvSpPr>
            <p:spPr bwMode="auto">
              <a:xfrm>
                <a:off x="4438" y="1203"/>
                <a:ext cx="0" cy="19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1" name="Line 53"/>
              <p:cNvSpPr>
                <a:spLocks noChangeShapeType="1"/>
              </p:cNvSpPr>
              <p:nvPr/>
            </p:nvSpPr>
            <p:spPr bwMode="auto">
              <a:xfrm flipV="1">
                <a:off x="3233" y="1203"/>
                <a:ext cx="320" cy="3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oval" w="med" len="med"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2" name="Line 54"/>
              <p:cNvSpPr>
                <a:spLocks noChangeShapeType="1"/>
              </p:cNvSpPr>
              <p:nvPr/>
            </p:nvSpPr>
            <p:spPr bwMode="auto">
              <a:xfrm flipH="1">
                <a:off x="3553" y="1211"/>
                <a:ext cx="17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" name="Line 55"/>
              <p:cNvSpPr>
                <a:spLocks noChangeShapeType="1"/>
              </p:cNvSpPr>
              <p:nvPr/>
            </p:nvSpPr>
            <p:spPr bwMode="auto">
              <a:xfrm>
                <a:off x="2788" y="2149"/>
                <a:ext cx="570" cy="250"/>
              </a:xfrm>
              <a:prstGeom prst="line">
                <a:avLst/>
              </a:prstGeom>
              <a:noFill/>
              <a:ln w="25400">
                <a:solidFill>
                  <a:srgbClr val="E7F6FF"/>
                </a:solidFill>
                <a:round/>
                <a:headEnd type="triangle" w="med" len="lg"/>
                <a:tailEnd type="triangle" w="med" len="lg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" name="Text Box 57"/>
              <p:cNvSpPr txBox="1">
                <a:spLocks noChangeArrowheads="1"/>
              </p:cNvSpPr>
              <p:nvPr/>
            </p:nvSpPr>
            <p:spPr bwMode="auto">
              <a:xfrm>
                <a:off x="2678" y="2334"/>
                <a:ext cx="946" cy="4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800" b="1">
                    <a:solidFill>
                      <a:srgbClr val="EFF9FF"/>
                    </a:solidFill>
                    <a:latin typeface="Calibri" pitchFamily="34" charset="0"/>
                  </a:rPr>
                  <a:t>l &lt; </a:t>
                </a:r>
                <a:r>
                  <a:rPr lang="en-US" sz="1800" b="1">
                    <a:solidFill>
                      <a:srgbClr val="EFF9FF"/>
                    </a:solidFill>
                    <a:latin typeface="Symbol" pitchFamily="18" charset="2"/>
                  </a:rPr>
                  <a:t>m</a:t>
                </a:r>
                <a:r>
                  <a:rPr lang="en-US" sz="1800" b="1">
                    <a:solidFill>
                      <a:srgbClr val="EFF9FF"/>
                    </a:solidFill>
                    <a:latin typeface="Calibri" pitchFamily="34" charset="0"/>
                  </a:rPr>
                  <a:t>m</a:t>
                </a:r>
              </a:p>
            </p:txBody>
          </p:sp>
          <p:sp>
            <p:nvSpPr>
              <p:cNvPr id="106" name="Line 61"/>
              <p:cNvSpPr>
                <a:spLocks noChangeShapeType="1"/>
              </p:cNvSpPr>
              <p:nvPr/>
            </p:nvSpPr>
            <p:spPr bwMode="auto">
              <a:xfrm flipH="1" flipV="1">
                <a:off x="2031" y="1555"/>
                <a:ext cx="408" cy="16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" name="Oval 74"/>
              <p:cNvSpPr>
                <a:spLocks noChangeArrowheads="1"/>
              </p:cNvSpPr>
              <p:nvPr/>
            </p:nvSpPr>
            <p:spPr bwMode="auto">
              <a:xfrm>
                <a:off x="4221" y="2172"/>
                <a:ext cx="459" cy="464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latin typeface="Calibri" pitchFamily="34" charset="0"/>
                </a:endParaRPr>
              </a:p>
            </p:txBody>
          </p:sp>
          <p:sp>
            <p:nvSpPr>
              <p:cNvPr id="112" name="Oval 81"/>
              <p:cNvSpPr>
                <a:spLocks noChangeArrowheads="1"/>
              </p:cNvSpPr>
              <p:nvPr/>
            </p:nvSpPr>
            <p:spPr bwMode="auto">
              <a:xfrm>
                <a:off x="4215" y="2165"/>
                <a:ext cx="463" cy="475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latin typeface="Calibri" pitchFamily="34" charset="0"/>
                </a:endParaRPr>
              </a:p>
            </p:txBody>
          </p:sp>
          <p:sp>
            <p:nvSpPr>
              <p:cNvPr id="113" name="Freeform 105"/>
              <p:cNvSpPr>
                <a:spLocks/>
              </p:cNvSpPr>
              <p:nvPr/>
            </p:nvSpPr>
            <p:spPr bwMode="auto">
              <a:xfrm rot="17481018" flipV="1">
                <a:off x="2730" y="1627"/>
                <a:ext cx="130" cy="316"/>
              </a:xfrm>
              <a:custGeom>
                <a:avLst/>
                <a:gdLst>
                  <a:gd name="T0" fmla="*/ 0 w 168"/>
                  <a:gd name="T1" fmla="*/ 0 h 288"/>
                  <a:gd name="T2" fmla="*/ 2147483647 w 168"/>
                  <a:gd name="T3" fmla="*/ 2147483647 h 288"/>
                  <a:gd name="T4" fmla="*/ 2147483647 w 168"/>
                  <a:gd name="T5" fmla="*/ 2147483647 h 288"/>
                  <a:gd name="T6" fmla="*/ 0 w 168"/>
                  <a:gd name="T7" fmla="*/ 2147483647 h 2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8"/>
                  <a:gd name="T13" fmla="*/ 0 h 288"/>
                  <a:gd name="T14" fmla="*/ 168 w 168"/>
                  <a:gd name="T15" fmla="*/ 288 h 2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8" h="288">
                    <a:moveTo>
                      <a:pt x="0" y="0"/>
                    </a:moveTo>
                    <a:cubicBezTo>
                      <a:pt x="60" y="32"/>
                      <a:pt x="120" y="64"/>
                      <a:pt x="144" y="96"/>
                    </a:cubicBezTo>
                    <a:cubicBezTo>
                      <a:pt x="168" y="128"/>
                      <a:pt x="168" y="160"/>
                      <a:pt x="144" y="192"/>
                    </a:cubicBezTo>
                    <a:cubicBezTo>
                      <a:pt x="120" y="224"/>
                      <a:pt x="60" y="256"/>
                      <a:pt x="0" y="288"/>
                    </a:cubicBezTo>
                  </a:path>
                </a:pathLst>
              </a:custGeom>
              <a:noFill/>
              <a:ln w="3175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rot="10800000" vert="eaVert"/>
              <a:lstStyle/>
              <a:p>
                <a:endParaRPr lang="en-US" sz="1800">
                  <a:latin typeface="Calibri" pitchFamily="34" charset="0"/>
                </a:endParaRPr>
              </a:p>
            </p:txBody>
          </p:sp>
          <p:graphicFrame>
            <p:nvGraphicFramePr>
              <p:cNvPr id="114" name="Object 6"/>
              <p:cNvGraphicFramePr>
                <a:graphicFrameLocks noChangeAspect="1"/>
              </p:cNvGraphicFramePr>
              <p:nvPr/>
            </p:nvGraphicFramePr>
            <p:xfrm>
              <a:off x="2442" y="1525"/>
              <a:ext cx="305" cy="374"/>
            </p:xfrm>
            <a:graphic>
              <a:graphicData uri="http://schemas.openxmlformats.org/presentationml/2006/ole">
                <p:oleObj spid="_x0000_s1624068" name="Equation" r:id="rId7" imgW="164880" imgH="203040" progId="">
                  <p:embed/>
                </p:oleObj>
              </a:graphicData>
            </a:graphic>
          </p:graphicFrame>
          <p:graphicFrame>
            <p:nvGraphicFramePr>
              <p:cNvPr id="115" name="Object 24"/>
              <p:cNvGraphicFramePr>
                <a:graphicFrameLocks noChangeAspect="1"/>
              </p:cNvGraphicFramePr>
              <p:nvPr/>
            </p:nvGraphicFramePr>
            <p:xfrm>
              <a:off x="2188" y="1319"/>
              <a:ext cx="430" cy="315"/>
            </p:xfrm>
            <a:graphic>
              <a:graphicData uri="http://schemas.openxmlformats.org/presentationml/2006/ole">
                <p:oleObj spid="_x0000_s1624069" name="Equation" r:id="rId8" imgW="279360" imgH="203040" progId="Equation.3">
                  <p:embed/>
                </p:oleObj>
              </a:graphicData>
            </a:graphic>
          </p:graphicFrame>
        </p:grpSp>
        <p:graphicFrame>
          <p:nvGraphicFramePr>
            <p:cNvPr id="116" name="Object 3"/>
            <p:cNvGraphicFramePr>
              <a:graphicFrameLocks noChangeAspect="1"/>
            </p:cNvGraphicFramePr>
            <p:nvPr/>
          </p:nvGraphicFramePr>
          <p:xfrm>
            <a:off x="5072066" y="2714620"/>
            <a:ext cx="265112" cy="282575"/>
          </p:xfrm>
          <a:graphic>
            <a:graphicData uri="http://schemas.openxmlformats.org/presentationml/2006/ole">
              <p:oleObj spid="_x0000_s1624070" name="Équation" r:id="rId9" imgW="190440" imgH="228600" progId="Equation.3">
                <p:embed/>
              </p:oleObj>
            </a:graphicData>
          </a:graphic>
        </p:graphicFrame>
      </p:grpSp>
      <p:sp>
        <p:nvSpPr>
          <p:cNvPr id="47" name="Rectangle 3"/>
          <p:cNvSpPr>
            <a:spLocks noChangeArrowheads="1"/>
          </p:cNvSpPr>
          <p:nvPr/>
        </p:nvSpPr>
        <p:spPr bwMode="auto">
          <a:xfrm>
            <a:off x="5317160" y="1921962"/>
            <a:ext cx="3143272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fr-FR" sz="1400" b="1" dirty="0" err="1" smtClean="0">
                <a:solidFill>
                  <a:srgbClr val="339933"/>
                </a:solidFill>
              </a:rPr>
              <a:t>Gabelli</a:t>
            </a:r>
            <a:r>
              <a:rPr lang="fr-FR" sz="1400" b="1" dirty="0" smtClean="0">
                <a:solidFill>
                  <a:srgbClr val="339933"/>
                </a:solidFill>
              </a:rPr>
              <a:t> </a:t>
            </a:r>
            <a:r>
              <a:rPr lang="fr-FR" sz="1400" b="1" i="1" dirty="0" smtClean="0">
                <a:solidFill>
                  <a:srgbClr val="339933"/>
                </a:solidFill>
              </a:rPr>
              <a:t>et al.  </a:t>
            </a:r>
            <a:r>
              <a:rPr lang="fr-FR" sz="1400" b="1" dirty="0" smtClean="0">
                <a:solidFill>
                  <a:srgbClr val="339933"/>
                </a:solidFill>
              </a:rPr>
              <a:t>(Science, 2006)</a:t>
            </a:r>
            <a:endParaRPr lang="fr-FR" sz="1400" b="1" dirty="0">
              <a:solidFill>
                <a:srgbClr val="339933"/>
              </a:solidFill>
            </a:endParaRPr>
          </a:p>
        </p:txBody>
      </p:sp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5317160" y="2279152"/>
            <a:ext cx="3143272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fr-FR" sz="1400" b="1" dirty="0" smtClean="0">
                <a:solidFill>
                  <a:srgbClr val="339933"/>
                </a:solidFill>
              </a:rPr>
              <a:t>Fève </a:t>
            </a:r>
            <a:r>
              <a:rPr lang="fr-FR" sz="1400" b="1" i="1" dirty="0" smtClean="0">
                <a:solidFill>
                  <a:srgbClr val="339933"/>
                </a:solidFill>
              </a:rPr>
              <a:t>et al.  </a:t>
            </a:r>
            <a:r>
              <a:rPr lang="fr-FR" sz="1400" b="1" dirty="0" smtClean="0">
                <a:solidFill>
                  <a:srgbClr val="339933"/>
                </a:solidFill>
              </a:rPr>
              <a:t>(Science, 2007)</a:t>
            </a:r>
            <a:endParaRPr lang="fr-FR" sz="1400" b="1" dirty="0">
              <a:solidFill>
                <a:srgbClr val="339933"/>
              </a:solidFill>
            </a:endParaRPr>
          </a:p>
        </p:txBody>
      </p:sp>
      <p:sp>
        <p:nvSpPr>
          <p:cNvPr id="63" name="Rectangle à coins arrondis 62"/>
          <p:cNvSpPr/>
          <p:nvPr/>
        </p:nvSpPr>
        <p:spPr bwMode="auto">
          <a:xfrm>
            <a:off x="323528" y="1052736"/>
            <a:ext cx="8496944" cy="2952328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6071178" y="2967335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Meso</a:t>
            </a:r>
            <a:r>
              <a:rPr lang="fr-FR" dirty="0" smtClean="0"/>
              <a:t>, ENS</a:t>
            </a:r>
            <a:endParaRPr lang="fr-FR" dirty="0"/>
          </a:p>
        </p:txBody>
      </p:sp>
      <p:sp>
        <p:nvSpPr>
          <p:cNvPr id="69" name="ZoneTexte 68"/>
          <p:cNvSpPr txBox="1"/>
          <p:nvPr/>
        </p:nvSpPr>
        <p:spPr>
          <a:xfrm>
            <a:off x="473824" y="4385195"/>
            <a:ext cx="7554560" cy="179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Quantum dot </a:t>
            </a:r>
            <a:r>
              <a:rPr lang="fr-FR" dirty="0" smtClean="0"/>
              <a:t>in a </a:t>
            </a:r>
            <a:r>
              <a:rPr lang="fr-FR" dirty="0" err="1" smtClean="0">
                <a:solidFill>
                  <a:srgbClr val="FF0000"/>
                </a:solidFill>
              </a:rPr>
              <a:t>microwave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resonator</a:t>
            </a:r>
            <a:endParaRPr lang="fr-FR" dirty="0" smtClean="0">
              <a:solidFill>
                <a:srgbClr val="FF0000"/>
              </a:solidFill>
            </a:endParaRPr>
          </a:p>
          <a:p>
            <a:r>
              <a:rPr lang="fr-FR" dirty="0" smtClean="0"/>
              <a:t>	</a:t>
            </a:r>
            <a:r>
              <a:rPr lang="fr-FR" dirty="0" smtClean="0">
                <a:solidFill>
                  <a:srgbClr val="FF0000"/>
                </a:solidFill>
              </a:rPr>
              <a:t>dispersive shift</a:t>
            </a:r>
            <a:r>
              <a:rPr lang="fr-FR" dirty="0" smtClean="0"/>
              <a:t> of the </a:t>
            </a:r>
            <a:r>
              <a:rPr lang="fr-FR" dirty="0" err="1" smtClean="0"/>
              <a:t>resonance</a:t>
            </a:r>
            <a:r>
              <a:rPr lang="fr-FR" dirty="0" smtClean="0"/>
              <a:t>: </a:t>
            </a:r>
            <a:r>
              <a:rPr lang="fr-FR" dirty="0" smtClean="0">
                <a:solidFill>
                  <a:srgbClr val="0070C0"/>
                </a:solidFill>
              </a:rPr>
              <a:t>capacitance</a:t>
            </a:r>
          </a:p>
          <a:p>
            <a:r>
              <a:rPr lang="fr-FR" dirty="0" smtClean="0"/>
              <a:t>	</a:t>
            </a:r>
            <a:r>
              <a:rPr lang="fr-FR" dirty="0" err="1" smtClean="0">
                <a:solidFill>
                  <a:srgbClr val="FF0000"/>
                </a:solidFill>
              </a:rPr>
              <a:t>broadening</a:t>
            </a:r>
            <a:r>
              <a:rPr lang="fr-FR" dirty="0" smtClean="0"/>
              <a:t> (dissipation): </a:t>
            </a:r>
            <a:r>
              <a:rPr lang="fr-FR" dirty="0" err="1" smtClean="0">
                <a:solidFill>
                  <a:srgbClr val="0070C0"/>
                </a:solidFill>
              </a:rPr>
              <a:t>resistance</a:t>
            </a:r>
            <a:endParaRPr lang="fr-FR" dirty="0" smtClean="0">
              <a:solidFill>
                <a:srgbClr val="0070C0"/>
              </a:solidFill>
            </a:endParaRPr>
          </a:p>
          <a:p>
            <a:r>
              <a:rPr lang="fr-FR" dirty="0" smtClean="0"/>
              <a:t>	</a:t>
            </a:r>
            <a:endParaRPr lang="fr-FR" dirty="0"/>
          </a:p>
        </p:txBody>
      </p:sp>
      <p:pic>
        <p:nvPicPr>
          <p:cNvPr id="49" name="Image 83" descr="bandeau horizontal-bleu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1"/>
            <a:ext cx="9144000" cy="9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Text Box 93"/>
          <p:cNvSpPr/>
          <p:nvPr/>
        </p:nvSpPr>
        <p:spPr>
          <a:xfrm>
            <a:off x="1959840" y="162738"/>
            <a:ext cx="3422496" cy="53970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lIns="81639" tIns="42452" rIns="81639" bIns="42452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None/>
              <a:defRPr sz="3200"/>
            </a:pPr>
            <a:r>
              <a:rPr lang="fr-FR" sz="2900" dirty="0" err="1" smtClean="0">
                <a:solidFill>
                  <a:srgbClr val="FFFFFF"/>
                </a:solidFill>
                <a:latin typeface="Calibri" pitchFamily="34" charset="0"/>
                <a:ea typeface="DejaVu Sans" pitchFamily="2"/>
                <a:cs typeface="DejaVu Sans" pitchFamily="2"/>
              </a:rPr>
              <a:t>Mesoscopic</a:t>
            </a:r>
            <a:r>
              <a:rPr lang="fr-FR" sz="2900" dirty="0" smtClean="0">
                <a:solidFill>
                  <a:srgbClr val="FFFFFF"/>
                </a:solidFill>
                <a:latin typeface="Calibri" pitchFamily="34" charset="0"/>
                <a:ea typeface="DejaVu Sans" pitchFamily="2"/>
                <a:cs typeface="DejaVu Sans" pitchFamily="2"/>
              </a:rPr>
              <a:t> </a:t>
            </a:r>
            <a:r>
              <a:rPr lang="fr-FR" sz="2900" dirty="0" err="1" smtClean="0">
                <a:solidFill>
                  <a:srgbClr val="FFFFFF"/>
                </a:solidFill>
                <a:latin typeface="Calibri" pitchFamily="34" charset="0"/>
                <a:ea typeface="DejaVu Sans" pitchFamily="2"/>
                <a:cs typeface="DejaVu Sans" pitchFamily="2"/>
              </a:rPr>
              <a:t>capacitor</a:t>
            </a:r>
            <a:endParaRPr lang="fr-FR" sz="2900" dirty="0">
              <a:solidFill>
                <a:srgbClr val="FFFFFF"/>
              </a:solidFill>
              <a:latin typeface="Calibri" pitchFamily="34" charset="0"/>
              <a:ea typeface="DejaVu Sans" pitchFamily="2"/>
              <a:cs typeface="DejaVu Sans" pitchFamily="2"/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1187624" y="3378478"/>
            <a:ext cx="1107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</a:rPr>
              <a:t>D. </a:t>
            </a:r>
            <a:r>
              <a:rPr lang="fr-FR" sz="1600" dirty="0" err="1" smtClean="0">
                <a:solidFill>
                  <a:srgbClr val="FF0000"/>
                </a:solidFill>
              </a:rPr>
              <a:t>Darson</a:t>
            </a:r>
            <a:endParaRPr lang="fr-FR" sz="1600" dirty="0">
              <a:solidFill>
                <a:srgbClr val="FF0000"/>
              </a:solidFill>
            </a:endParaRPr>
          </a:p>
        </p:txBody>
      </p:sp>
      <p:sp>
        <p:nvSpPr>
          <p:cNvPr id="52" name="Rectangle 3"/>
          <p:cNvSpPr>
            <a:spLocks noChangeArrowheads="1"/>
          </p:cNvSpPr>
          <p:nvPr/>
        </p:nvSpPr>
        <p:spPr bwMode="auto">
          <a:xfrm>
            <a:off x="323528" y="6237312"/>
            <a:ext cx="3143272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fr-FR" sz="1400" b="1" dirty="0" err="1" smtClean="0">
                <a:solidFill>
                  <a:srgbClr val="339933"/>
                </a:solidFill>
              </a:rPr>
              <a:t>Delbecq</a:t>
            </a:r>
            <a:r>
              <a:rPr lang="fr-FR" sz="1400" b="1" dirty="0" smtClean="0">
                <a:solidFill>
                  <a:srgbClr val="339933"/>
                </a:solidFill>
              </a:rPr>
              <a:t> </a:t>
            </a:r>
            <a:r>
              <a:rPr lang="fr-FR" sz="1400" b="1" i="1" dirty="0" smtClean="0">
                <a:solidFill>
                  <a:srgbClr val="339933"/>
                </a:solidFill>
              </a:rPr>
              <a:t>et al.  </a:t>
            </a:r>
            <a:r>
              <a:rPr lang="fr-FR" sz="1400" b="1" dirty="0" smtClean="0">
                <a:solidFill>
                  <a:srgbClr val="339933"/>
                </a:solidFill>
              </a:rPr>
              <a:t>(PRL, 2011)</a:t>
            </a:r>
            <a:endParaRPr lang="fr-FR" sz="1400" b="1" dirty="0">
              <a:solidFill>
                <a:srgbClr val="339933"/>
              </a:solidFill>
            </a:endParaRPr>
          </a:p>
        </p:txBody>
      </p:sp>
      <p:sp>
        <p:nvSpPr>
          <p:cNvPr id="53" name="Rectangle 3"/>
          <p:cNvSpPr>
            <a:spLocks noChangeArrowheads="1"/>
          </p:cNvSpPr>
          <p:nvPr/>
        </p:nvSpPr>
        <p:spPr bwMode="auto">
          <a:xfrm>
            <a:off x="3156920" y="6237312"/>
            <a:ext cx="3143272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fr-FR" sz="1400" b="1" dirty="0" err="1" smtClean="0">
                <a:solidFill>
                  <a:srgbClr val="339933"/>
                </a:solidFill>
              </a:rPr>
              <a:t>Chorley</a:t>
            </a:r>
            <a:r>
              <a:rPr lang="fr-FR" sz="1400" b="1" dirty="0" smtClean="0">
                <a:solidFill>
                  <a:srgbClr val="339933"/>
                </a:solidFill>
              </a:rPr>
              <a:t> </a:t>
            </a:r>
            <a:r>
              <a:rPr lang="fr-FR" sz="1400" b="1" i="1" dirty="0" smtClean="0">
                <a:solidFill>
                  <a:srgbClr val="339933"/>
                </a:solidFill>
              </a:rPr>
              <a:t>et al.  </a:t>
            </a:r>
            <a:r>
              <a:rPr lang="fr-FR" sz="1400" b="1" dirty="0" smtClean="0">
                <a:solidFill>
                  <a:srgbClr val="339933"/>
                </a:solidFill>
              </a:rPr>
              <a:t>(PRL, 2012)</a:t>
            </a:r>
            <a:endParaRPr lang="fr-FR" sz="1400" b="1" dirty="0">
              <a:solidFill>
                <a:srgbClr val="339933"/>
              </a:solidFill>
            </a:endParaRPr>
          </a:p>
        </p:txBody>
      </p:sp>
      <p:sp>
        <p:nvSpPr>
          <p:cNvPr id="54" name="Rectangle 3"/>
          <p:cNvSpPr>
            <a:spLocks noChangeArrowheads="1"/>
          </p:cNvSpPr>
          <p:nvPr/>
        </p:nvSpPr>
        <p:spPr bwMode="auto">
          <a:xfrm>
            <a:off x="5796136" y="6237312"/>
            <a:ext cx="3143272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fr-FR" sz="1400" b="1" dirty="0" smtClean="0">
                <a:solidFill>
                  <a:srgbClr val="339933"/>
                </a:solidFill>
              </a:rPr>
              <a:t>Frey </a:t>
            </a:r>
            <a:r>
              <a:rPr lang="fr-FR" sz="1400" b="1" i="1" dirty="0" smtClean="0">
                <a:solidFill>
                  <a:srgbClr val="339933"/>
                </a:solidFill>
              </a:rPr>
              <a:t>et al.  </a:t>
            </a:r>
            <a:r>
              <a:rPr lang="fr-FR" sz="1400" b="1" dirty="0" smtClean="0">
                <a:solidFill>
                  <a:srgbClr val="339933"/>
                </a:solidFill>
              </a:rPr>
              <a:t>(PRL</a:t>
            </a:r>
            <a:r>
              <a:rPr lang="fr-FR" sz="1400" b="1" smtClean="0">
                <a:solidFill>
                  <a:srgbClr val="339933"/>
                </a:solidFill>
              </a:rPr>
              <a:t>, 2012)</a:t>
            </a:r>
            <a:endParaRPr lang="fr-FR" sz="1400" b="1" dirty="0">
              <a:solidFill>
                <a:srgbClr val="3399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Mesoscopic</a:t>
            </a:r>
            <a:r>
              <a:rPr lang="en-US" dirty="0" smtClean="0"/>
              <a:t> Capacitor</a:t>
            </a:r>
            <a:endParaRPr lang="fr-FR" dirty="0"/>
          </a:p>
        </p:txBody>
      </p:sp>
      <p:sp>
        <p:nvSpPr>
          <p:cNvPr id="69" name="ZoneTexte 68"/>
          <p:cNvSpPr txBox="1"/>
          <p:nvPr/>
        </p:nvSpPr>
        <p:spPr>
          <a:xfrm>
            <a:off x="545832" y="1124744"/>
            <a:ext cx="7554560" cy="179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Quantum dot </a:t>
            </a:r>
            <a:r>
              <a:rPr lang="fr-FR" dirty="0" smtClean="0"/>
              <a:t>in a </a:t>
            </a:r>
            <a:r>
              <a:rPr lang="fr-FR" dirty="0" err="1" smtClean="0">
                <a:solidFill>
                  <a:srgbClr val="FF0000"/>
                </a:solidFill>
              </a:rPr>
              <a:t>microwave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resonator</a:t>
            </a:r>
            <a:endParaRPr lang="fr-FR" dirty="0" smtClean="0">
              <a:solidFill>
                <a:srgbClr val="FF0000"/>
              </a:solidFill>
            </a:endParaRPr>
          </a:p>
          <a:p>
            <a:r>
              <a:rPr lang="fr-FR" dirty="0" smtClean="0"/>
              <a:t>	</a:t>
            </a:r>
            <a:r>
              <a:rPr lang="fr-FR" dirty="0" smtClean="0">
                <a:solidFill>
                  <a:srgbClr val="FF0000"/>
                </a:solidFill>
              </a:rPr>
              <a:t>dispersive shift</a:t>
            </a:r>
            <a:r>
              <a:rPr lang="fr-FR" dirty="0" smtClean="0"/>
              <a:t> of the </a:t>
            </a:r>
            <a:r>
              <a:rPr lang="fr-FR" dirty="0" err="1" smtClean="0"/>
              <a:t>resonance</a:t>
            </a:r>
            <a:r>
              <a:rPr lang="fr-FR" dirty="0" smtClean="0"/>
              <a:t>: </a:t>
            </a:r>
            <a:r>
              <a:rPr lang="fr-FR" dirty="0" smtClean="0">
                <a:solidFill>
                  <a:srgbClr val="0070C0"/>
                </a:solidFill>
              </a:rPr>
              <a:t>capacitance</a:t>
            </a:r>
          </a:p>
          <a:p>
            <a:r>
              <a:rPr lang="fr-FR" dirty="0" smtClean="0"/>
              <a:t>	</a:t>
            </a:r>
            <a:r>
              <a:rPr lang="fr-FR" dirty="0" err="1" smtClean="0">
                <a:solidFill>
                  <a:srgbClr val="FF0000"/>
                </a:solidFill>
              </a:rPr>
              <a:t>broadening</a:t>
            </a:r>
            <a:r>
              <a:rPr lang="fr-FR" dirty="0" smtClean="0"/>
              <a:t> (dissipation): </a:t>
            </a:r>
            <a:r>
              <a:rPr lang="fr-FR" dirty="0" err="1" smtClean="0">
                <a:solidFill>
                  <a:srgbClr val="0070C0"/>
                </a:solidFill>
              </a:rPr>
              <a:t>resistance</a:t>
            </a:r>
            <a:endParaRPr lang="fr-FR" dirty="0" smtClean="0">
              <a:solidFill>
                <a:srgbClr val="0070C0"/>
              </a:solidFill>
            </a:endParaRPr>
          </a:p>
          <a:p>
            <a:r>
              <a:rPr lang="fr-FR" dirty="0" smtClean="0"/>
              <a:t>	</a:t>
            </a:r>
            <a:endParaRPr lang="fr-FR" dirty="0"/>
          </a:p>
        </p:txBody>
      </p:sp>
      <p:pic>
        <p:nvPicPr>
          <p:cNvPr id="49" name="Image 83" descr="bandeau horizontal-bleu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9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Text Box 93"/>
          <p:cNvSpPr/>
          <p:nvPr/>
        </p:nvSpPr>
        <p:spPr>
          <a:xfrm>
            <a:off x="1959840" y="162738"/>
            <a:ext cx="3449683" cy="53970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lIns="81639" tIns="42452" rIns="81639" bIns="42452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None/>
              <a:defRPr sz="3200"/>
            </a:pPr>
            <a:r>
              <a:rPr lang="fr-FR" sz="2900" dirty="0" err="1" smtClean="0">
                <a:solidFill>
                  <a:srgbClr val="FFFFFF"/>
                </a:solidFill>
                <a:latin typeface="Calibri" pitchFamily="34" charset="0"/>
                <a:ea typeface="DejaVu Sans" pitchFamily="2"/>
                <a:cs typeface="DejaVu Sans" pitchFamily="2"/>
              </a:rPr>
              <a:t>Microwave</a:t>
            </a:r>
            <a:r>
              <a:rPr lang="fr-FR" sz="2900" dirty="0" smtClean="0">
                <a:solidFill>
                  <a:srgbClr val="FFFFFF"/>
                </a:solidFill>
                <a:latin typeface="Calibri" pitchFamily="34" charset="0"/>
                <a:ea typeface="DejaVu Sans" pitchFamily="2"/>
                <a:cs typeface="DejaVu Sans" pitchFamily="2"/>
              </a:rPr>
              <a:t> </a:t>
            </a:r>
            <a:r>
              <a:rPr lang="fr-FR" sz="2900" dirty="0" err="1" smtClean="0">
                <a:solidFill>
                  <a:srgbClr val="FFFFFF"/>
                </a:solidFill>
                <a:latin typeface="Calibri" pitchFamily="34" charset="0"/>
                <a:ea typeface="DejaVu Sans" pitchFamily="2"/>
                <a:cs typeface="DejaVu Sans" pitchFamily="2"/>
              </a:rPr>
              <a:t>Resonator</a:t>
            </a:r>
            <a:endParaRPr lang="fr-FR" sz="2900" dirty="0">
              <a:solidFill>
                <a:srgbClr val="FFFFFF"/>
              </a:solidFill>
              <a:latin typeface="Calibri" pitchFamily="34" charset="0"/>
              <a:ea typeface="DejaVu Sans" pitchFamily="2"/>
              <a:cs typeface="DejaVu Sans" pitchFamily="2"/>
            </a:endParaRPr>
          </a:p>
        </p:txBody>
      </p:sp>
      <p:sp>
        <p:nvSpPr>
          <p:cNvPr id="52" name="Rectangle 3"/>
          <p:cNvSpPr>
            <a:spLocks noChangeArrowheads="1"/>
          </p:cNvSpPr>
          <p:nvPr/>
        </p:nvSpPr>
        <p:spPr bwMode="auto">
          <a:xfrm>
            <a:off x="5749208" y="5805264"/>
            <a:ext cx="242319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fr-FR" sz="1400" b="1" dirty="0" err="1" smtClean="0">
                <a:solidFill>
                  <a:srgbClr val="339933"/>
                </a:solidFill>
              </a:rPr>
              <a:t>Delbecq</a:t>
            </a:r>
            <a:r>
              <a:rPr lang="fr-FR" sz="1400" b="1" dirty="0" smtClean="0">
                <a:solidFill>
                  <a:srgbClr val="339933"/>
                </a:solidFill>
              </a:rPr>
              <a:t> </a:t>
            </a:r>
            <a:r>
              <a:rPr lang="fr-FR" sz="1400" b="1" i="1" dirty="0" smtClean="0">
                <a:solidFill>
                  <a:srgbClr val="339933"/>
                </a:solidFill>
              </a:rPr>
              <a:t>et al.  </a:t>
            </a:r>
            <a:r>
              <a:rPr lang="fr-FR" sz="1400" b="1" dirty="0" smtClean="0">
                <a:solidFill>
                  <a:srgbClr val="339933"/>
                </a:solidFill>
              </a:rPr>
              <a:t>(PRL, 2011)</a:t>
            </a:r>
            <a:endParaRPr lang="fr-FR" sz="1400" b="1" dirty="0">
              <a:solidFill>
                <a:srgbClr val="339933"/>
              </a:solidFill>
            </a:endParaRPr>
          </a:p>
        </p:txBody>
      </p:sp>
      <p:sp>
        <p:nvSpPr>
          <p:cNvPr id="54" name="Rectangle 3"/>
          <p:cNvSpPr>
            <a:spLocks noChangeArrowheads="1"/>
          </p:cNvSpPr>
          <p:nvPr/>
        </p:nvSpPr>
        <p:spPr bwMode="auto">
          <a:xfrm>
            <a:off x="899592" y="5805264"/>
            <a:ext cx="3143272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fr-FR" sz="1400" b="1" dirty="0" smtClean="0">
                <a:solidFill>
                  <a:srgbClr val="339933"/>
                </a:solidFill>
              </a:rPr>
              <a:t>Frey </a:t>
            </a:r>
            <a:r>
              <a:rPr lang="fr-FR" sz="1400" b="1" i="1" dirty="0" smtClean="0">
                <a:solidFill>
                  <a:srgbClr val="339933"/>
                </a:solidFill>
              </a:rPr>
              <a:t>et al.  </a:t>
            </a:r>
            <a:r>
              <a:rPr lang="fr-FR" sz="1400" b="1" dirty="0" smtClean="0">
                <a:solidFill>
                  <a:srgbClr val="339933"/>
                </a:solidFill>
              </a:rPr>
              <a:t>(PRL, 2012)</a:t>
            </a:r>
            <a:endParaRPr lang="fr-FR" sz="1400" b="1" dirty="0">
              <a:solidFill>
                <a:srgbClr val="339933"/>
              </a:solidFill>
            </a:endParaRPr>
          </a:p>
        </p:txBody>
      </p:sp>
      <p:pic>
        <p:nvPicPr>
          <p:cNvPr id="55" name="Image 54" descr="freyfigure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2708920"/>
            <a:ext cx="4313202" cy="2991024"/>
          </a:xfrm>
          <a:prstGeom prst="rect">
            <a:avLst/>
          </a:prstGeom>
        </p:spPr>
      </p:pic>
      <p:pic>
        <p:nvPicPr>
          <p:cNvPr id="56" name="Image 55" descr="delbecqfigure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79240" y="2828772"/>
            <a:ext cx="3037176" cy="2904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Energy</a:t>
            </a:r>
            <a:r>
              <a:rPr lang="fr-FR" dirty="0" smtClean="0"/>
              <a:t> </a:t>
            </a:r>
            <a:r>
              <a:rPr lang="fr-FR" dirty="0" err="1" smtClean="0"/>
              <a:t>scales</a:t>
            </a:r>
            <a:endParaRPr lang="fr-FR" dirty="0"/>
          </a:p>
        </p:txBody>
      </p:sp>
      <p:graphicFrame>
        <p:nvGraphicFramePr>
          <p:cNvPr id="5" name="Object 9"/>
          <p:cNvGraphicFramePr>
            <a:graphicFrameLocks noChangeAspect="1"/>
          </p:cNvGraphicFramePr>
          <p:nvPr/>
        </p:nvGraphicFramePr>
        <p:xfrm>
          <a:off x="3428992" y="2247106"/>
          <a:ext cx="5372100" cy="3486150"/>
        </p:xfrm>
        <a:graphic>
          <a:graphicData uri="http://schemas.openxmlformats.org/presentationml/2006/ole">
            <p:oleObj spid="_x0000_s1358850" name="Équation" r:id="rId3" imgW="2387520" imgH="1549080" progId="Equation.3">
              <p:embed/>
            </p:oleObj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571472" y="2427813"/>
            <a:ext cx="2497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0070C0"/>
                </a:solidFill>
              </a:rPr>
              <a:t>Charging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Energy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42910" y="3460982"/>
            <a:ext cx="2069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0070C0"/>
                </a:solidFill>
              </a:rPr>
              <a:t>Level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spacing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28596" y="5271591"/>
            <a:ext cx="2957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Excitation </a:t>
            </a:r>
            <a:r>
              <a:rPr lang="fr-FR" dirty="0" err="1" smtClean="0">
                <a:solidFill>
                  <a:srgbClr val="0070C0"/>
                </a:solidFill>
              </a:rPr>
              <a:t>frequency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79454" y="4428077"/>
            <a:ext cx="1606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0070C0"/>
                </a:solidFill>
              </a:rPr>
              <a:t>Dwell</a:t>
            </a:r>
            <a:r>
              <a:rPr lang="fr-FR" dirty="0" smtClean="0">
                <a:solidFill>
                  <a:srgbClr val="0070C0"/>
                </a:solidFill>
              </a:rPr>
              <a:t> time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11560" y="1196752"/>
            <a:ext cx="3771482" cy="904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FF0000"/>
                </a:solidFill>
              </a:rPr>
              <a:t>Experiment</a:t>
            </a:r>
            <a:r>
              <a:rPr lang="fr-FR" dirty="0" smtClean="0"/>
              <a:t> on the </a:t>
            </a:r>
          </a:p>
          <a:p>
            <a:r>
              <a:rPr lang="fr-FR" dirty="0" err="1" smtClean="0">
                <a:solidFill>
                  <a:srgbClr val="FF0000"/>
                </a:solidFill>
              </a:rPr>
              <a:t>meso</a:t>
            </a:r>
            <a:r>
              <a:rPr lang="fr-FR" dirty="0" smtClean="0">
                <a:solidFill>
                  <a:srgbClr val="FF0000"/>
                </a:solidFill>
              </a:rPr>
              <a:t>. </a:t>
            </a:r>
            <a:r>
              <a:rPr lang="fr-FR" dirty="0" err="1" smtClean="0">
                <a:solidFill>
                  <a:srgbClr val="FF0000"/>
                </a:solidFill>
              </a:rPr>
              <a:t>capacitor</a:t>
            </a:r>
            <a:r>
              <a:rPr lang="fr-FR" dirty="0" smtClean="0"/>
              <a:t>, LPA ENS</a:t>
            </a:r>
            <a:endParaRPr lang="fr-FR" dirty="0"/>
          </a:p>
        </p:txBody>
      </p:sp>
      <p:pic>
        <p:nvPicPr>
          <p:cNvPr id="12" name="Image 83" descr="bandeau horizontal-bleu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9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93"/>
          <p:cNvSpPr/>
          <p:nvPr/>
        </p:nvSpPr>
        <p:spPr>
          <a:xfrm>
            <a:off x="1959840" y="162738"/>
            <a:ext cx="2172473" cy="53970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lIns="81639" tIns="42452" rIns="81639" bIns="42452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None/>
              <a:defRPr sz="3200"/>
            </a:pPr>
            <a:r>
              <a:rPr lang="fr-FR" sz="2900" dirty="0" err="1" smtClean="0">
                <a:solidFill>
                  <a:srgbClr val="FFFFFF"/>
                </a:solidFill>
                <a:latin typeface="Calibri" pitchFamily="34" charset="0"/>
                <a:ea typeface="DejaVu Sans" pitchFamily="2"/>
                <a:cs typeface="DejaVu Sans" pitchFamily="2"/>
              </a:rPr>
              <a:t>Energy</a:t>
            </a:r>
            <a:r>
              <a:rPr lang="fr-FR" sz="2900" dirty="0" smtClean="0">
                <a:solidFill>
                  <a:srgbClr val="FFFFFF"/>
                </a:solidFill>
                <a:latin typeface="Calibri" pitchFamily="34" charset="0"/>
                <a:ea typeface="DejaVu Sans" pitchFamily="2"/>
                <a:cs typeface="DejaVu Sans" pitchFamily="2"/>
              </a:rPr>
              <a:t> </a:t>
            </a:r>
            <a:r>
              <a:rPr lang="fr-FR" sz="2900" dirty="0" err="1" smtClean="0">
                <a:solidFill>
                  <a:srgbClr val="FFFFFF"/>
                </a:solidFill>
                <a:latin typeface="Calibri" pitchFamily="34" charset="0"/>
                <a:ea typeface="DejaVu Sans" pitchFamily="2"/>
                <a:cs typeface="DejaVu Sans" pitchFamily="2"/>
              </a:rPr>
              <a:t>scales</a:t>
            </a:r>
            <a:endParaRPr lang="fr-FR" sz="2900" dirty="0">
              <a:solidFill>
                <a:srgbClr val="FFFFFF"/>
              </a:solidFill>
              <a:latin typeface="Calibri" pitchFamily="34" charset="0"/>
              <a:ea typeface="DejaVu Sans" pitchFamily="2"/>
              <a:cs typeface="DejaVu Sans" pitchFamily="2"/>
            </a:endParaRPr>
          </a:p>
        </p:txBody>
      </p:sp>
      <p:graphicFrame>
        <p:nvGraphicFramePr>
          <p:cNvPr id="1358852" name="Object 4"/>
          <p:cNvGraphicFramePr>
            <a:graphicFrameLocks noChangeAspect="1"/>
          </p:cNvGraphicFramePr>
          <p:nvPr/>
        </p:nvGraphicFramePr>
        <p:xfrm>
          <a:off x="5364088" y="1124744"/>
          <a:ext cx="3354388" cy="1001712"/>
        </p:xfrm>
        <a:graphic>
          <a:graphicData uri="http://schemas.openxmlformats.org/presentationml/2006/ole">
            <p:oleObj spid="_x0000_s1358852" name="Équation" r:id="rId5" imgW="1485720" imgH="4442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Differential capacitance</a:t>
            </a:r>
            <a:endParaRPr lang="fr-FR" dirty="0"/>
          </a:p>
        </p:txBody>
      </p:sp>
      <p:pic>
        <p:nvPicPr>
          <p:cNvPr id="46" name="Image 45" descr="chargequant-do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1071546"/>
            <a:ext cx="3786214" cy="2385017"/>
          </a:xfrm>
          <a:prstGeom prst="rect">
            <a:avLst/>
          </a:prstGeom>
        </p:spPr>
      </p:pic>
      <p:sp>
        <p:nvSpPr>
          <p:cNvPr id="47" name="ZoneTexte 46"/>
          <p:cNvSpPr txBox="1"/>
          <p:nvPr/>
        </p:nvSpPr>
        <p:spPr>
          <a:xfrm>
            <a:off x="5286380" y="1000108"/>
            <a:ext cx="3437159" cy="13480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Opening</a:t>
            </a:r>
            <a:r>
              <a:rPr lang="fr-FR" dirty="0" smtClean="0"/>
              <a:t> of the </a:t>
            </a:r>
            <a:r>
              <a:rPr lang="fr-FR" dirty="0" smtClean="0">
                <a:solidFill>
                  <a:srgbClr val="C00000"/>
                </a:solidFill>
              </a:rPr>
              <a:t>QPC</a:t>
            </a:r>
            <a:r>
              <a:rPr lang="fr-FR" dirty="0" smtClean="0"/>
              <a:t>:</a:t>
            </a:r>
          </a:p>
          <a:p>
            <a:r>
              <a:rPr lang="fr-FR" dirty="0" err="1"/>
              <a:t>f</a:t>
            </a:r>
            <a:r>
              <a:rPr lang="fr-FR" dirty="0" err="1" smtClean="0"/>
              <a:t>rom</a:t>
            </a:r>
            <a:r>
              <a:rPr lang="fr-FR" dirty="0" smtClean="0"/>
              <a:t> </a:t>
            </a:r>
            <a:r>
              <a:rPr lang="fr-FR" dirty="0" smtClean="0">
                <a:solidFill>
                  <a:srgbClr val="0070C0"/>
                </a:solidFill>
              </a:rPr>
              <a:t>Coulomb </a:t>
            </a:r>
            <a:r>
              <a:rPr lang="fr-FR" dirty="0" err="1" smtClean="0">
                <a:solidFill>
                  <a:srgbClr val="0070C0"/>
                </a:solidFill>
              </a:rPr>
              <a:t>staircase</a:t>
            </a:r>
            <a:endParaRPr lang="fr-FR" dirty="0" smtClean="0">
              <a:solidFill>
                <a:srgbClr val="0070C0"/>
              </a:solidFill>
            </a:endParaRPr>
          </a:p>
          <a:p>
            <a:r>
              <a:rPr lang="fr-FR" dirty="0"/>
              <a:t>t</a:t>
            </a:r>
            <a:r>
              <a:rPr lang="fr-FR" dirty="0" smtClean="0"/>
              <a:t>o </a:t>
            </a:r>
            <a:r>
              <a:rPr lang="fr-FR" dirty="0" err="1" smtClean="0">
                <a:solidFill>
                  <a:srgbClr val="0070C0"/>
                </a:solidFill>
              </a:rPr>
              <a:t>classical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behaviour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endParaRPr lang="fr-FR" dirty="0">
              <a:solidFill>
                <a:srgbClr val="0070C0"/>
              </a:solidFill>
            </a:endParaRPr>
          </a:p>
        </p:txBody>
      </p:sp>
      <p:graphicFrame>
        <p:nvGraphicFramePr>
          <p:cNvPr id="932871" name="Object 7"/>
          <p:cNvGraphicFramePr>
            <a:graphicFrameLocks noChangeAspect="1"/>
          </p:cNvGraphicFramePr>
          <p:nvPr/>
        </p:nvGraphicFramePr>
        <p:xfrm>
          <a:off x="6143636" y="2420888"/>
          <a:ext cx="1519237" cy="1058863"/>
        </p:xfrm>
        <a:graphic>
          <a:graphicData uri="http://schemas.openxmlformats.org/presentationml/2006/ole">
            <p:oleObj spid="_x0000_s1257474" name="Équation" r:id="rId5" imgW="672840" imgH="469800" progId="Equation.3">
              <p:embed/>
            </p:oleObj>
          </a:graphicData>
        </a:graphic>
      </p:graphicFrame>
      <p:pic>
        <p:nvPicPr>
          <p:cNvPr id="9" name="Image 8" descr="capaspectro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36096" y="3430200"/>
            <a:ext cx="2808312" cy="3167152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995936" y="6381328"/>
            <a:ext cx="403659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fr-FR" sz="1400" dirty="0" smtClean="0">
                <a:solidFill>
                  <a:srgbClr val="339933"/>
                </a:solidFill>
              </a:rPr>
              <a:t>Cottet, Mora, </a:t>
            </a:r>
            <a:r>
              <a:rPr lang="fr-FR" sz="1400" dirty="0" err="1" smtClean="0">
                <a:solidFill>
                  <a:srgbClr val="339933"/>
                </a:solidFill>
              </a:rPr>
              <a:t>Kontos</a:t>
            </a:r>
            <a:r>
              <a:rPr lang="fr-FR" sz="1400" i="1" dirty="0" smtClean="0">
                <a:solidFill>
                  <a:srgbClr val="339933"/>
                </a:solidFill>
              </a:rPr>
              <a:t>  </a:t>
            </a:r>
            <a:r>
              <a:rPr lang="fr-FR" sz="1400" dirty="0" smtClean="0">
                <a:solidFill>
                  <a:srgbClr val="339933"/>
                </a:solidFill>
              </a:rPr>
              <a:t>(PRB, 2011)</a:t>
            </a:r>
            <a:endParaRPr lang="fr-FR" sz="1400" dirty="0">
              <a:solidFill>
                <a:srgbClr val="339933"/>
              </a:solidFill>
            </a:endParaRPr>
          </a:p>
        </p:txBody>
      </p:sp>
      <p:pic>
        <p:nvPicPr>
          <p:cNvPr id="11" name="Image 83" descr="bandeau horizontal-bleu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"/>
            <a:ext cx="9144000" cy="9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93"/>
          <p:cNvSpPr/>
          <p:nvPr/>
        </p:nvSpPr>
        <p:spPr>
          <a:xfrm>
            <a:off x="1959840" y="162738"/>
            <a:ext cx="3721680" cy="53970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lIns="81639" tIns="42452" rIns="81639" bIns="42452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None/>
              <a:defRPr sz="3200"/>
            </a:pPr>
            <a:r>
              <a:rPr lang="fr-FR" sz="2900" dirty="0" err="1" smtClean="0">
                <a:solidFill>
                  <a:srgbClr val="FFFFFF"/>
                </a:solidFill>
                <a:latin typeface="Calibri" pitchFamily="34" charset="0"/>
                <a:ea typeface="DejaVu Sans" pitchFamily="2"/>
                <a:cs typeface="DejaVu Sans" pitchFamily="2"/>
              </a:rPr>
              <a:t>Differential</a:t>
            </a:r>
            <a:r>
              <a:rPr lang="fr-FR" sz="2900" dirty="0" smtClean="0">
                <a:solidFill>
                  <a:srgbClr val="FFFFFF"/>
                </a:solidFill>
                <a:latin typeface="Calibri" pitchFamily="34" charset="0"/>
                <a:ea typeface="DejaVu Sans" pitchFamily="2"/>
                <a:cs typeface="DejaVu Sans" pitchFamily="2"/>
              </a:rPr>
              <a:t> capacitance</a:t>
            </a:r>
            <a:endParaRPr lang="fr-FR" sz="2900" dirty="0">
              <a:solidFill>
                <a:srgbClr val="FFFFFF"/>
              </a:solidFill>
              <a:latin typeface="Calibri" pitchFamily="34" charset="0"/>
              <a:ea typeface="DejaVu Sans" pitchFamily="2"/>
              <a:cs typeface="DejaVu Sans" pitchFamily="2"/>
            </a:endParaRPr>
          </a:p>
        </p:txBody>
      </p:sp>
      <p:pic>
        <p:nvPicPr>
          <p:cNvPr id="13" name="Image 12" descr="capacitance-done-mod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69610" y="3558248"/>
            <a:ext cx="3858374" cy="2535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65000"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65000"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e">
  <a:themeElements>
    <a:clrScheme name="Kante 8">
      <a:dk1>
        <a:srgbClr val="000000"/>
      </a:dk1>
      <a:lt1>
        <a:srgbClr val="FFFFFF"/>
      </a:lt1>
      <a:dk2>
        <a:srgbClr val="CC0000"/>
      </a:dk2>
      <a:lt2>
        <a:srgbClr val="666699"/>
      </a:lt2>
      <a:accent1>
        <a:srgbClr val="808080"/>
      </a:accent1>
      <a:accent2>
        <a:srgbClr val="999933"/>
      </a:accent2>
      <a:accent3>
        <a:srgbClr val="FFFFFF"/>
      </a:accent3>
      <a:accent4>
        <a:srgbClr val="000000"/>
      </a:accent4>
      <a:accent5>
        <a:srgbClr val="C0C0C0"/>
      </a:accent5>
      <a:accent6>
        <a:srgbClr val="8A8A2D"/>
      </a:accent6>
      <a:hlink>
        <a:srgbClr val="4C6D80"/>
      </a:hlink>
      <a:folHlink>
        <a:srgbClr val="B2B2B2"/>
      </a:folHlink>
    </a:clrScheme>
    <a:fontScheme name="Kant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65000"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65000"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Kant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30644</TotalTime>
  <Words>838</Words>
  <Application>Microsoft Office PowerPoint</Application>
  <PresentationFormat>Affichage à l'écran (4:3)</PresentationFormat>
  <Paragraphs>197</Paragraphs>
  <Slides>25</Slides>
  <Notes>20</Notes>
  <HiddenSlides>0</HiddenSlides>
  <MMClips>0</MMClips>
  <ScaleCrop>false</ScaleCrop>
  <HeadingPairs>
    <vt:vector size="6" baseType="variant">
      <vt:variant>
        <vt:lpstr>Thème</vt:lpstr>
      </vt:variant>
      <vt:variant>
        <vt:i4>2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25</vt:i4>
      </vt:variant>
    </vt:vector>
  </HeadingPairs>
  <TitlesOfParts>
    <vt:vector size="29" baseType="lpstr">
      <vt:lpstr>Standarddesign</vt:lpstr>
      <vt:lpstr>Kante</vt:lpstr>
      <vt:lpstr>Équation</vt:lpstr>
      <vt:lpstr>Equation</vt:lpstr>
      <vt:lpstr>Diapositive 1</vt:lpstr>
      <vt:lpstr>Outline of the talk</vt:lpstr>
      <vt:lpstr>Diapositive 3</vt:lpstr>
      <vt:lpstr>Diapositive 4</vt:lpstr>
      <vt:lpstr>The Quantum RC circuit</vt:lpstr>
      <vt:lpstr>Mesoscopic Capacitor</vt:lpstr>
      <vt:lpstr>Mesoscopic Capacitor</vt:lpstr>
      <vt:lpstr>Energy scales</vt:lpstr>
      <vt:lpstr>Differential capacitance</vt:lpstr>
      <vt:lpstr>Electron optics</vt:lpstr>
      <vt:lpstr>Experimental results</vt:lpstr>
      <vt:lpstr>Diapositive 12</vt:lpstr>
      <vt:lpstr>Diapositive 13</vt:lpstr>
      <vt:lpstr>Universal resistances</vt:lpstr>
      <vt:lpstr>Diapositive 15</vt:lpstr>
      <vt:lpstr>Korringa-Shiba relation</vt:lpstr>
      <vt:lpstr>Diapositive 17</vt:lpstr>
      <vt:lpstr>Weak tunneling regime</vt:lpstr>
      <vt:lpstr>Diapositive 19</vt:lpstr>
      <vt:lpstr>Diapositive 20</vt:lpstr>
      <vt:lpstr>Perturbation theory (second order)</vt:lpstr>
      <vt:lpstr>Conclusion</vt:lpstr>
      <vt:lpstr>Perturbation theory (second order)</vt:lpstr>
      <vt:lpstr>Perturbation theory (second order)</vt:lpstr>
      <vt:lpstr>Perturbation theory (second order)</vt:lpstr>
    </vt:vector>
  </TitlesOfParts>
  <Company>Uni Duesseldorf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Coulomb interactions in mesoscopic systems</dc:title>
  <dc:creator>C Mora</dc:creator>
  <cp:lastModifiedBy>Departement de Physique</cp:lastModifiedBy>
  <cp:revision>1519</cp:revision>
  <cp:lastPrinted>1601-01-01T00:00:00Z</cp:lastPrinted>
  <dcterms:created xsi:type="dcterms:W3CDTF">2002-12-21T08:45:12Z</dcterms:created>
  <dcterms:modified xsi:type="dcterms:W3CDTF">2012-09-10T10:46:40Z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7</vt:i4>
  </property>
</Properties>
</file>