
<file path=[Content_Types].xml><?xml version="1.0" encoding="utf-8"?>
<Types xmlns="http://schemas.openxmlformats.org/package/2006/content-types">
  <Default Extension="png" ContentType="image/png"/>
  <Default Extension="bmp" ContentType="image/bmp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328" r:id="rId3"/>
    <p:sldId id="332" r:id="rId4"/>
    <p:sldId id="330" r:id="rId5"/>
    <p:sldId id="333" r:id="rId6"/>
    <p:sldId id="331" r:id="rId7"/>
    <p:sldId id="334" r:id="rId8"/>
    <p:sldId id="335" r:id="rId9"/>
    <p:sldId id="319" r:id="rId10"/>
    <p:sldId id="325" r:id="rId11"/>
    <p:sldId id="318" r:id="rId12"/>
    <p:sldId id="294" r:id="rId13"/>
    <p:sldId id="305" r:id="rId14"/>
    <p:sldId id="265" r:id="rId15"/>
    <p:sldId id="266" r:id="rId16"/>
    <p:sldId id="326" r:id="rId17"/>
    <p:sldId id="270" r:id="rId18"/>
    <p:sldId id="297" r:id="rId19"/>
    <p:sldId id="261" r:id="rId20"/>
    <p:sldId id="324" r:id="rId21"/>
    <p:sldId id="262" r:id="rId22"/>
    <p:sldId id="295" r:id="rId23"/>
    <p:sldId id="296" r:id="rId24"/>
    <p:sldId id="275" r:id="rId25"/>
    <p:sldId id="307" r:id="rId26"/>
    <p:sldId id="276" r:id="rId27"/>
    <p:sldId id="306" r:id="rId28"/>
    <p:sldId id="277" r:id="rId29"/>
    <p:sldId id="278" r:id="rId30"/>
    <p:sldId id="279" r:id="rId31"/>
    <p:sldId id="280" r:id="rId32"/>
    <p:sldId id="271" r:id="rId33"/>
    <p:sldId id="311" r:id="rId34"/>
    <p:sldId id="282" r:id="rId35"/>
    <p:sldId id="298" r:id="rId36"/>
    <p:sldId id="299" r:id="rId37"/>
    <p:sldId id="300" r:id="rId38"/>
    <p:sldId id="291" r:id="rId39"/>
    <p:sldId id="293" r:id="rId40"/>
    <p:sldId id="283" r:id="rId41"/>
    <p:sldId id="284" r:id="rId42"/>
    <p:sldId id="285" r:id="rId43"/>
    <p:sldId id="286" r:id="rId44"/>
    <p:sldId id="287" r:id="rId45"/>
    <p:sldId id="288" r:id="rId46"/>
    <p:sldId id="289" r:id="rId47"/>
    <p:sldId id="290" r:id="rId48"/>
    <p:sldId id="321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52" autoAdjust="0"/>
  </p:normalViewPr>
  <p:slideViewPr>
    <p:cSldViewPr>
      <p:cViewPr varScale="1">
        <p:scale>
          <a:sx n="110" d="100"/>
          <a:sy n="110" d="100"/>
        </p:scale>
        <p:origin x="-9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4" Type="http://schemas.openxmlformats.org/officeDocument/2006/relationships/image" Target="../media/image6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3EA21A-0151-493D-A349-4C22BCAF6E0C}" type="datetimeFigureOut">
              <a:rPr lang="en-GB" smtClean="0"/>
              <a:t>12/09/2012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7B1024-4A84-4321-B0BB-25078DEDAB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288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CH" smtClean="0"/>
          </a:p>
        </p:txBody>
      </p:sp>
      <p:sp>
        <p:nvSpPr>
          <p:cNvPr id="10240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fld id="{92342D2F-028B-4BF8-B525-C3E04EBEAC3C}" type="slidenum">
              <a:rPr lang="de-CH" sz="1200"/>
              <a:pPr algn="r" eaLnBrk="1" hangingPunct="1"/>
              <a:t>11</a:t>
            </a:fld>
            <a:endParaRPr lang="de-CH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CH" smtClean="0"/>
          </a:p>
        </p:txBody>
      </p:sp>
      <p:sp>
        <p:nvSpPr>
          <p:cNvPr id="9011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fld id="{8E59AB23-25C4-4B48-93E2-9144C5BC6DF4}" type="slidenum">
              <a:rPr lang="de-CH" sz="1200"/>
              <a:pPr algn="r" eaLnBrk="1" hangingPunct="1"/>
              <a:t>28</a:t>
            </a:fld>
            <a:endParaRPr lang="de-CH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CH" smtClean="0"/>
          </a:p>
        </p:txBody>
      </p:sp>
      <p:sp>
        <p:nvSpPr>
          <p:cNvPr id="9114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fld id="{CAED6333-F05D-4BAA-AAE0-CF332CC8EADC}" type="slidenum">
              <a:rPr lang="de-CH" sz="1200"/>
              <a:pPr algn="r" eaLnBrk="1" hangingPunct="1"/>
              <a:t>29</a:t>
            </a:fld>
            <a:endParaRPr lang="de-CH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CH" smtClean="0"/>
          </a:p>
        </p:txBody>
      </p:sp>
      <p:sp>
        <p:nvSpPr>
          <p:cNvPr id="9216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fld id="{D2B39E84-1FFD-4748-AD94-F8883DD21318}" type="slidenum">
              <a:rPr lang="de-CH" sz="1200"/>
              <a:pPr algn="r" eaLnBrk="1" hangingPunct="1"/>
              <a:t>30</a:t>
            </a:fld>
            <a:endParaRPr lang="de-CH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CH" smtClean="0"/>
          </a:p>
        </p:txBody>
      </p:sp>
      <p:sp>
        <p:nvSpPr>
          <p:cNvPr id="931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fld id="{EF795EB3-1C2F-40ED-A688-2804277EC4AF}" type="slidenum">
              <a:rPr lang="de-CH" sz="1200"/>
              <a:pPr algn="r" eaLnBrk="1" hangingPunct="1"/>
              <a:t>31</a:t>
            </a:fld>
            <a:endParaRPr lang="de-CH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CH" smtClean="0"/>
          </a:p>
        </p:txBody>
      </p:sp>
      <p:sp>
        <p:nvSpPr>
          <p:cNvPr id="9523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fld id="{52EFD3DF-4348-430C-801A-2B9063A5A39A}" type="slidenum">
              <a:rPr lang="de-CH" sz="1200"/>
              <a:pPr algn="r" eaLnBrk="1" hangingPunct="1"/>
              <a:t>40</a:t>
            </a:fld>
            <a:endParaRPr lang="de-CH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CH" smtClean="0"/>
          </a:p>
        </p:txBody>
      </p:sp>
      <p:sp>
        <p:nvSpPr>
          <p:cNvPr id="9626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fld id="{A144D77B-C5F8-4260-BEDF-D6303DC38CC7}" type="slidenum">
              <a:rPr lang="de-CH" sz="1200"/>
              <a:pPr algn="r" eaLnBrk="1" hangingPunct="1"/>
              <a:t>41</a:t>
            </a:fld>
            <a:endParaRPr lang="de-CH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CH" smtClean="0"/>
          </a:p>
        </p:txBody>
      </p:sp>
      <p:sp>
        <p:nvSpPr>
          <p:cNvPr id="10035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fld id="{5C81B07A-898D-4626-BF23-F34AA6F43D38}" type="slidenum">
              <a:rPr lang="de-CH" sz="1200"/>
              <a:pPr algn="r" eaLnBrk="1" hangingPunct="1"/>
              <a:t>42</a:t>
            </a:fld>
            <a:endParaRPr lang="de-CH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CH" smtClean="0"/>
          </a:p>
        </p:txBody>
      </p:sp>
      <p:sp>
        <p:nvSpPr>
          <p:cNvPr id="10138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fld id="{C76A4661-D46B-4729-B73F-ABB94A8C2EB6}" type="slidenum">
              <a:rPr lang="de-CH" sz="1200"/>
              <a:pPr algn="r" eaLnBrk="1" hangingPunct="1"/>
              <a:t>43</a:t>
            </a:fld>
            <a:endParaRPr lang="de-CH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CH" smtClean="0"/>
          </a:p>
        </p:txBody>
      </p:sp>
      <p:sp>
        <p:nvSpPr>
          <p:cNvPr id="10240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fld id="{B5936A66-F047-45A2-BADC-D397CEB15998}" type="slidenum">
              <a:rPr lang="de-CH" sz="1200"/>
              <a:pPr algn="r" eaLnBrk="1" hangingPunct="1"/>
              <a:t>44</a:t>
            </a:fld>
            <a:endParaRPr lang="de-CH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CH" smtClean="0"/>
          </a:p>
        </p:txBody>
      </p:sp>
      <p:sp>
        <p:nvSpPr>
          <p:cNvPr id="10342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fld id="{A0110086-4F31-40E6-822B-57AA21190CF1}" type="slidenum">
              <a:rPr lang="de-CH" sz="1200"/>
              <a:pPr algn="r" eaLnBrk="1" hangingPunct="1"/>
              <a:t>45</a:t>
            </a:fld>
            <a:endParaRPr lang="de-CH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CH" smtClean="0"/>
          </a:p>
        </p:txBody>
      </p:sp>
      <p:sp>
        <p:nvSpPr>
          <p:cNvPr id="12902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fld id="{21D090AE-F409-4D97-B1E4-BCB1137ADB3C}" type="slidenum">
              <a:rPr lang="de-CH" sz="1200"/>
              <a:pPr algn="r" eaLnBrk="1" hangingPunct="1"/>
              <a:t>13</a:t>
            </a:fld>
            <a:endParaRPr lang="de-CH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CH" smtClean="0"/>
          </a:p>
        </p:txBody>
      </p:sp>
      <p:sp>
        <p:nvSpPr>
          <p:cNvPr id="10445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fld id="{9B8C8488-C2B5-42CD-BE7E-EE589E0EE155}" type="slidenum">
              <a:rPr lang="de-CH" sz="1200"/>
              <a:pPr algn="r" eaLnBrk="1" hangingPunct="1"/>
              <a:t>46</a:t>
            </a:fld>
            <a:endParaRPr lang="de-CH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CH" smtClean="0"/>
          </a:p>
        </p:txBody>
      </p:sp>
      <p:sp>
        <p:nvSpPr>
          <p:cNvPr id="7885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fld id="{B6123810-8AE1-4FE4-9268-60EB81853749}" type="slidenum">
              <a:rPr lang="de-CH" sz="1200"/>
              <a:pPr algn="r" eaLnBrk="1" hangingPunct="1"/>
              <a:t>14</a:t>
            </a:fld>
            <a:endParaRPr lang="de-CH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CH" smtClean="0"/>
          </a:p>
        </p:txBody>
      </p:sp>
      <p:sp>
        <p:nvSpPr>
          <p:cNvPr id="7987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fld id="{91FFD01D-BC3E-45E8-A1B1-A49F45AE65C6}" type="slidenum">
              <a:rPr lang="de-CH" sz="1200"/>
              <a:pPr algn="r" eaLnBrk="1" hangingPunct="1"/>
              <a:t>15</a:t>
            </a:fld>
            <a:endParaRPr lang="de-CH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CH" dirty="0" smtClean="0"/>
          </a:p>
        </p:txBody>
      </p:sp>
      <p:sp>
        <p:nvSpPr>
          <p:cNvPr id="7885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fld id="{B6123810-8AE1-4FE4-9268-60EB81853749}" type="slidenum">
              <a:rPr lang="de-CH" sz="1200"/>
              <a:pPr algn="r" eaLnBrk="1" hangingPunct="1"/>
              <a:t>16</a:t>
            </a:fld>
            <a:endParaRPr lang="de-CH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CH" smtClean="0"/>
          </a:p>
        </p:txBody>
      </p:sp>
      <p:sp>
        <p:nvSpPr>
          <p:cNvPr id="8397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fld id="{527563B7-F726-4C86-AF76-3FF04F16E215}" type="slidenum">
              <a:rPr lang="de-CH" sz="1200"/>
              <a:pPr algn="r" eaLnBrk="1" hangingPunct="1"/>
              <a:t>24</a:t>
            </a:fld>
            <a:endParaRPr lang="de-CH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CH" smtClean="0"/>
          </a:p>
        </p:txBody>
      </p:sp>
      <p:sp>
        <p:nvSpPr>
          <p:cNvPr id="14336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fld id="{2F3BDF36-85F6-4507-8C05-EDE2E7026407}" type="slidenum">
              <a:rPr lang="de-CH" sz="1200"/>
              <a:pPr algn="r" eaLnBrk="1" hangingPunct="1"/>
              <a:t>25</a:t>
            </a:fld>
            <a:endParaRPr lang="de-CH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CH" smtClean="0"/>
          </a:p>
        </p:txBody>
      </p:sp>
      <p:sp>
        <p:nvSpPr>
          <p:cNvPr id="880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fld id="{9865AE28-552D-425D-A207-375671CB7373}" type="slidenum">
              <a:rPr lang="de-CH" sz="1200"/>
              <a:pPr algn="r" eaLnBrk="1" hangingPunct="1"/>
              <a:t>26</a:t>
            </a:fld>
            <a:endParaRPr lang="de-CH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CH" smtClean="0"/>
          </a:p>
        </p:txBody>
      </p:sp>
      <p:sp>
        <p:nvSpPr>
          <p:cNvPr id="1454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fld id="{7F038C0F-59E1-4126-921E-71508B40115A}" type="slidenum">
              <a:rPr lang="de-CH" sz="1200"/>
              <a:pPr algn="r" eaLnBrk="1" hangingPunct="1"/>
              <a:t>27</a:t>
            </a:fld>
            <a:endParaRPr lang="de-CH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CH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de-CH"/>
              <a:t>Click to edit Master text styles</a:t>
            </a:r>
          </a:p>
          <a:p>
            <a:pPr lvl="1"/>
            <a:r>
              <a:rPr lang="de-CH"/>
              <a:t>Second level</a:t>
            </a:r>
          </a:p>
          <a:p>
            <a:pPr lvl="2"/>
            <a:r>
              <a:rPr lang="de-CH"/>
              <a:t>Third level</a:t>
            </a:r>
          </a:p>
          <a:p>
            <a:pPr lvl="3"/>
            <a:r>
              <a:rPr lang="de-CH"/>
              <a:t>Fourth level</a:t>
            </a:r>
          </a:p>
          <a:p>
            <a:pPr lvl="4"/>
            <a:r>
              <a:rPr lang="de-CH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de-CH"/>
              <a:t>Click to edit Master text styles</a:t>
            </a:r>
          </a:p>
          <a:p>
            <a:pPr lvl="1"/>
            <a:r>
              <a:rPr lang="de-CH"/>
              <a:t>Second level</a:t>
            </a:r>
          </a:p>
          <a:p>
            <a:pPr lvl="2"/>
            <a:r>
              <a:rPr lang="de-CH"/>
              <a:t>Third level</a:t>
            </a:r>
          </a:p>
          <a:p>
            <a:pPr lvl="3"/>
            <a:r>
              <a:rPr lang="de-CH"/>
              <a:t>Fourth level</a:t>
            </a:r>
          </a:p>
          <a:p>
            <a:pPr lvl="4"/>
            <a:r>
              <a:rPr lang="de-CH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de-CH"/>
              <a:t>Click to edit Master text styles</a:t>
            </a:r>
          </a:p>
          <a:p>
            <a:pPr lvl="1"/>
            <a:r>
              <a:rPr lang="de-CH"/>
              <a:t>Second level</a:t>
            </a:r>
          </a:p>
          <a:p>
            <a:pPr lvl="2"/>
            <a:r>
              <a:rPr lang="de-CH"/>
              <a:t>Third level</a:t>
            </a:r>
          </a:p>
          <a:p>
            <a:pPr lvl="3"/>
            <a:r>
              <a:rPr lang="de-CH"/>
              <a:t>Fourth level</a:t>
            </a:r>
          </a:p>
          <a:p>
            <a:pPr lvl="4"/>
            <a:r>
              <a:rPr lang="de-CH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de-CH"/>
              <a:t>Click to edit Master text styles</a:t>
            </a:r>
          </a:p>
          <a:p>
            <a:pPr lvl="1"/>
            <a:r>
              <a:rPr lang="de-CH"/>
              <a:t>Second level</a:t>
            </a:r>
          </a:p>
          <a:p>
            <a:pPr lvl="2"/>
            <a:r>
              <a:rPr lang="de-CH"/>
              <a:t>Third level</a:t>
            </a:r>
          </a:p>
          <a:p>
            <a:pPr lvl="3"/>
            <a:r>
              <a:rPr lang="de-CH"/>
              <a:t>Fourth level</a:t>
            </a:r>
          </a:p>
          <a:p>
            <a:pPr lvl="4"/>
            <a:r>
              <a:rPr lang="de-CH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E8C108-22F3-49B4-B0B2-447F31CE964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467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9.bmp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40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2.jpeg"/><Relationship Id="rId7" Type="http://schemas.openxmlformats.org/officeDocument/2006/relationships/image" Target="../media/image40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38.jpeg"/><Relationship Id="rId4" Type="http://schemas.openxmlformats.org/officeDocument/2006/relationships/image" Target="../media/image4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49.wmf"/><Relationship Id="rId4" Type="http://schemas.openxmlformats.org/officeDocument/2006/relationships/oleObject" Target="../embeddings/oleObject5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58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60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61.wmf"/><Relationship Id="rId4" Type="http://schemas.openxmlformats.org/officeDocument/2006/relationships/oleObject" Target="../embeddings/oleObject8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62.wmf"/><Relationship Id="rId4" Type="http://schemas.openxmlformats.org/officeDocument/2006/relationships/oleObject" Target="../embeddings/oleObject9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e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66.emf"/><Relationship Id="rId4" Type="http://schemas.openxmlformats.org/officeDocument/2006/relationships/image" Target="../media/image63.wmf"/><Relationship Id="rId9" Type="http://schemas.openxmlformats.org/officeDocument/2006/relationships/oleObject" Target="../embeddings/oleObject13.bin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bmp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304800"/>
            <a:ext cx="9144000" cy="200025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Imaging transmission of nanostructures in a high-mobility heterostructure</a:t>
            </a:r>
            <a:endParaRPr lang="en-GB" dirty="0"/>
          </a:p>
        </p:txBody>
      </p:sp>
      <p:pic>
        <p:nvPicPr>
          <p:cNvPr id="4" name="Picture 7" descr="eth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676400"/>
            <a:ext cx="2249488" cy="56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Clemens Rössler\Desktop\sponsor_logo_qsit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088" y="2590800"/>
            <a:ext cx="19050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1808946"/>
            <a:ext cx="9144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 smtClean="0"/>
              <a:t>Aleksey Kozikov</a:t>
            </a:r>
            <a:endParaRPr lang="en-GB" sz="2500" dirty="0"/>
          </a:p>
        </p:txBody>
      </p:sp>
      <p:sp>
        <p:nvSpPr>
          <p:cNvPr id="7" name="Text Box 53"/>
          <p:cNvSpPr txBox="1">
            <a:spLocks noChangeArrowheads="1"/>
          </p:cNvSpPr>
          <p:nvPr/>
        </p:nvSpPr>
        <p:spPr bwMode="auto">
          <a:xfrm>
            <a:off x="152400" y="1676400"/>
            <a:ext cx="2665413" cy="1846659"/>
          </a:xfrm>
          <a:prstGeom prst="rect">
            <a:avLst/>
          </a:prstGeom>
          <a:noFill/>
          <a:ln w="25400">
            <a:solidFill>
              <a:srgbClr val="89A4A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900" dirty="0"/>
              <a:t>Clemens Rössler</a:t>
            </a:r>
          </a:p>
          <a:p>
            <a:pPr eaLnBrk="1" hangingPunct="1"/>
            <a:r>
              <a:rPr lang="en-US" sz="1900" dirty="0"/>
              <a:t>Thomas Ihn</a:t>
            </a:r>
          </a:p>
          <a:p>
            <a:pPr eaLnBrk="1" hangingPunct="1"/>
            <a:r>
              <a:rPr lang="en-US" sz="1900" dirty="0"/>
              <a:t>Klaus Ensslin</a:t>
            </a:r>
          </a:p>
          <a:p>
            <a:pPr eaLnBrk="1" hangingPunct="1"/>
            <a:endParaRPr lang="en-US" sz="1900" dirty="0"/>
          </a:p>
          <a:p>
            <a:pPr eaLnBrk="1" hangingPunct="1"/>
            <a:r>
              <a:rPr lang="en-US" sz="1900" dirty="0" smtClean="0"/>
              <a:t>C. </a:t>
            </a:r>
            <a:r>
              <a:rPr lang="en-US" sz="1900" dirty="0"/>
              <a:t>Reichl</a:t>
            </a:r>
          </a:p>
          <a:p>
            <a:pPr eaLnBrk="1" hangingPunct="1"/>
            <a:r>
              <a:rPr lang="en-US" sz="1900" dirty="0"/>
              <a:t>W. Wegscheider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0" y="3886200"/>
            <a:ext cx="328282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i="1" dirty="0" smtClean="0"/>
              <a:t>Local electron transport</a:t>
            </a:r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9" t="7469" r="8977" b="10753"/>
          <a:stretch>
            <a:fillRect/>
          </a:stretch>
        </p:blipFill>
        <p:spPr bwMode="auto">
          <a:xfrm>
            <a:off x="533400" y="4095348"/>
            <a:ext cx="2130027" cy="2610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172273" y="5598803"/>
            <a:ext cx="2785121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500" i="1" dirty="0"/>
              <a:t>Diffusive/ballistic </a:t>
            </a:r>
            <a:endParaRPr lang="en-GB" sz="2500" i="1" dirty="0" smtClean="0"/>
          </a:p>
          <a:p>
            <a:r>
              <a:rPr lang="en-GB" sz="2500" i="1" dirty="0" smtClean="0"/>
              <a:t>transport</a:t>
            </a:r>
            <a:endParaRPr lang="en-GB" sz="2500" i="1" dirty="0"/>
          </a:p>
        </p:txBody>
      </p:sp>
      <p:sp>
        <p:nvSpPr>
          <p:cNvPr id="8" name="Rectangle 7"/>
          <p:cNvSpPr/>
          <p:nvPr/>
        </p:nvSpPr>
        <p:spPr>
          <a:xfrm>
            <a:off x="3165084" y="4548426"/>
            <a:ext cx="288053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500" i="1" dirty="0" smtClean="0"/>
              <a:t>Classical/quantum</a:t>
            </a:r>
          </a:p>
          <a:p>
            <a:r>
              <a:rPr lang="en-GB" sz="2500" i="1" dirty="0" smtClean="0"/>
              <a:t> phenomena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083624"/>
            <a:ext cx="2393422" cy="263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90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02000"/>
            <a:ext cx="4876800" cy="36576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-1587" y="882650"/>
            <a:ext cx="3887787" cy="2851150"/>
            <a:chOff x="-1587" y="882650"/>
            <a:chExt cx="3887787" cy="2851150"/>
          </a:xfrm>
        </p:grpSpPr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84647476"/>
                </p:ext>
              </p:extLst>
            </p:nvPr>
          </p:nvGraphicFramePr>
          <p:xfrm>
            <a:off x="-1587" y="1111250"/>
            <a:ext cx="3887787" cy="2622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785" r:id="rId4" imgW="3888000" imgH="2622240" progId="">
                    <p:embed/>
                  </p:oleObj>
                </mc:Choice>
                <mc:Fallback>
                  <p:oleObj r:id="rId4" imgW="3888000" imgH="2622240" progId="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-1587" y="1111250"/>
                          <a:ext cx="3887787" cy="26225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50" name="Rectangle 10"/>
            <p:cNvSpPr>
              <a:spLocks noChangeArrowheads="1"/>
            </p:cNvSpPr>
            <p:nvPr/>
          </p:nvSpPr>
          <p:spPr bwMode="auto">
            <a:xfrm>
              <a:off x="673200" y="1903404"/>
              <a:ext cx="2949836" cy="579446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25000"/>
                  </a:schemeClr>
                </a:gs>
                <a:gs pos="50000">
                  <a:schemeClr val="accent1">
                    <a:alpha val="67999"/>
                  </a:schemeClr>
                </a:gs>
                <a:gs pos="100000">
                  <a:schemeClr val="bg1">
                    <a:alpha val="25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5146" name="TextBox 31"/>
            <p:cNvSpPr txBox="1">
              <a:spLocks noChangeArrowheads="1"/>
            </p:cNvSpPr>
            <p:nvPr/>
          </p:nvSpPr>
          <p:spPr bwMode="auto">
            <a:xfrm>
              <a:off x="469683" y="882650"/>
              <a:ext cx="1074781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500" dirty="0">
                  <a:latin typeface="Calibri" pitchFamily="34" charset="0"/>
                </a:rPr>
                <a:t>Energy</a:t>
              </a:r>
              <a:endParaRPr lang="de-CH" sz="2500" dirty="0">
                <a:latin typeface="Calibri" pitchFamily="34" charset="0"/>
              </a:endParaRPr>
            </a:p>
          </p:txBody>
        </p:sp>
      </p:grpSp>
      <p:sp>
        <p:nvSpPr>
          <p:cNvPr id="10251" name="Line 11"/>
          <p:cNvSpPr>
            <a:spLocks noChangeShapeType="1"/>
          </p:cNvSpPr>
          <p:nvPr/>
        </p:nvSpPr>
        <p:spPr bwMode="auto">
          <a:xfrm flipH="1">
            <a:off x="5226050" y="2286000"/>
            <a:ext cx="155575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4921250" y="2286000"/>
            <a:ext cx="1588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>
            <a:off x="4845050" y="2438400"/>
            <a:ext cx="1524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>
            <a:off x="4879975" y="2470150"/>
            <a:ext cx="9525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255" name="Line 15"/>
          <p:cNvSpPr>
            <a:spLocks noChangeShapeType="1"/>
          </p:cNvSpPr>
          <p:nvPr/>
        </p:nvSpPr>
        <p:spPr bwMode="auto">
          <a:xfrm>
            <a:off x="4908550" y="2505075"/>
            <a:ext cx="41275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256" name="Line 16"/>
          <p:cNvSpPr>
            <a:spLocks noChangeShapeType="1"/>
          </p:cNvSpPr>
          <p:nvPr/>
        </p:nvSpPr>
        <p:spPr bwMode="auto">
          <a:xfrm>
            <a:off x="5187950" y="2216150"/>
            <a:ext cx="1588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257" name="Line 17"/>
          <p:cNvSpPr>
            <a:spLocks noChangeShapeType="1"/>
          </p:cNvSpPr>
          <p:nvPr/>
        </p:nvSpPr>
        <p:spPr bwMode="auto">
          <a:xfrm>
            <a:off x="5226050" y="2254250"/>
            <a:ext cx="1588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258" name="Line 18"/>
          <p:cNvSpPr>
            <a:spLocks noChangeShapeType="1"/>
          </p:cNvSpPr>
          <p:nvPr/>
        </p:nvSpPr>
        <p:spPr bwMode="auto">
          <a:xfrm>
            <a:off x="4921250" y="2286000"/>
            <a:ext cx="26035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259" name="Line 19"/>
          <p:cNvSpPr>
            <a:spLocks noChangeShapeType="1"/>
          </p:cNvSpPr>
          <p:nvPr/>
        </p:nvSpPr>
        <p:spPr bwMode="auto">
          <a:xfrm flipV="1">
            <a:off x="7088188" y="1809750"/>
            <a:ext cx="1587" cy="3540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260" name="Line 20"/>
          <p:cNvSpPr>
            <a:spLocks noChangeShapeType="1"/>
          </p:cNvSpPr>
          <p:nvPr/>
        </p:nvSpPr>
        <p:spPr bwMode="auto">
          <a:xfrm flipV="1">
            <a:off x="8310563" y="1811338"/>
            <a:ext cx="1587" cy="4746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261" name="Line 21"/>
          <p:cNvSpPr>
            <a:spLocks noChangeShapeType="1"/>
          </p:cNvSpPr>
          <p:nvPr/>
        </p:nvSpPr>
        <p:spPr bwMode="auto">
          <a:xfrm>
            <a:off x="7091363" y="1811338"/>
            <a:ext cx="151765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262" name="Line 22"/>
          <p:cNvSpPr>
            <a:spLocks noChangeShapeType="1"/>
          </p:cNvSpPr>
          <p:nvPr/>
        </p:nvSpPr>
        <p:spPr bwMode="auto">
          <a:xfrm>
            <a:off x="8915400" y="1811338"/>
            <a:ext cx="1588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263" name="Line 23"/>
          <p:cNvSpPr>
            <a:spLocks noChangeShapeType="1"/>
          </p:cNvSpPr>
          <p:nvPr/>
        </p:nvSpPr>
        <p:spPr bwMode="auto">
          <a:xfrm>
            <a:off x="8839200" y="1963738"/>
            <a:ext cx="1524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264" name="Line 24"/>
          <p:cNvSpPr>
            <a:spLocks noChangeShapeType="1"/>
          </p:cNvSpPr>
          <p:nvPr/>
        </p:nvSpPr>
        <p:spPr bwMode="auto">
          <a:xfrm>
            <a:off x="8874125" y="1995488"/>
            <a:ext cx="9525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265" name="Line 25"/>
          <p:cNvSpPr>
            <a:spLocks noChangeShapeType="1"/>
          </p:cNvSpPr>
          <p:nvPr/>
        </p:nvSpPr>
        <p:spPr bwMode="auto">
          <a:xfrm>
            <a:off x="8902700" y="2030413"/>
            <a:ext cx="41275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266" name="Line 26"/>
          <p:cNvSpPr>
            <a:spLocks noChangeShapeType="1"/>
          </p:cNvSpPr>
          <p:nvPr/>
        </p:nvSpPr>
        <p:spPr bwMode="auto">
          <a:xfrm>
            <a:off x="8647113" y="1738313"/>
            <a:ext cx="1587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267" name="Line 27"/>
          <p:cNvSpPr>
            <a:spLocks noChangeShapeType="1"/>
          </p:cNvSpPr>
          <p:nvPr/>
        </p:nvSpPr>
        <p:spPr bwMode="auto">
          <a:xfrm>
            <a:off x="8612188" y="1771650"/>
            <a:ext cx="1587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268" name="Line 28"/>
          <p:cNvSpPr>
            <a:spLocks noChangeShapeType="1"/>
          </p:cNvSpPr>
          <p:nvPr/>
        </p:nvSpPr>
        <p:spPr bwMode="auto">
          <a:xfrm>
            <a:off x="8653463" y="1811338"/>
            <a:ext cx="26035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5149" name="Text Box 29"/>
          <p:cNvSpPr txBox="1">
            <a:spLocks noChangeArrowheads="1"/>
          </p:cNvSpPr>
          <p:nvPr/>
        </p:nvSpPr>
        <p:spPr bwMode="auto">
          <a:xfrm>
            <a:off x="6553200" y="1066800"/>
            <a:ext cx="582211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500"/>
              <a:t>Tip</a:t>
            </a:r>
          </a:p>
        </p:txBody>
      </p:sp>
      <p:sp>
        <p:nvSpPr>
          <p:cNvPr id="5150" name="Text Box 30"/>
          <p:cNvSpPr txBox="1">
            <a:spLocks noChangeArrowheads="1"/>
          </p:cNvSpPr>
          <p:nvPr/>
        </p:nvSpPr>
        <p:spPr bwMode="auto">
          <a:xfrm>
            <a:off x="5029200" y="1371600"/>
            <a:ext cx="1405385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500" dirty="0"/>
              <a:t>Top gates</a:t>
            </a:r>
          </a:p>
        </p:txBody>
      </p:sp>
      <p:sp>
        <p:nvSpPr>
          <p:cNvPr id="5151" name="Text Box 31"/>
          <p:cNvSpPr txBox="1">
            <a:spLocks noChangeArrowheads="1"/>
          </p:cNvSpPr>
          <p:nvPr/>
        </p:nvSpPr>
        <p:spPr bwMode="auto">
          <a:xfrm>
            <a:off x="5715000" y="4495800"/>
            <a:ext cx="899029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500" dirty="0"/>
              <a:t>2DEG</a:t>
            </a:r>
          </a:p>
        </p:txBody>
      </p:sp>
      <p:sp>
        <p:nvSpPr>
          <p:cNvPr id="5152" name="Line 32"/>
          <p:cNvSpPr>
            <a:spLocks noChangeShapeType="1"/>
          </p:cNvSpPr>
          <p:nvPr/>
        </p:nvSpPr>
        <p:spPr bwMode="auto">
          <a:xfrm>
            <a:off x="6858000" y="14478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611" name="Rectangle 83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GB" sz="4400" kern="0" dirty="0">
                <a:latin typeface="+mj-lt"/>
                <a:ea typeface="+mj-ea"/>
                <a:cs typeface="+mj-cs"/>
              </a:rPr>
              <a:t>SGM technique</a:t>
            </a:r>
          </a:p>
        </p:txBody>
      </p:sp>
      <p:sp>
        <p:nvSpPr>
          <p:cNvPr id="5154" name="Line 34"/>
          <p:cNvSpPr>
            <a:spLocks noChangeShapeType="1"/>
          </p:cNvSpPr>
          <p:nvPr/>
        </p:nvSpPr>
        <p:spPr bwMode="auto">
          <a:xfrm>
            <a:off x="6019800" y="1752600"/>
            <a:ext cx="5334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55" name="Line 35"/>
          <p:cNvSpPr>
            <a:spLocks noChangeShapeType="1"/>
          </p:cNvSpPr>
          <p:nvPr/>
        </p:nvSpPr>
        <p:spPr bwMode="auto">
          <a:xfrm flipV="1">
            <a:off x="6400800" y="3962400"/>
            <a:ext cx="6096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23" name="Group 22"/>
          <p:cNvGrpSpPr/>
          <p:nvPr/>
        </p:nvGrpSpPr>
        <p:grpSpPr>
          <a:xfrm>
            <a:off x="3048000" y="3974555"/>
            <a:ext cx="4860925" cy="2654845"/>
            <a:chOff x="3048000" y="3974555"/>
            <a:chExt cx="4860925" cy="2654845"/>
          </a:xfrm>
        </p:grpSpPr>
        <p:sp>
          <p:nvSpPr>
            <p:cNvPr id="10290" name="Text Box 50"/>
            <p:cNvSpPr txBox="1">
              <a:spLocks noChangeArrowheads="1"/>
            </p:cNvSpPr>
            <p:nvPr/>
          </p:nvSpPr>
          <p:spPr bwMode="auto">
            <a:xfrm>
              <a:off x="4191000" y="6080125"/>
              <a:ext cx="3717925" cy="549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3000" dirty="0">
                  <a:solidFill>
                    <a:schemeClr val="accent2"/>
                  </a:solidFill>
                  <a:ea typeface="ＭＳ Ｐゴシック" charset="0"/>
                </a:rPr>
                <a:t>Backscattering effect</a:t>
              </a:r>
            </a:p>
          </p:txBody>
        </p:sp>
        <p:graphicFrame>
          <p:nvGraphicFramePr>
            <p:cNvPr id="5156" name="Object 4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36125511"/>
                </p:ext>
              </p:extLst>
            </p:nvPr>
          </p:nvGraphicFramePr>
          <p:xfrm>
            <a:off x="3657600" y="5089525"/>
            <a:ext cx="1524000" cy="777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786" name="Equation" r:id="rId6" imgW="875920" imgH="444307" progId="Equation.3">
                    <p:embed/>
                  </p:oleObj>
                </mc:Choice>
                <mc:Fallback>
                  <p:oleObj name="Equation" r:id="rId6" imgW="875920" imgH="44430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57600" y="5089525"/>
                          <a:ext cx="1524000" cy="7778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58" name="Rectangle 38"/>
            <p:cNvSpPr>
              <a:spLocks noChangeArrowheads="1"/>
            </p:cNvSpPr>
            <p:nvPr/>
          </p:nvSpPr>
          <p:spPr bwMode="auto">
            <a:xfrm>
              <a:off x="3048000" y="3974555"/>
              <a:ext cx="3126946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GB" sz="2200" dirty="0" err="1">
                  <a:latin typeface="Times New Roman" pitchFamily="18" charset="0"/>
                </a:rPr>
                <a:t>Landauer-Büttiker</a:t>
              </a:r>
              <a:r>
                <a:rPr lang="en-GB" sz="2200" dirty="0">
                  <a:latin typeface="Times New Roman" pitchFamily="18" charset="0"/>
                </a:rPr>
                <a:t> theory </a:t>
              </a:r>
            </a:p>
            <a:p>
              <a:pPr algn="ctr" eaLnBrk="0" hangingPunct="0"/>
              <a:r>
                <a:rPr lang="en-GB" sz="2200" dirty="0">
                  <a:latin typeface="Times New Roman" pitchFamily="18" charset="0"/>
                </a:rPr>
                <a:t>of transport </a:t>
              </a:r>
            </a:p>
          </p:txBody>
        </p:sp>
      </p:grpSp>
      <p:cxnSp>
        <p:nvCxnSpPr>
          <p:cNvPr id="3" name="Straight Arrow Connector 2"/>
          <p:cNvCxnSpPr/>
          <p:nvPr/>
        </p:nvCxnSpPr>
        <p:spPr>
          <a:xfrm>
            <a:off x="6553200" y="2590800"/>
            <a:ext cx="0" cy="84000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200218" y="2951946"/>
            <a:ext cx="35298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dirty="0" smtClean="0">
                <a:solidFill>
                  <a:srgbClr val="FF0000"/>
                </a:solidFill>
              </a:rPr>
              <a:t>d</a:t>
            </a:r>
            <a:endParaRPr lang="en-GB" sz="2500" dirty="0">
              <a:solidFill>
                <a:srgbClr val="FF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7130277" y="2171700"/>
            <a:ext cx="480198" cy="723900"/>
          </a:xfrm>
          <a:prstGeom prst="line">
            <a:avLst/>
          </a:prstGeom>
          <a:ln w="34925">
            <a:solidFill>
              <a:schemeClr val="accent6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7374239" y="2483644"/>
            <a:ext cx="304800" cy="500062"/>
          </a:xfrm>
          <a:prstGeom prst="line">
            <a:avLst/>
          </a:prstGeom>
          <a:ln w="34925">
            <a:solidFill>
              <a:schemeClr val="accent6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rc 18"/>
          <p:cNvSpPr/>
          <p:nvPr/>
        </p:nvSpPr>
        <p:spPr>
          <a:xfrm rot="6894747">
            <a:off x="7134905" y="2780802"/>
            <a:ext cx="282177" cy="254644"/>
          </a:xfrm>
          <a:prstGeom prst="arc">
            <a:avLst>
              <a:gd name="adj1" fmla="val 16200000"/>
              <a:gd name="adj2" fmla="val 5685704"/>
            </a:avLst>
          </a:prstGeom>
          <a:ln w="349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7" name="Straight Connector 56"/>
          <p:cNvCxnSpPr/>
          <p:nvPr/>
        </p:nvCxnSpPr>
        <p:spPr>
          <a:xfrm flipH="1">
            <a:off x="7672689" y="2098230"/>
            <a:ext cx="176705" cy="271462"/>
          </a:xfrm>
          <a:prstGeom prst="line">
            <a:avLst/>
          </a:prstGeom>
          <a:ln w="34925">
            <a:solidFill>
              <a:schemeClr val="accent6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Arc 45"/>
          <p:cNvSpPr/>
          <p:nvPr/>
        </p:nvSpPr>
        <p:spPr>
          <a:xfrm rot="6894747">
            <a:off x="7444346" y="2242379"/>
            <a:ext cx="323511" cy="163952"/>
          </a:xfrm>
          <a:prstGeom prst="arc">
            <a:avLst>
              <a:gd name="adj1" fmla="val 16200000"/>
              <a:gd name="adj2" fmla="val 5685704"/>
            </a:avLst>
          </a:prstGeom>
          <a:ln w="349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2" name="Group 51"/>
          <p:cNvGrpSpPr/>
          <p:nvPr/>
        </p:nvGrpSpPr>
        <p:grpSpPr>
          <a:xfrm>
            <a:off x="-76200" y="3505200"/>
            <a:ext cx="3200400" cy="3436938"/>
            <a:chOff x="-76200" y="3505200"/>
            <a:chExt cx="3200400" cy="3436938"/>
          </a:xfrm>
        </p:grpSpPr>
        <p:sp>
          <p:nvSpPr>
            <p:cNvPr id="53" name="Text Box 67"/>
            <p:cNvSpPr txBox="1">
              <a:spLocks noChangeArrowheads="1"/>
            </p:cNvSpPr>
            <p:nvPr/>
          </p:nvSpPr>
          <p:spPr bwMode="auto">
            <a:xfrm>
              <a:off x="127000" y="3505200"/>
              <a:ext cx="2997200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GB" sz="2000" dirty="0"/>
                <a:t>D. A. </a:t>
              </a:r>
              <a:r>
                <a:rPr lang="en-GB" sz="2000" dirty="0" err="1"/>
                <a:t>Wharam</a:t>
              </a:r>
              <a:r>
                <a:rPr lang="en-GB" sz="2000" dirty="0"/>
                <a:t> </a:t>
              </a:r>
              <a:r>
                <a:rPr lang="en-GB" sz="2000" i="1" dirty="0"/>
                <a:t>et al</a:t>
              </a:r>
              <a:r>
                <a:rPr lang="en-GB" sz="2000" dirty="0"/>
                <a:t>., 1988</a:t>
              </a:r>
            </a:p>
            <a:p>
              <a:r>
                <a:rPr lang="en-GB" sz="2000" dirty="0"/>
                <a:t>B. J. van </a:t>
              </a:r>
              <a:r>
                <a:rPr lang="en-GB" sz="2000" dirty="0" err="1"/>
                <a:t>Wees</a:t>
              </a:r>
              <a:r>
                <a:rPr lang="en-GB" sz="2000" dirty="0"/>
                <a:t> </a:t>
              </a:r>
              <a:r>
                <a:rPr lang="en-GB" sz="2000" i="1" dirty="0"/>
                <a:t>et al</a:t>
              </a:r>
              <a:r>
                <a:rPr lang="en-GB" sz="2000" dirty="0"/>
                <a:t>., 1988</a:t>
              </a:r>
            </a:p>
          </p:txBody>
        </p:sp>
        <p:graphicFrame>
          <p:nvGraphicFramePr>
            <p:cNvPr id="54" name="Object 5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5726441"/>
                </p:ext>
              </p:extLst>
            </p:nvPr>
          </p:nvGraphicFramePr>
          <p:xfrm>
            <a:off x="-76200" y="3962400"/>
            <a:ext cx="3033616" cy="2979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787" r:id="rId8" imgW="3218400" imgH="3160800" progId="">
                    <p:embed/>
                  </p:oleObj>
                </mc:Choice>
                <mc:Fallback>
                  <p:oleObj r:id="rId8" imgW="3218400" imgH="3160800" progId="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-76200" y="3962400"/>
                          <a:ext cx="3033616" cy="29797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77872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Electron backscattering through the QPC</a:t>
            </a:r>
            <a:endParaRPr lang="de-CH" dirty="0" smtClean="0"/>
          </a:p>
        </p:txBody>
      </p:sp>
      <p:grpSp>
        <p:nvGrpSpPr>
          <p:cNvPr id="9" name="Group 8"/>
          <p:cNvGrpSpPr/>
          <p:nvPr/>
        </p:nvGrpSpPr>
        <p:grpSpPr>
          <a:xfrm>
            <a:off x="127000" y="1219200"/>
            <a:ext cx="9093200" cy="5436097"/>
            <a:chOff x="127000" y="1219200"/>
            <a:chExt cx="9093200" cy="5436097"/>
          </a:xfrm>
        </p:grpSpPr>
        <p:sp>
          <p:nvSpPr>
            <p:cNvPr id="5123" name="TextBox 31"/>
            <p:cNvSpPr txBox="1">
              <a:spLocks noChangeArrowheads="1"/>
            </p:cNvSpPr>
            <p:nvPr/>
          </p:nvSpPr>
          <p:spPr bwMode="auto">
            <a:xfrm>
              <a:off x="7807826" y="1524000"/>
              <a:ext cx="1412374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200" dirty="0"/>
                <a:t>3</a:t>
              </a:r>
              <a:r>
                <a:rPr lang="en-US" sz="2200" baseline="30000" dirty="0"/>
                <a:t>rd</a:t>
              </a:r>
              <a:r>
                <a:rPr lang="en-US" sz="2200" dirty="0"/>
                <a:t> plateau</a:t>
              </a:r>
              <a:endParaRPr lang="de-CH" sz="2200" dirty="0"/>
            </a:p>
          </p:txBody>
        </p:sp>
        <p:sp>
          <p:nvSpPr>
            <p:cNvPr id="5124" name="TextBox 5"/>
            <p:cNvSpPr txBox="1">
              <a:spLocks noChangeArrowheads="1"/>
            </p:cNvSpPr>
            <p:nvPr/>
          </p:nvSpPr>
          <p:spPr bwMode="auto">
            <a:xfrm>
              <a:off x="7798016" y="2162175"/>
              <a:ext cx="1422184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200" dirty="0" err="1"/>
                <a:t>V</a:t>
              </a:r>
              <a:r>
                <a:rPr lang="en-US" sz="2200" baseline="-25000" dirty="0" err="1"/>
                <a:t>tip</a:t>
              </a:r>
              <a:r>
                <a:rPr lang="en-US" sz="2200" dirty="0" smtClean="0"/>
                <a:t>= -</a:t>
              </a:r>
              <a:r>
                <a:rPr lang="en-US" sz="2200" dirty="0"/>
                <a:t>6.0 </a:t>
              </a:r>
              <a:r>
                <a:rPr lang="en-US" sz="2200" dirty="0" smtClean="0"/>
                <a:t>V</a:t>
              </a:r>
            </a:p>
            <a:p>
              <a:pPr eaLnBrk="1" hangingPunct="1"/>
              <a:r>
                <a:rPr lang="en-US" sz="2200" dirty="0" smtClean="0"/>
                <a:t>d = 70 nm</a:t>
              </a:r>
              <a:endParaRPr lang="de-CH" sz="2200" dirty="0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27000" y="1219200"/>
              <a:ext cx="2035313" cy="2788643"/>
              <a:chOff x="127000" y="1219200"/>
              <a:chExt cx="3911600" cy="5359400"/>
            </a:xfrm>
          </p:grpSpPr>
          <p:pic>
            <p:nvPicPr>
              <p:cNvPr id="5125" name="Picture 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749" t="7469" r="8977" b="10753"/>
              <a:stretch>
                <a:fillRect/>
              </a:stretch>
            </p:blipFill>
            <p:spPr bwMode="auto">
              <a:xfrm>
                <a:off x="127000" y="2095500"/>
                <a:ext cx="2619375" cy="3209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5127" name="Group 62"/>
              <p:cNvGrpSpPr>
                <a:grpSpLocks/>
              </p:cNvGrpSpPr>
              <p:nvPr/>
            </p:nvGrpSpPr>
            <p:grpSpPr bwMode="auto">
              <a:xfrm>
                <a:off x="139700" y="1219200"/>
                <a:ext cx="3898900" cy="5359400"/>
                <a:chOff x="87" y="642"/>
                <a:chExt cx="2456" cy="3376"/>
              </a:xfrm>
            </p:grpSpPr>
            <p:cxnSp>
              <p:nvCxnSpPr>
                <p:cNvPr id="5128" name="Straight Connector 1"/>
                <p:cNvCxnSpPr>
                  <a:cxnSpLocks noChangeAspect="1" noChangeShapeType="1"/>
                </p:cNvCxnSpPr>
                <p:nvPr/>
              </p:nvCxnSpPr>
              <p:spPr bwMode="auto">
                <a:xfrm rot="546713">
                  <a:off x="1456" y="642"/>
                  <a:ext cx="475" cy="425"/>
                </a:xfrm>
                <a:prstGeom prst="line">
                  <a:avLst/>
                </a:prstGeom>
                <a:noFill/>
                <a:ln w="1587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129" name="Straight Connector 2"/>
                <p:cNvCxnSpPr>
                  <a:cxnSpLocks noChangeAspect="1" noChangeShapeType="1"/>
                </p:cNvCxnSpPr>
                <p:nvPr/>
              </p:nvCxnSpPr>
              <p:spPr bwMode="auto">
                <a:xfrm rot="546713">
                  <a:off x="1158" y="657"/>
                  <a:ext cx="551" cy="488"/>
                </a:xfrm>
                <a:prstGeom prst="line">
                  <a:avLst/>
                </a:prstGeom>
                <a:noFill/>
                <a:ln w="1587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130" name="Straight Connector 3"/>
                <p:cNvCxnSpPr>
                  <a:cxnSpLocks noChangeAspect="1" noChangeShapeType="1"/>
                </p:cNvCxnSpPr>
                <p:nvPr/>
              </p:nvCxnSpPr>
              <p:spPr bwMode="auto">
                <a:xfrm rot="546713" flipH="1" flipV="1">
                  <a:off x="1595" y="1248"/>
                  <a:ext cx="804" cy="848"/>
                </a:xfrm>
                <a:prstGeom prst="line">
                  <a:avLst/>
                </a:prstGeom>
                <a:noFill/>
                <a:ln w="1587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131" name="Straight Connector 4"/>
                <p:cNvCxnSpPr>
                  <a:cxnSpLocks noChangeAspect="1" noChangeShapeType="1"/>
                </p:cNvCxnSpPr>
                <p:nvPr/>
              </p:nvCxnSpPr>
              <p:spPr bwMode="auto">
                <a:xfrm rot="546713" flipV="1">
                  <a:off x="1754" y="1092"/>
                  <a:ext cx="143" cy="64"/>
                </a:xfrm>
                <a:prstGeom prst="line">
                  <a:avLst/>
                </a:prstGeom>
                <a:noFill/>
                <a:ln w="1587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132" name="Straight Connector 5"/>
                <p:cNvCxnSpPr>
                  <a:cxnSpLocks noChangeAspect="1" noChangeShapeType="1"/>
                </p:cNvCxnSpPr>
                <p:nvPr/>
              </p:nvCxnSpPr>
              <p:spPr bwMode="auto">
                <a:xfrm rot="546713">
                  <a:off x="1687" y="1203"/>
                  <a:ext cx="786" cy="856"/>
                </a:xfrm>
                <a:prstGeom prst="line">
                  <a:avLst/>
                </a:prstGeom>
                <a:noFill/>
                <a:ln w="1587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135" name="Straight Connector 10"/>
                <p:cNvCxnSpPr>
                  <a:cxnSpLocks noChangeAspect="1" noChangeShapeType="1"/>
                </p:cNvCxnSpPr>
                <p:nvPr/>
              </p:nvCxnSpPr>
              <p:spPr bwMode="auto">
                <a:xfrm rot="546713" flipV="1">
                  <a:off x="87" y="3044"/>
                  <a:ext cx="1078" cy="812"/>
                </a:xfrm>
                <a:prstGeom prst="line">
                  <a:avLst/>
                </a:prstGeom>
                <a:noFill/>
                <a:ln w="1587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136" name="Straight Connector 11"/>
                <p:cNvCxnSpPr>
                  <a:cxnSpLocks noChangeAspect="1" noChangeShapeType="1"/>
                </p:cNvCxnSpPr>
                <p:nvPr/>
              </p:nvCxnSpPr>
              <p:spPr bwMode="auto">
                <a:xfrm rot="546713" flipV="1">
                  <a:off x="1292" y="2356"/>
                  <a:ext cx="932" cy="856"/>
                </a:xfrm>
                <a:prstGeom prst="line">
                  <a:avLst/>
                </a:prstGeom>
                <a:noFill/>
                <a:ln w="1587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137" name="Straight Connector 12"/>
                <p:cNvCxnSpPr>
                  <a:cxnSpLocks noChangeAspect="1" noChangeShapeType="1"/>
                </p:cNvCxnSpPr>
                <p:nvPr/>
              </p:nvCxnSpPr>
              <p:spPr bwMode="auto">
                <a:xfrm rot="546713" flipV="1">
                  <a:off x="280" y="3228"/>
                  <a:ext cx="1025" cy="790"/>
                </a:xfrm>
                <a:prstGeom prst="line">
                  <a:avLst/>
                </a:prstGeom>
                <a:noFill/>
                <a:ln w="1587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138" name="Straight Connector 13"/>
                <p:cNvCxnSpPr>
                  <a:cxnSpLocks noChangeAspect="1" noChangeShapeType="1"/>
                </p:cNvCxnSpPr>
                <p:nvPr/>
              </p:nvCxnSpPr>
              <p:spPr bwMode="auto">
                <a:xfrm rot="546713">
                  <a:off x="1280" y="3196"/>
                  <a:ext cx="89" cy="111"/>
                </a:xfrm>
                <a:prstGeom prst="line">
                  <a:avLst/>
                </a:prstGeom>
                <a:noFill/>
                <a:ln w="1587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139" name="Straight Connector 14"/>
                <p:cNvCxnSpPr>
                  <a:cxnSpLocks noChangeAspect="1" noChangeShapeType="1"/>
                </p:cNvCxnSpPr>
                <p:nvPr/>
              </p:nvCxnSpPr>
              <p:spPr bwMode="auto">
                <a:xfrm rot="546713" flipV="1">
                  <a:off x="1348" y="2462"/>
                  <a:ext cx="888" cy="803"/>
                </a:xfrm>
                <a:prstGeom prst="line">
                  <a:avLst/>
                </a:prstGeom>
                <a:noFill/>
                <a:ln w="1587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5162" name="Freeform 56"/>
                <p:cNvSpPr>
                  <a:spLocks noChangeAspect="1"/>
                </p:cNvSpPr>
                <p:nvPr/>
              </p:nvSpPr>
              <p:spPr bwMode="auto">
                <a:xfrm rot="546713">
                  <a:off x="2270" y="2446"/>
                  <a:ext cx="191" cy="196"/>
                </a:xfrm>
                <a:custGeom>
                  <a:avLst/>
                  <a:gdLst>
                    <a:gd name="T0" fmla="*/ 0 w 169462"/>
                    <a:gd name="T1" fmla="*/ 6 h 171934"/>
                    <a:gd name="T2" fmla="*/ 72 w 169462"/>
                    <a:gd name="T3" fmla="*/ 3 h 171934"/>
                    <a:gd name="T4" fmla="*/ 145 w 169462"/>
                    <a:gd name="T5" fmla="*/ 44 h 171934"/>
                    <a:gd name="T6" fmla="*/ 191 w 169462"/>
                    <a:gd name="T7" fmla="*/ 123 h 171934"/>
                    <a:gd name="T8" fmla="*/ 118 w 169462"/>
                    <a:gd name="T9" fmla="*/ 196 h 171934"/>
                    <a:gd name="T10" fmla="*/ 30 w 169462"/>
                    <a:gd name="T11" fmla="*/ 104 h 17193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69462" h="171934">
                      <a:moveTo>
                        <a:pt x="0" y="5123"/>
                      </a:moveTo>
                      <a:cubicBezTo>
                        <a:pt x="21431" y="1154"/>
                        <a:pt x="42863" y="-2814"/>
                        <a:pt x="64294" y="2742"/>
                      </a:cubicBezTo>
                      <a:cubicBezTo>
                        <a:pt x="85725" y="8298"/>
                        <a:pt x="111126" y="20999"/>
                        <a:pt x="128588" y="38461"/>
                      </a:cubicBezTo>
                      <a:cubicBezTo>
                        <a:pt x="146050" y="55923"/>
                        <a:pt x="173038" y="85292"/>
                        <a:pt x="169069" y="107517"/>
                      </a:cubicBezTo>
                      <a:cubicBezTo>
                        <a:pt x="165100" y="129742"/>
                        <a:pt x="128588" y="174589"/>
                        <a:pt x="104775" y="171811"/>
                      </a:cubicBezTo>
                      <a:cubicBezTo>
                        <a:pt x="80962" y="169033"/>
                        <a:pt x="53578" y="129940"/>
                        <a:pt x="26194" y="90848"/>
                      </a:cubicBezTo>
                    </a:path>
                  </a:pathLst>
                </a:custGeom>
                <a:noFill/>
                <a:ln w="15875" cap="flat" cmpd="sng" algn="ctr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5163" name="Freeform 57"/>
                <p:cNvSpPr>
                  <a:spLocks noChangeAspect="1"/>
                </p:cNvSpPr>
                <p:nvPr/>
              </p:nvSpPr>
              <p:spPr bwMode="auto">
                <a:xfrm rot="546713">
                  <a:off x="2333" y="2011"/>
                  <a:ext cx="210" cy="195"/>
                </a:xfrm>
                <a:custGeom>
                  <a:avLst/>
                  <a:gdLst>
                    <a:gd name="T0" fmla="*/ 0 w 186493"/>
                    <a:gd name="T1" fmla="*/ 168 h 171643"/>
                    <a:gd name="T2" fmla="*/ 62 w 186493"/>
                    <a:gd name="T3" fmla="*/ 195 h 171643"/>
                    <a:gd name="T4" fmla="*/ 131 w 186493"/>
                    <a:gd name="T5" fmla="*/ 162 h 171643"/>
                    <a:gd name="T6" fmla="*/ 174 w 186493"/>
                    <a:gd name="T7" fmla="*/ 117 h 171643"/>
                    <a:gd name="T8" fmla="*/ 198 w 186493"/>
                    <a:gd name="T9" fmla="*/ 57 h 171643"/>
                    <a:gd name="T10" fmla="*/ 209 w 186493"/>
                    <a:gd name="T11" fmla="*/ 33 h 171643"/>
                    <a:gd name="T12" fmla="*/ 177 w 186493"/>
                    <a:gd name="T13" fmla="*/ 0 h 171643"/>
                    <a:gd name="T14" fmla="*/ 142 w 186493"/>
                    <a:gd name="T15" fmla="*/ 22 h 171643"/>
                    <a:gd name="T16" fmla="*/ 102 w 186493"/>
                    <a:gd name="T17" fmla="*/ 68 h 171643"/>
                    <a:gd name="T18" fmla="*/ 72 w 186493"/>
                    <a:gd name="T19" fmla="*/ 108 h 17164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6493" h="171643">
                      <a:moveTo>
                        <a:pt x="0" y="147794"/>
                      </a:moveTo>
                      <a:cubicBezTo>
                        <a:pt x="17661" y="160097"/>
                        <a:pt x="35322" y="172401"/>
                        <a:pt x="54769" y="171607"/>
                      </a:cubicBezTo>
                      <a:cubicBezTo>
                        <a:pt x="74216" y="170813"/>
                        <a:pt x="100013" y="154541"/>
                        <a:pt x="116682" y="143032"/>
                      </a:cubicBezTo>
                      <a:cubicBezTo>
                        <a:pt x="133351" y="131523"/>
                        <a:pt x="144860" y="118029"/>
                        <a:pt x="154782" y="102551"/>
                      </a:cubicBezTo>
                      <a:cubicBezTo>
                        <a:pt x="164704" y="87073"/>
                        <a:pt x="171054" y="62466"/>
                        <a:pt x="176213" y="50163"/>
                      </a:cubicBezTo>
                      <a:cubicBezTo>
                        <a:pt x="181372" y="37860"/>
                        <a:pt x="188913" y="37066"/>
                        <a:pt x="185738" y="28732"/>
                      </a:cubicBezTo>
                      <a:cubicBezTo>
                        <a:pt x="182563" y="20398"/>
                        <a:pt x="167085" y="1745"/>
                        <a:pt x="157163" y="157"/>
                      </a:cubicBezTo>
                      <a:cubicBezTo>
                        <a:pt x="147241" y="-1431"/>
                        <a:pt x="137320" y="9285"/>
                        <a:pt x="126207" y="19207"/>
                      </a:cubicBezTo>
                      <a:cubicBezTo>
                        <a:pt x="115095" y="29129"/>
                        <a:pt x="100807" y="46988"/>
                        <a:pt x="90488" y="59688"/>
                      </a:cubicBezTo>
                      <a:cubicBezTo>
                        <a:pt x="80169" y="72388"/>
                        <a:pt x="72231" y="83897"/>
                        <a:pt x="64294" y="95407"/>
                      </a:cubicBezTo>
                    </a:path>
                  </a:pathLst>
                </a:custGeom>
                <a:noFill/>
                <a:ln w="15875" cap="flat" cmpd="sng" algn="ctr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</p:grpSp>
        </p:grpSp>
        <p:pic>
          <p:nvPicPr>
            <p:cNvPr id="59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49" t="7469" r="8977" b="10753"/>
            <a:stretch>
              <a:fillRect/>
            </a:stretch>
          </p:blipFill>
          <p:spPr bwMode="auto">
            <a:xfrm>
              <a:off x="3429000" y="1225310"/>
              <a:ext cx="4430998" cy="5429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ight Arrow 3"/>
            <p:cNvSpPr/>
            <p:nvPr/>
          </p:nvSpPr>
          <p:spPr>
            <a:xfrm rot="759645">
              <a:off x="2357761" y="2468424"/>
              <a:ext cx="1008939" cy="551916"/>
            </a:xfrm>
            <a:prstGeom prst="rightArrow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5785501" y="6400800"/>
              <a:ext cx="192600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6477000" y="6019800"/>
              <a:ext cx="8242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/>
                <a:t>1 µm</a:t>
              </a:r>
              <a:endParaRPr lang="en-GB" sz="24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50825" y="926822"/>
            <a:ext cx="700259" cy="742502"/>
            <a:chOff x="250825" y="926822"/>
            <a:chExt cx="700259" cy="742502"/>
          </a:xfrm>
        </p:grpSpPr>
        <p:cxnSp>
          <p:nvCxnSpPr>
            <p:cNvPr id="43" name="Straight Arrow Connector 42"/>
            <p:cNvCxnSpPr/>
            <p:nvPr/>
          </p:nvCxnSpPr>
          <p:spPr>
            <a:xfrm flipV="1">
              <a:off x="272229" y="1190347"/>
              <a:ext cx="0" cy="35633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272229" y="1546677"/>
              <a:ext cx="44413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250825" y="926822"/>
              <a:ext cx="3177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/>
                <a:t>x</a:t>
              </a:r>
              <a:endParaRPr lang="en-GB" sz="24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26956" y="1207659"/>
              <a:ext cx="3241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y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3581400" y="833575"/>
            <a:ext cx="4233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Differential conductance,  </a:t>
            </a:r>
            <a:r>
              <a:rPr lang="en-GB" sz="2400" dirty="0" err="1" smtClean="0"/>
              <a:t>d</a:t>
            </a:r>
            <a:r>
              <a:rPr lang="en-GB" sz="2400" i="1" dirty="0" err="1" smtClean="0"/>
              <a:t>G</a:t>
            </a:r>
            <a:r>
              <a:rPr lang="en-GB" sz="2400" dirty="0" smtClean="0"/>
              <a:t>/d</a:t>
            </a:r>
            <a:r>
              <a:rPr lang="en-GB" sz="2400" i="1" dirty="0" smtClean="0"/>
              <a:t>x</a:t>
            </a:r>
            <a:endParaRPr lang="en-GB" sz="2400" i="1" dirty="0"/>
          </a:p>
        </p:txBody>
      </p:sp>
      <p:sp>
        <p:nvSpPr>
          <p:cNvPr id="46" name="Rectangle 45"/>
          <p:cNvSpPr/>
          <p:nvPr/>
        </p:nvSpPr>
        <p:spPr>
          <a:xfrm>
            <a:off x="568541" y="5495161"/>
            <a:ext cx="22124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arXiv:1206.1371</a:t>
            </a:r>
          </a:p>
        </p:txBody>
      </p:sp>
    </p:spTree>
    <p:extLst>
      <p:ext uri="{BB962C8B-B14F-4D97-AF65-F5344CB8AC3E}">
        <p14:creationId xmlns:p14="http://schemas.microsoft.com/office/powerpoint/2010/main" val="377549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52399" y="1406105"/>
            <a:ext cx="8649787" cy="537569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Gate </a:t>
            </a:r>
            <a:r>
              <a:rPr lang="en-US" dirty="0">
                <a:solidFill>
                  <a:srgbClr val="00B050"/>
                </a:solidFill>
              </a:rPr>
              <a:t>voltage dependence</a:t>
            </a:r>
          </a:p>
          <a:p>
            <a:r>
              <a:rPr lang="en-US" dirty="0">
                <a:solidFill>
                  <a:srgbClr val="00B050"/>
                </a:solidFill>
              </a:rPr>
              <a:t>Tip voltage </a:t>
            </a:r>
            <a:r>
              <a:rPr lang="en-US" dirty="0" smtClean="0">
                <a:solidFill>
                  <a:srgbClr val="00B050"/>
                </a:solidFill>
              </a:rPr>
              <a:t>dependence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Tip-surface distance dependence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rgbClr val="00B050"/>
                </a:solidFill>
              </a:rPr>
              <a:t>Temperature dependence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Source-drain bias dependence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QPC asymmetry dependence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Magnetic </a:t>
            </a:r>
            <a:r>
              <a:rPr lang="en-US" dirty="0">
                <a:solidFill>
                  <a:srgbClr val="00B050"/>
                </a:solidFill>
              </a:rPr>
              <a:t>field </a:t>
            </a:r>
            <a:r>
              <a:rPr lang="en-US" dirty="0" smtClean="0">
                <a:solidFill>
                  <a:srgbClr val="00B050"/>
                </a:solidFill>
              </a:rPr>
              <a:t>dependence:</a:t>
            </a:r>
            <a:r>
              <a:rPr lang="en-US" b="1" dirty="0" smtClean="0">
                <a:solidFill>
                  <a:srgbClr val="00B050"/>
                </a:solidFill>
              </a:rPr>
              <a:t> backscattering is essential</a:t>
            </a:r>
          </a:p>
          <a:p>
            <a:endParaRPr lang="en-US" dirty="0">
              <a:solidFill>
                <a:srgbClr val="00B050"/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en-US" b="1" dirty="0" smtClean="0">
                <a:solidFill>
                  <a:srgbClr val="00B050"/>
                </a:solidFill>
              </a:rPr>
              <a:t>Strongly varying interference fringe spacing </a:t>
            </a:r>
            <a:r>
              <a:rPr lang="en-US" dirty="0" smtClean="0">
                <a:solidFill>
                  <a:srgbClr val="00B050"/>
                </a:solidFill>
              </a:rPr>
              <a:t>(</a:t>
            </a:r>
            <a:r>
              <a:rPr lang="en-US" b="1" dirty="0" smtClean="0">
                <a:solidFill>
                  <a:srgbClr val="00B050"/>
                </a:solidFill>
              </a:rPr>
              <a:t>50%</a:t>
            </a:r>
            <a:r>
              <a:rPr lang="en-US" dirty="0" smtClean="0">
                <a:solidFill>
                  <a:srgbClr val="00B050"/>
                </a:solidFill>
              </a:rPr>
              <a:t>)</a:t>
            </a:r>
            <a:endParaRPr lang="en-US" dirty="0">
              <a:solidFill>
                <a:srgbClr val="00B05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0" b="10260"/>
          <a:stretch/>
        </p:blipFill>
        <p:spPr bwMode="auto">
          <a:xfrm>
            <a:off x="6019800" y="522667"/>
            <a:ext cx="3240000" cy="3896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929602" y="762000"/>
            <a:ext cx="109356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dirty="0" smtClean="0"/>
              <a:t>0.5 µm</a:t>
            </a:r>
            <a:endParaRPr lang="en-GB" sz="25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8150587" y="1219200"/>
            <a:ext cx="651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807534" y="3962400"/>
            <a:ext cx="105189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dirty="0" smtClean="0"/>
              <a:t>X (µm)</a:t>
            </a:r>
            <a:endParaRPr lang="en-GB" sz="2500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5285602" y="1267599"/>
            <a:ext cx="103105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dirty="0" smtClean="0"/>
              <a:t>y (µm)</a:t>
            </a:r>
            <a:endParaRPr lang="en-GB" sz="25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GB" dirty="0" smtClean="0"/>
              <a:t>Scanning gate microscopy on a QPC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5715000" y="6320135"/>
            <a:ext cx="26035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/>
              <a:t>arXiv:1206.1371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14400" y="6243935"/>
            <a:ext cx="34264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i="1" dirty="0" smtClean="0"/>
              <a:t>Small-angle scattering</a:t>
            </a:r>
            <a:endParaRPr lang="en-GB" sz="2800" i="1" dirty="0"/>
          </a:p>
        </p:txBody>
      </p:sp>
    </p:spTree>
    <p:extLst>
      <p:ext uri="{BB962C8B-B14F-4D97-AF65-F5344CB8AC3E}">
        <p14:creationId xmlns:p14="http://schemas.microsoft.com/office/powerpoint/2010/main" val="55997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7" b="9892"/>
          <a:stretch/>
        </p:blipFill>
        <p:spPr bwMode="auto">
          <a:xfrm>
            <a:off x="1981200" y="795337"/>
            <a:ext cx="4950319" cy="560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TextBox 5"/>
          <p:cNvSpPr txBox="1">
            <a:spLocks noChangeArrowheads="1"/>
          </p:cNvSpPr>
          <p:nvPr/>
        </p:nvSpPr>
        <p:spPr bwMode="auto">
          <a:xfrm>
            <a:off x="7086600" y="3581400"/>
            <a:ext cx="1531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 err="1"/>
              <a:t>V</a:t>
            </a:r>
            <a:r>
              <a:rPr lang="en-US" sz="2400" baseline="-25000" dirty="0" err="1"/>
              <a:t>tip</a:t>
            </a:r>
            <a:r>
              <a:rPr lang="en-US" sz="2400" dirty="0" smtClean="0"/>
              <a:t>= -</a:t>
            </a:r>
            <a:r>
              <a:rPr lang="en-US" sz="2400" dirty="0"/>
              <a:t>8.0 V</a:t>
            </a:r>
            <a:endParaRPr lang="de-CH" sz="2400" dirty="0"/>
          </a:p>
        </p:txBody>
      </p:sp>
      <p:sp>
        <p:nvSpPr>
          <p:cNvPr id="54" name="TextBox 6"/>
          <p:cNvSpPr txBox="1">
            <a:spLocks noChangeArrowheads="1"/>
          </p:cNvSpPr>
          <p:nvPr/>
        </p:nvSpPr>
        <p:spPr bwMode="auto">
          <a:xfrm>
            <a:off x="7086600" y="4114800"/>
            <a:ext cx="19616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 err="1" smtClean="0"/>
              <a:t>V</a:t>
            </a:r>
            <a:r>
              <a:rPr lang="en-US" sz="2400" baseline="-25000" dirty="0" err="1" smtClean="0"/>
              <a:t>stadium</a:t>
            </a:r>
            <a:r>
              <a:rPr lang="en-US" sz="2400" dirty="0" smtClean="0"/>
              <a:t>= -0.5 </a:t>
            </a:r>
            <a:r>
              <a:rPr lang="en-US" sz="2400" dirty="0"/>
              <a:t>V</a:t>
            </a:r>
            <a:endParaRPr lang="de-CH" sz="2400" dirty="0"/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Scanning gate microscopy on a stadium</a:t>
            </a:r>
            <a:endParaRPr lang="en-GB" dirty="0"/>
          </a:p>
        </p:txBody>
      </p:sp>
      <p:grpSp>
        <p:nvGrpSpPr>
          <p:cNvPr id="147" name="Group 145"/>
          <p:cNvGrpSpPr>
            <a:grpSpLocks/>
          </p:cNvGrpSpPr>
          <p:nvPr/>
        </p:nvGrpSpPr>
        <p:grpSpPr bwMode="auto">
          <a:xfrm>
            <a:off x="2377855" y="1376685"/>
            <a:ext cx="4354847" cy="5468403"/>
            <a:chOff x="9762670" y="1154387"/>
            <a:chExt cx="3687336" cy="4629271"/>
          </a:xfrm>
        </p:grpSpPr>
        <p:cxnSp>
          <p:nvCxnSpPr>
            <p:cNvPr id="150" name="Straight Connector 149"/>
            <p:cNvCxnSpPr/>
            <p:nvPr/>
          </p:nvCxnSpPr>
          <p:spPr>
            <a:xfrm flipH="1" flipV="1">
              <a:off x="10388529" y="1279802"/>
              <a:ext cx="401730" cy="7001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flipH="1" flipV="1">
              <a:off x="10507619" y="1154387"/>
              <a:ext cx="387438" cy="75567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flipH="1" flipV="1">
              <a:off x="12327309" y="4791444"/>
              <a:ext cx="512879" cy="99221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>
              <a:off x="12428932" y="4727943"/>
              <a:ext cx="560515" cy="10398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0" name="Group 178"/>
            <p:cNvGrpSpPr>
              <a:grpSpLocks/>
            </p:cNvGrpSpPr>
            <p:nvPr/>
          </p:nvGrpSpPr>
          <p:grpSpPr bwMode="auto">
            <a:xfrm rot="900000">
              <a:off x="10365016" y="1799594"/>
              <a:ext cx="3084990" cy="1126239"/>
              <a:chOff x="3649839" y="2627817"/>
              <a:chExt cx="1925129" cy="702808"/>
            </a:xfrm>
          </p:grpSpPr>
          <p:sp>
            <p:nvSpPr>
              <p:cNvPr id="191" name="Freeform 190"/>
              <p:cNvSpPr/>
              <p:nvPr/>
            </p:nvSpPr>
            <p:spPr>
              <a:xfrm>
                <a:off x="3639673" y="2697658"/>
                <a:ext cx="1840055" cy="630070"/>
              </a:xfrm>
              <a:custGeom>
                <a:avLst/>
                <a:gdLst>
                  <a:gd name="connsiteX0" fmla="*/ 1838942 w 1838942"/>
                  <a:gd name="connsiteY0" fmla="*/ 622927 h 622927"/>
                  <a:gd name="connsiteX1" fmla="*/ 1746074 w 1838942"/>
                  <a:gd name="connsiteY1" fmla="*/ 408614 h 622927"/>
                  <a:gd name="connsiteX2" fmla="*/ 1567480 w 1838942"/>
                  <a:gd name="connsiteY2" fmla="*/ 218114 h 622927"/>
                  <a:gd name="connsiteX3" fmla="*/ 1367455 w 1838942"/>
                  <a:gd name="connsiteY3" fmla="*/ 80002 h 622927"/>
                  <a:gd name="connsiteX4" fmla="*/ 1072180 w 1838942"/>
                  <a:gd name="connsiteY4" fmla="*/ 6183 h 622927"/>
                  <a:gd name="connsiteX5" fmla="*/ 795955 w 1838942"/>
                  <a:gd name="connsiteY5" fmla="*/ 13327 h 622927"/>
                  <a:gd name="connsiteX6" fmla="*/ 557830 w 1838942"/>
                  <a:gd name="connsiteY6" fmla="*/ 87145 h 622927"/>
                  <a:gd name="connsiteX7" fmla="*/ 298274 w 1838942"/>
                  <a:gd name="connsiteY7" fmla="*/ 249070 h 622927"/>
                  <a:gd name="connsiteX8" fmla="*/ 131586 w 1838942"/>
                  <a:gd name="connsiteY8" fmla="*/ 453858 h 622927"/>
                  <a:gd name="connsiteX9" fmla="*/ 72055 w 1838942"/>
                  <a:gd name="connsiteY9" fmla="*/ 570539 h 622927"/>
                  <a:gd name="connsiteX10" fmla="*/ 617 w 1838942"/>
                  <a:gd name="connsiteY10" fmla="*/ 546727 h 622927"/>
                  <a:gd name="connsiteX11" fmla="*/ 114917 w 1838942"/>
                  <a:gd name="connsiteY11" fmla="*/ 325270 h 622927"/>
                  <a:gd name="connsiteX12" fmla="*/ 229217 w 1838942"/>
                  <a:gd name="connsiteY12" fmla="*/ 218114 h 622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38942" h="622927">
                    <a:moveTo>
                      <a:pt x="1838942" y="622927"/>
                    </a:moveTo>
                    <a:cubicBezTo>
                      <a:pt x="1815130" y="549505"/>
                      <a:pt x="1791318" y="476083"/>
                      <a:pt x="1746074" y="408614"/>
                    </a:cubicBezTo>
                    <a:cubicBezTo>
                      <a:pt x="1700830" y="341145"/>
                      <a:pt x="1630583" y="272883"/>
                      <a:pt x="1567480" y="218114"/>
                    </a:cubicBezTo>
                    <a:cubicBezTo>
                      <a:pt x="1504377" y="163345"/>
                      <a:pt x="1450005" y="115324"/>
                      <a:pt x="1367455" y="80002"/>
                    </a:cubicBezTo>
                    <a:cubicBezTo>
                      <a:pt x="1284905" y="44680"/>
                      <a:pt x="1167430" y="17295"/>
                      <a:pt x="1072180" y="6183"/>
                    </a:cubicBezTo>
                    <a:cubicBezTo>
                      <a:pt x="976930" y="-4929"/>
                      <a:pt x="881680" y="-167"/>
                      <a:pt x="795955" y="13327"/>
                    </a:cubicBezTo>
                    <a:cubicBezTo>
                      <a:pt x="710230" y="26821"/>
                      <a:pt x="640777" y="47854"/>
                      <a:pt x="557830" y="87145"/>
                    </a:cubicBezTo>
                    <a:cubicBezTo>
                      <a:pt x="474883" y="126435"/>
                      <a:pt x="369315" y="187951"/>
                      <a:pt x="298274" y="249070"/>
                    </a:cubicBezTo>
                    <a:cubicBezTo>
                      <a:pt x="227233" y="310189"/>
                      <a:pt x="169289" y="400280"/>
                      <a:pt x="131586" y="453858"/>
                    </a:cubicBezTo>
                    <a:cubicBezTo>
                      <a:pt x="93883" y="507436"/>
                      <a:pt x="93883" y="555061"/>
                      <a:pt x="72055" y="570539"/>
                    </a:cubicBezTo>
                    <a:cubicBezTo>
                      <a:pt x="50227" y="586017"/>
                      <a:pt x="-6527" y="587605"/>
                      <a:pt x="617" y="546727"/>
                    </a:cubicBezTo>
                    <a:cubicBezTo>
                      <a:pt x="7761" y="505849"/>
                      <a:pt x="76817" y="380039"/>
                      <a:pt x="114917" y="325270"/>
                    </a:cubicBezTo>
                    <a:cubicBezTo>
                      <a:pt x="153017" y="270501"/>
                      <a:pt x="191117" y="244307"/>
                      <a:pt x="229217" y="218114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CH"/>
              </a:p>
            </p:txBody>
          </p:sp>
          <p:sp>
            <p:nvSpPr>
              <p:cNvPr id="192" name="Freeform 191"/>
              <p:cNvSpPr/>
              <p:nvPr/>
            </p:nvSpPr>
            <p:spPr>
              <a:xfrm>
                <a:off x="3933859" y="2627331"/>
                <a:ext cx="1640889" cy="703380"/>
              </a:xfrm>
              <a:custGeom>
                <a:avLst/>
                <a:gdLst>
                  <a:gd name="connsiteX0" fmla="*/ 0 w 1641143"/>
                  <a:gd name="connsiteY0" fmla="*/ 241589 h 702808"/>
                  <a:gd name="connsiteX1" fmla="*/ 190500 w 1641143"/>
                  <a:gd name="connsiteY1" fmla="*/ 122527 h 702808"/>
                  <a:gd name="connsiteX2" fmla="*/ 407194 w 1641143"/>
                  <a:gd name="connsiteY2" fmla="*/ 43946 h 702808"/>
                  <a:gd name="connsiteX3" fmla="*/ 685800 w 1641143"/>
                  <a:gd name="connsiteY3" fmla="*/ 1083 h 702808"/>
                  <a:gd name="connsiteX4" fmla="*/ 1097756 w 1641143"/>
                  <a:gd name="connsiteY4" fmla="*/ 86808 h 702808"/>
                  <a:gd name="connsiteX5" fmla="*/ 1404938 w 1641143"/>
                  <a:gd name="connsiteY5" fmla="*/ 291596 h 702808"/>
                  <a:gd name="connsiteX6" fmla="*/ 1578769 w 1641143"/>
                  <a:gd name="connsiteY6" fmla="*/ 522577 h 702808"/>
                  <a:gd name="connsiteX7" fmla="*/ 1640681 w 1641143"/>
                  <a:gd name="connsiteY7" fmla="*/ 684502 h 702808"/>
                  <a:gd name="connsiteX8" fmla="*/ 1552575 w 1641143"/>
                  <a:gd name="connsiteY8" fmla="*/ 701171 h 702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41143" h="702808">
                    <a:moveTo>
                      <a:pt x="0" y="241589"/>
                    </a:moveTo>
                    <a:cubicBezTo>
                      <a:pt x="61317" y="198528"/>
                      <a:pt x="122634" y="155467"/>
                      <a:pt x="190500" y="122527"/>
                    </a:cubicBezTo>
                    <a:cubicBezTo>
                      <a:pt x="258366" y="89586"/>
                      <a:pt x="324644" y="64187"/>
                      <a:pt x="407194" y="43946"/>
                    </a:cubicBezTo>
                    <a:cubicBezTo>
                      <a:pt x="489744" y="23705"/>
                      <a:pt x="570706" y="-6061"/>
                      <a:pt x="685800" y="1083"/>
                    </a:cubicBezTo>
                    <a:cubicBezTo>
                      <a:pt x="800894" y="8227"/>
                      <a:pt x="977900" y="38389"/>
                      <a:pt x="1097756" y="86808"/>
                    </a:cubicBezTo>
                    <a:cubicBezTo>
                      <a:pt x="1217612" y="135227"/>
                      <a:pt x="1324769" y="218968"/>
                      <a:pt x="1404938" y="291596"/>
                    </a:cubicBezTo>
                    <a:cubicBezTo>
                      <a:pt x="1485107" y="364224"/>
                      <a:pt x="1539479" y="457093"/>
                      <a:pt x="1578769" y="522577"/>
                    </a:cubicBezTo>
                    <a:cubicBezTo>
                      <a:pt x="1618060" y="588061"/>
                      <a:pt x="1645047" y="654737"/>
                      <a:pt x="1640681" y="684502"/>
                    </a:cubicBezTo>
                    <a:cubicBezTo>
                      <a:pt x="1636315" y="714267"/>
                      <a:pt x="1565672" y="697996"/>
                      <a:pt x="1552575" y="701171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CH"/>
              </a:p>
            </p:txBody>
          </p:sp>
        </p:grpSp>
        <p:grpSp>
          <p:nvGrpSpPr>
            <p:cNvPr id="181" name="Group 179"/>
            <p:cNvGrpSpPr>
              <a:grpSpLocks/>
            </p:cNvGrpSpPr>
            <p:nvPr/>
          </p:nvGrpSpPr>
          <p:grpSpPr bwMode="auto">
            <a:xfrm rot="900000">
              <a:off x="9762670" y="3750575"/>
              <a:ext cx="3094233" cy="1320514"/>
              <a:chOff x="3617460" y="3898279"/>
              <a:chExt cx="1930897" cy="824042"/>
            </a:xfrm>
          </p:grpSpPr>
          <p:sp>
            <p:nvSpPr>
              <p:cNvPr id="182" name="Freeform 181"/>
              <p:cNvSpPr/>
              <p:nvPr/>
            </p:nvSpPr>
            <p:spPr>
              <a:xfrm>
                <a:off x="3610831" y="3888990"/>
                <a:ext cx="1934188" cy="707343"/>
              </a:xfrm>
              <a:custGeom>
                <a:avLst/>
                <a:gdLst>
                  <a:gd name="connsiteX0" fmla="*/ 1697490 w 1930897"/>
                  <a:gd name="connsiteY0" fmla="*/ 435596 h 702296"/>
                  <a:gd name="connsiteX1" fmla="*/ 1795121 w 1930897"/>
                  <a:gd name="connsiteY1" fmla="*/ 328440 h 702296"/>
                  <a:gd name="connsiteX2" fmla="*/ 1873703 w 1930897"/>
                  <a:gd name="connsiteY2" fmla="*/ 218902 h 702296"/>
                  <a:gd name="connsiteX3" fmla="*/ 1921328 w 1930897"/>
                  <a:gd name="connsiteY3" fmla="*/ 111746 h 702296"/>
                  <a:gd name="connsiteX4" fmla="*/ 1926090 w 1930897"/>
                  <a:gd name="connsiteY4" fmla="*/ 76027 h 702296"/>
                  <a:gd name="connsiteX5" fmla="*/ 1866559 w 1930897"/>
                  <a:gd name="connsiteY5" fmla="*/ 66502 h 702296"/>
                  <a:gd name="connsiteX6" fmla="*/ 1795121 w 1930897"/>
                  <a:gd name="connsiteY6" fmla="*/ 187946 h 702296"/>
                  <a:gd name="connsiteX7" fmla="*/ 1711778 w 1930897"/>
                  <a:gd name="connsiteY7" fmla="*/ 302246 h 702296"/>
                  <a:gd name="connsiteX8" fmla="*/ 1604621 w 1930897"/>
                  <a:gd name="connsiteY8" fmla="*/ 416546 h 702296"/>
                  <a:gd name="connsiteX9" fmla="*/ 1492703 w 1930897"/>
                  <a:gd name="connsiteY9" fmla="*/ 504652 h 702296"/>
                  <a:gd name="connsiteX10" fmla="*/ 1359353 w 1930897"/>
                  <a:gd name="connsiteY10" fmla="*/ 568946 h 702296"/>
                  <a:gd name="connsiteX11" fmla="*/ 1218859 w 1930897"/>
                  <a:gd name="connsiteY11" fmla="*/ 623715 h 702296"/>
                  <a:gd name="connsiteX12" fmla="*/ 1014071 w 1930897"/>
                  <a:gd name="connsiteY12" fmla="*/ 649909 h 702296"/>
                  <a:gd name="connsiteX13" fmla="*/ 866434 w 1930897"/>
                  <a:gd name="connsiteY13" fmla="*/ 649909 h 702296"/>
                  <a:gd name="connsiteX14" fmla="*/ 718796 w 1930897"/>
                  <a:gd name="connsiteY14" fmla="*/ 626096 h 702296"/>
                  <a:gd name="connsiteX15" fmla="*/ 525915 w 1930897"/>
                  <a:gd name="connsiteY15" fmla="*/ 545134 h 702296"/>
                  <a:gd name="connsiteX16" fmla="*/ 344940 w 1930897"/>
                  <a:gd name="connsiteY16" fmla="*/ 428452 h 702296"/>
                  <a:gd name="connsiteX17" fmla="*/ 228259 w 1930897"/>
                  <a:gd name="connsiteY17" fmla="*/ 287959 h 702296"/>
                  <a:gd name="connsiteX18" fmla="*/ 171109 w 1930897"/>
                  <a:gd name="connsiteY18" fmla="*/ 209377 h 702296"/>
                  <a:gd name="connsiteX19" fmla="*/ 106815 w 1930897"/>
                  <a:gd name="connsiteY19" fmla="*/ 87934 h 702296"/>
                  <a:gd name="connsiteX20" fmla="*/ 71096 w 1930897"/>
                  <a:gd name="connsiteY20" fmla="*/ 4590 h 702296"/>
                  <a:gd name="connsiteX21" fmla="*/ 2040 w 1930897"/>
                  <a:gd name="connsiteY21" fmla="*/ 23640 h 702296"/>
                  <a:gd name="connsiteX22" fmla="*/ 28234 w 1930897"/>
                  <a:gd name="connsiteY22" fmla="*/ 130796 h 702296"/>
                  <a:gd name="connsiteX23" fmla="*/ 128246 w 1930897"/>
                  <a:gd name="connsiteY23" fmla="*/ 304627 h 702296"/>
                  <a:gd name="connsiteX24" fmla="*/ 268740 w 1930897"/>
                  <a:gd name="connsiteY24" fmla="*/ 487984 h 702296"/>
                  <a:gd name="connsiteX25" fmla="*/ 471146 w 1930897"/>
                  <a:gd name="connsiteY25" fmla="*/ 607046 h 702296"/>
                  <a:gd name="connsiteX26" fmla="*/ 654503 w 1930897"/>
                  <a:gd name="connsiteY26" fmla="*/ 676102 h 702296"/>
                  <a:gd name="connsiteX27" fmla="*/ 694984 w 1930897"/>
                  <a:gd name="connsiteY27" fmla="*/ 702296 h 702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930897" h="702296">
                    <a:moveTo>
                      <a:pt x="1697490" y="435596"/>
                    </a:moveTo>
                    <a:cubicBezTo>
                      <a:pt x="1731621" y="400076"/>
                      <a:pt x="1765752" y="364556"/>
                      <a:pt x="1795121" y="328440"/>
                    </a:cubicBezTo>
                    <a:cubicBezTo>
                      <a:pt x="1824490" y="292324"/>
                      <a:pt x="1852669" y="255018"/>
                      <a:pt x="1873703" y="218902"/>
                    </a:cubicBezTo>
                    <a:cubicBezTo>
                      <a:pt x="1894737" y="182786"/>
                      <a:pt x="1912597" y="135558"/>
                      <a:pt x="1921328" y="111746"/>
                    </a:cubicBezTo>
                    <a:cubicBezTo>
                      <a:pt x="1930059" y="87934"/>
                      <a:pt x="1935218" y="83568"/>
                      <a:pt x="1926090" y="76027"/>
                    </a:cubicBezTo>
                    <a:cubicBezTo>
                      <a:pt x="1916962" y="68486"/>
                      <a:pt x="1888387" y="47849"/>
                      <a:pt x="1866559" y="66502"/>
                    </a:cubicBezTo>
                    <a:cubicBezTo>
                      <a:pt x="1844731" y="85155"/>
                      <a:pt x="1820918" y="148655"/>
                      <a:pt x="1795121" y="187946"/>
                    </a:cubicBezTo>
                    <a:cubicBezTo>
                      <a:pt x="1769324" y="227237"/>
                      <a:pt x="1743528" y="264146"/>
                      <a:pt x="1711778" y="302246"/>
                    </a:cubicBezTo>
                    <a:cubicBezTo>
                      <a:pt x="1680028" y="340346"/>
                      <a:pt x="1641133" y="382812"/>
                      <a:pt x="1604621" y="416546"/>
                    </a:cubicBezTo>
                    <a:cubicBezTo>
                      <a:pt x="1568108" y="450280"/>
                      <a:pt x="1533581" y="479252"/>
                      <a:pt x="1492703" y="504652"/>
                    </a:cubicBezTo>
                    <a:cubicBezTo>
                      <a:pt x="1451825" y="530052"/>
                      <a:pt x="1404994" y="549102"/>
                      <a:pt x="1359353" y="568946"/>
                    </a:cubicBezTo>
                    <a:cubicBezTo>
                      <a:pt x="1313712" y="588790"/>
                      <a:pt x="1276406" y="610221"/>
                      <a:pt x="1218859" y="623715"/>
                    </a:cubicBezTo>
                    <a:cubicBezTo>
                      <a:pt x="1161312" y="637209"/>
                      <a:pt x="1072809" y="645543"/>
                      <a:pt x="1014071" y="649909"/>
                    </a:cubicBezTo>
                    <a:cubicBezTo>
                      <a:pt x="955333" y="654275"/>
                      <a:pt x="915646" y="653878"/>
                      <a:pt x="866434" y="649909"/>
                    </a:cubicBezTo>
                    <a:cubicBezTo>
                      <a:pt x="817222" y="645940"/>
                      <a:pt x="775549" y="643558"/>
                      <a:pt x="718796" y="626096"/>
                    </a:cubicBezTo>
                    <a:cubicBezTo>
                      <a:pt x="662043" y="608634"/>
                      <a:pt x="588224" y="578075"/>
                      <a:pt x="525915" y="545134"/>
                    </a:cubicBezTo>
                    <a:cubicBezTo>
                      <a:pt x="463606" y="512193"/>
                      <a:pt x="394549" y="471315"/>
                      <a:pt x="344940" y="428452"/>
                    </a:cubicBezTo>
                    <a:cubicBezTo>
                      <a:pt x="295331" y="385589"/>
                      <a:pt x="257231" y="324471"/>
                      <a:pt x="228259" y="287959"/>
                    </a:cubicBezTo>
                    <a:cubicBezTo>
                      <a:pt x="199287" y="251447"/>
                      <a:pt x="191350" y="242714"/>
                      <a:pt x="171109" y="209377"/>
                    </a:cubicBezTo>
                    <a:cubicBezTo>
                      <a:pt x="150868" y="176040"/>
                      <a:pt x="123484" y="122065"/>
                      <a:pt x="106815" y="87934"/>
                    </a:cubicBezTo>
                    <a:cubicBezTo>
                      <a:pt x="90146" y="53803"/>
                      <a:pt x="88558" y="15306"/>
                      <a:pt x="71096" y="4590"/>
                    </a:cubicBezTo>
                    <a:cubicBezTo>
                      <a:pt x="53634" y="-6126"/>
                      <a:pt x="9184" y="2606"/>
                      <a:pt x="2040" y="23640"/>
                    </a:cubicBezTo>
                    <a:cubicBezTo>
                      <a:pt x="-5104" y="44674"/>
                      <a:pt x="7200" y="83965"/>
                      <a:pt x="28234" y="130796"/>
                    </a:cubicBezTo>
                    <a:cubicBezTo>
                      <a:pt x="49268" y="177627"/>
                      <a:pt x="88162" y="245096"/>
                      <a:pt x="128246" y="304627"/>
                    </a:cubicBezTo>
                    <a:cubicBezTo>
                      <a:pt x="168330" y="364158"/>
                      <a:pt x="211590" y="437581"/>
                      <a:pt x="268740" y="487984"/>
                    </a:cubicBezTo>
                    <a:cubicBezTo>
                      <a:pt x="325890" y="538387"/>
                      <a:pt x="406852" y="575693"/>
                      <a:pt x="471146" y="607046"/>
                    </a:cubicBezTo>
                    <a:cubicBezTo>
                      <a:pt x="535440" y="638399"/>
                      <a:pt x="617197" y="660227"/>
                      <a:pt x="654503" y="676102"/>
                    </a:cubicBezTo>
                    <a:cubicBezTo>
                      <a:pt x="691809" y="691977"/>
                      <a:pt x="693396" y="697136"/>
                      <a:pt x="694984" y="702296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CH"/>
              </a:p>
            </p:txBody>
          </p:sp>
          <p:cxnSp>
            <p:nvCxnSpPr>
              <p:cNvPr id="183" name="Straight Connector 182"/>
              <p:cNvCxnSpPr/>
              <p:nvPr/>
            </p:nvCxnSpPr>
            <p:spPr>
              <a:xfrm flipV="1">
                <a:off x="4390746" y="4593695"/>
                <a:ext cx="6936" cy="7430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 flipV="1">
                <a:off x="4294280" y="4585699"/>
                <a:ext cx="7927" cy="8222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 flipH="1">
                <a:off x="4704910" y="4604957"/>
                <a:ext cx="7927" cy="842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 flipH="1">
                <a:off x="4781173" y="4583494"/>
                <a:ext cx="11891" cy="11392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7" name="Freeform 186"/>
              <p:cNvSpPr/>
              <p:nvPr/>
            </p:nvSpPr>
            <p:spPr>
              <a:xfrm>
                <a:off x="4396377" y="4593687"/>
                <a:ext cx="318071" cy="21795"/>
              </a:xfrm>
              <a:custGeom>
                <a:avLst/>
                <a:gdLst>
                  <a:gd name="connsiteX0" fmla="*/ 0 w 316707"/>
                  <a:gd name="connsiteY0" fmla="*/ 0 h 21432"/>
                  <a:gd name="connsiteX1" fmla="*/ 95250 w 316707"/>
                  <a:gd name="connsiteY1" fmla="*/ 21432 h 21432"/>
                  <a:gd name="connsiteX2" fmla="*/ 226219 w 316707"/>
                  <a:gd name="connsiteY2" fmla="*/ 14288 h 21432"/>
                  <a:gd name="connsiteX3" fmla="*/ 316707 w 316707"/>
                  <a:gd name="connsiteY3" fmla="*/ 4763 h 21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6707" h="21432">
                    <a:moveTo>
                      <a:pt x="0" y="0"/>
                    </a:moveTo>
                    <a:cubicBezTo>
                      <a:pt x="28773" y="9525"/>
                      <a:pt x="57547" y="19051"/>
                      <a:pt x="95250" y="21432"/>
                    </a:cubicBezTo>
                    <a:lnTo>
                      <a:pt x="226219" y="14288"/>
                    </a:lnTo>
                    <a:cubicBezTo>
                      <a:pt x="263128" y="11510"/>
                      <a:pt x="289917" y="8136"/>
                      <a:pt x="316707" y="4763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CH"/>
              </a:p>
            </p:txBody>
          </p:sp>
          <p:sp>
            <p:nvSpPr>
              <p:cNvPr id="188" name="Freeform 187"/>
              <p:cNvSpPr/>
              <p:nvPr/>
            </p:nvSpPr>
            <p:spPr>
              <a:xfrm>
                <a:off x="4788056" y="4368852"/>
                <a:ext cx="473638" cy="219930"/>
              </a:xfrm>
              <a:custGeom>
                <a:avLst/>
                <a:gdLst>
                  <a:gd name="connsiteX0" fmla="*/ 473869 w 473869"/>
                  <a:gd name="connsiteY0" fmla="*/ 0 h 216694"/>
                  <a:gd name="connsiteX1" fmla="*/ 390525 w 473869"/>
                  <a:gd name="connsiteY1" fmla="*/ 66675 h 216694"/>
                  <a:gd name="connsiteX2" fmla="*/ 304800 w 473869"/>
                  <a:gd name="connsiteY2" fmla="*/ 111919 h 216694"/>
                  <a:gd name="connsiteX3" fmla="*/ 173832 w 473869"/>
                  <a:gd name="connsiteY3" fmla="*/ 171450 h 216694"/>
                  <a:gd name="connsiteX4" fmla="*/ 73819 w 473869"/>
                  <a:gd name="connsiteY4" fmla="*/ 202406 h 216694"/>
                  <a:gd name="connsiteX5" fmla="*/ 0 w 473869"/>
                  <a:gd name="connsiteY5" fmla="*/ 216694 h 216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3869" h="216694">
                    <a:moveTo>
                      <a:pt x="473869" y="0"/>
                    </a:moveTo>
                    <a:cubicBezTo>
                      <a:pt x="446286" y="24011"/>
                      <a:pt x="418703" y="48022"/>
                      <a:pt x="390525" y="66675"/>
                    </a:cubicBezTo>
                    <a:cubicBezTo>
                      <a:pt x="362347" y="85328"/>
                      <a:pt x="340915" y="94457"/>
                      <a:pt x="304800" y="111919"/>
                    </a:cubicBezTo>
                    <a:cubicBezTo>
                      <a:pt x="268685" y="129381"/>
                      <a:pt x="212329" y="156369"/>
                      <a:pt x="173832" y="171450"/>
                    </a:cubicBezTo>
                    <a:cubicBezTo>
                      <a:pt x="135335" y="186531"/>
                      <a:pt x="102791" y="194865"/>
                      <a:pt x="73819" y="202406"/>
                    </a:cubicBezTo>
                    <a:cubicBezTo>
                      <a:pt x="44847" y="209947"/>
                      <a:pt x="0" y="216694"/>
                      <a:pt x="0" y="216694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CH"/>
              </a:p>
            </p:txBody>
          </p:sp>
          <p:sp>
            <p:nvSpPr>
              <p:cNvPr id="189" name="Freeform 188"/>
              <p:cNvSpPr/>
              <p:nvPr/>
            </p:nvSpPr>
            <p:spPr>
              <a:xfrm>
                <a:off x="4295613" y="4666493"/>
                <a:ext cx="99088" cy="25758"/>
              </a:xfrm>
              <a:custGeom>
                <a:avLst/>
                <a:gdLst>
                  <a:gd name="connsiteX0" fmla="*/ 0 w 97631"/>
                  <a:gd name="connsiteY0" fmla="*/ 2381 h 26203"/>
                  <a:gd name="connsiteX1" fmla="*/ 45243 w 97631"/>
                  <a:gd name="connsiteY1" fmla="*/ 26194 h 26203"/>
                  <a:gd name="connsiteX2" fmla="*/ 97631 w 97631"/>
                  <a:gd name="connsiteY2" fmla="*/ 0 h 26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7631" h="26203">
                    <a:moveTo>
                      <a:pt x="0" y="2381"/>
                    </a:moveTo>
                    <a:cubicBezTo>
                      <a:pt x="14485" y="14486"/>
                      <a:pt x="28971" y="26591"/>
                      <a:pt x="45243" y="26194"/>
                    </a:cubicBezTo>
                    <a:cubicBezTo>
                      <a:pt x="61515" y="25797"/>
                      <a:pt x="79573" y="12898"/>
                      <a:pt x="97631" y="0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CH"/>
              </a:p>
            </p:txBody>
          </p:sp>
          <p:sp>
            <p:nvSpPr>
              <p:cNvPr id="190" name="Freeform 189"/>
              <p:cNvSpPr/>
              <p:nvPr/>
            </p:nvSpPr>
            <p:spPr>
              <a:xfrm>
                <a:off x="4705051" y="4694330"/>
                <a:ext cx="83234" cy="26748"/>
              </a:xfrm>
              <a:custGeom>
                <a:avLst/>
                <a:gdLst>
                  <a:gd name="connsiteX0" fmla="*/ 0 w 83344"/>
                  <a:gd name="connsiteY0" fmla="*/ 0 h 26496"/>
                  <a:gd name="connsiteX1" fmla="*/ 42863 w 83344"/>
                  <a:gd name="connsiteY1" fmla="*/ 26194 h 26496"/>
                  <a:gd name="connsiteX2" fmla="*/ 83344 w 83344"/>
                  <a:gd name="connsiteY2" fmla="*/ 11906 h 26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344" h="26496">
                    <a:moveTo>
                      <a:pt x="0" y="0"/>
                    </a:moveTo>
                    <a:cubicBezTo>
                      <a:pt x="14486" y="12105"/>
                      <a:pt x="28972" y="24210"/>
                      <a:pt x="42863" y="26194"/>
                    </a:cubicBezTo>
                    <a:cubicBezTo>
                      <a:pt x="56754" y="28178"/>
                      <a:pt x="70049" y="20042"/>
                      <a:pt x="83344" y="11906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CH"/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3996147" y="805934"/>
            <a:ext cx="9541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err="1"/>
              <a:t>d</a:t>
            </a:r>
            <a:r>
              <a:rPr lang="en-GB" sz="2400" i="1" dirty="0" err="1"/>
              <a:t>G</a:t>
            </a:r>
            <a:r>
              <a:rPr lang="en-GB" sz="2400" dirty="0"/>
              <a:t>/d</a:t>
            </a:r>
            <a:r>
              <a:rPr lang="en-GB" sz="2400" i="1" dirty="0"/>
              <a:t>x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810000" y="6324600"/>
            <a:ext cx="105189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dirty="0" smtClean="0"/>
              <a:t>X (µm)</a:t>
            </a:r>
            <a:endParaRPr lang="en-GB" sz="2500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5170476" y="1667428"/>
            <a:ext cx="112161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368665" y="1214068"/>
            <a:ext cx="85151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dirty="0" smtClean="0"/>
              <a:t>1 µm</a:t>
            </a:r>
            <a:endParaRPr lang="en-GB" sz="2500" dirty="0"/>
          </a:p>
        </p:txBody>
      </p:sp>
      <p:sp>
        <p:nvSpPr>
          <p:cNvPr id="28" name="TextBox 27"/>
          <p:cNvSpPr txBox="1"/>
          <p:nvPr/>
        </p:nvSpPr>
        <p:spPr>
          <a:xfrm rot="16200000">
            <a:off x="1074747" y="3589347"/>
            <a:ext cx="103105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dirty="0" smtClean="0"/>
              <a:t>y (µm)</a:t>
            </a:r>
            <a:endParaRPr lang="en-GB" sz="2500" dirty="0"/>
          </a:p>
        </p:txBody>
      </p:sp>
      <p:pic>
        <p:nvPicPr>
          <p:cNvPr id="29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8" t="36094" r="27499" b="29219"/>
          <a:stretch/>
        </p:blipFill>
        <p:spPr bwMode="auto">
          <a:xfrm>
            <a:off x="6692637" y="1267599"/>
            <a:ext cx="2250185" cy="1741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168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0" b="9913"/>
          <a:stretch/>
        </p:blipFill>
        <p:spPr bwMode="auto">
          <a:xfrm>
            <a:off x="1981200" y="795339"/>
            <a:ext cx="4948320" cy="560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" name="Title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Scanning gate microscopy on a stadium</a:t>
            </a:r>
            <a:endParaRPr lang="en-GB" dirty="0"/>
          </a:p>
        </p:txBody>
      </p:sp>
      <p:grpSp>
        <p:nvGrpSpPr>
          <p:cNvPr id="52" name="Group 145"/>
          <p:cNvGrpSpPr>
            <a:grpSpLocks/>
          </p:cNvGrpSpPr>
          <p:nvPr/>
        </p:nvGrpSpPr>
        <p:grpSpPr bwMode="auto">
          <a:xfrm>
            <a:off x="2377855" y="1376685"/>
            <a:ext cx="4354847" cy="5468403"/>
            <a:chOff x="9762670" y="1154387"/>
            <a:chExt cx="3687336" cy="4629271"/>
          </a:xfrm>
        </p:grpSpPr>
        <p:cxnSp>
          <p:nvCxnSpPr>
            <p:cNvPr id="53" name="Straight Connector 52"/>
            <p:cNvCxnSpPr/>
            <p:nvPr/>
          </p:nvCxnSpPr>
          <p:spPr>
            <a:xfrm flipH="1" flipV="1">
              <a:off x="10388529" y="1279802"/>
              <a:ext cx="401730" cy="7001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 flipV="1">
              <a:off x="10507619" y="1154387"/>
              <a:ext cx="387438" cy="75567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 flipV="1">
              <a:off x="12327309" y="4791444"/>
              <a:ext cx="512879" cy="99221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12428932" y="4727943"/>
              <a:ext cx="560515" cy="10398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7" name="Group 178"/>
            <p:cNvGrpSpPr>
              <a:grpSpLocks/>
            </p:cNvGrpSpPr>
            <p:nvPr/>
          </p:nvGrpSpPr>
          <p:grpSpPr bwMode="auto">
            <a:xfrm rot="900000">
              <a:off x="10365016" y="1799594"/>
              <a:ext cx="3084990" cy="1126239"/>
              <a:chOff x="3649839" y="2627817"/>
              <a:chExt cx="1925129" cy="702808"/>
            </a:xfrm>
          </p:grpSpPr>
          <p:sp>
            <p:nvSpPr>
              <p:cNvPr id="68" name="Freeform 67"/>
              <p:cNvSpPr/>
              <p:nvPr/>
            </p:nvSpPr>
            <p:spPr>
              <a:xfrm>
                <a:off x="3639673" y="2697658"/>
                <a:ext cx="1840055" cy="630070"/>
              </a:xfrm>
              <a:custGeom>
                <a:avLst/>
                <a:gdLst>
                  <a:gd name="connsiteX0" fmla="*/ 1838942 w 1838942"/>
                  <a:gd name="connsiteY0" fmla="*/ 622927 h 622927"/>
                  <a:gd name="connsiteX1" fmla="*/ 1746074 w 1838942"/>
                  <a:gd name="connsiteY1" fmla="*/ 408614 h 622927"/>
                  <a:gd name="connsiteX2" fmla="*/ 1567480 w 1838942"/>
                  <a:gd name="connsiteY2" fmla="*/ 218114 h 622927"/>
                  <a:gd name="connsiteX3" fmla="*/ 1367455 w 1838942"/>
                  <a:gd name="connsiteY3" fmla="*/ 80002 h 622927"/>
                  <a:gd name="connsiteX4" fmla="*/ 1072180 w 1838942"/>
                  <a:gd name="connsiteY4" fmla="*/ 6183 h 622927"/>
                  <a:gd name="connsiteX5" fmla="*/ 795955 w 1838942"/>
                  <a:gd name="connsiteY5" fmla="*/ 13327 h 622927"/>
                  <a:gd name="connsiteX6" fmla="*/ 557830 w 1838942"/>
                  <a:gd name="connsiteY6" fmla="*/ 87145 h 622927"/>
                  <a:gd name="connsiteX7" fmla="*/ 298274 w 1838942"/>
                  <a:gd name="connsiteY7" fmla="*/ 249070 h 622927"/>
                  <a:gd name="connsiteX8" fmla="*/ 131586 w 1838942"/>
                  <a:gd name="connsiteY8" fmla="*/ 453858 h 622927"/>
                  <a:gd name="connsiteX9" fmla="*/ 72055 w 1838942"/>
                  <a:gd name="connsiteY9" fmla="*/ 570539 h 622927"/>
                  <a:gd name="connsiteX10" fmla="*/ 617 w 1838942"/>
                  <a:gd name="connsiteY10" fmla="*/ 546727 h 622927"/>
                  <a:gd name="connsiteX11" fmla="*/ 114917 w 1838942"/>
                  <a:gd name="connsiteY11" fmla="*/ 325270 h 622927"/>
                  <a:gd name="connsiteX12" fmla="*/ 229217 w 1838942"/>
                  <a:gd name="connsiteY12" fmla="*/ 218114 h 622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38942" h="622927">
                    <a:moveTo>
                      <a:pt x="1838942" y="622927"/>
                    </a:moveTo>
                    <a:cubicBezTo>
                      <a:pt x="1815130" y="549505"/>
                      <a:pt x="1791318" y="476083"/>
                      <a:pt x="1746074" y="408614"/>
                    </a:cubicBezTo>
                    <a:cubicBezTo>
                      <a:pt x="1700830" y="341145"/>
                      <a:pt x="1630583" y="272883"/>
                      <a:pt x="1567480" y="218114"/>
                    </a:cubicBezTo>
                    <a:cubicBezTo>
                      <a:pt x="1504377" y="163345"/>
                      <a:pt x="1450005" y="115324"/>
                      <a:pt x="1367455" y="80002"/>
                    </a:cubicBezTo>
                    <a:cubicBezTo>
                      <a:pt x="1284905" y="44680"/>
                      <a:pt x="1167430" y="17295"/>
                      <a:pt x="1072180" y="6183"/>
                    </a:cubicBezTo>
                    <a:cubicBezTo>
                      <a:pt x="976930" y="-4929"/>
                      <a:pt x="881680" y="-167"/>
                      <a:pt x="795955" y="13327"/>
                    </a:cubicBezTo>
                    <a:cubicBezTo>
                      <a:pt x="710230" y="26821"/>
                      <a:pt x="640777" y="47854"/>
                      <a:pt x="557830" y="87145"/>
                    </a:cubicBezTo>
                    <a:cubicBezTo>
                      <a:pt x="474883" y="126435"/>
                      <a:pt x="369315" y="187951"/>
                      <a:pt x="298274" y="249070"/>
                    </a:cubicBezTo>
                    <a:cubicBezTo>
                      <a:pt x="227233" y="310189"/>
                      <a:pt x="169289" y="400280"/>
                      <a:pt x="131586" y="453858"/>
                    </a:cubicBezTo>
                    <a:cubicBezTo>
                      <a:pt x="93883" y="507436"/>
                      <a:pt x="93883" y="555061"/>
                      <a:pt x="72055" y="570539"/>
                    </a:cubicBezTo>
                    <a:cubicBezTo>
                      <a:pt x="50227" y="586017"/>
                      <a:pt x="-6527" y="587605"/>
                      <a:pt x="617" y="546727"/>
                    </a:cubicBezTo>
                    <a:cubicBezTo>
                      <a:pt x="7761" y="505849"/>
                      <a:pt x="76817" y="380039"/>
                      <a:pt x="114917" y="325270"/>
                    </a:cubicBezTo>
                    <a:cubicBezTo>
                      <a:pt x="153017" y="270501"/>
                      <a:pt x="191117" y="244307"/>
                      <a:pt x="229217" y="218114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CH"/>
              </a:p>
            </p:txBody>
          </p:sp>
          <p:sp>
            <p:nvSpPr>
              <p:cNvPr id="69" name="Freeform 68"/>
              <p:cNvSpPr/>
              <p:nvPr/>
            </p:nvSpPr>
            <p:spPr>
              <a:xfrm>
                <a:off x="3933859" y="2627331"/>
                <a:ext cx="1640889" cy="703380"/>
              </a:xfrm>
              <a:custGeom>
                <a:avLst/>
                <a:gdLst>
                  <a:gd name="connsiteX0" fmla="*/ 0 w 1641143"/>
                  <a:gd name="connsiteY0" fmla="*/ 241589 h 702808"/>
                  <a:gd name="connsiteX1" fmla="*/ 190500 w 1641143"/>
                  <a:gd name="connsiteY1" fmla="*/ 122527 h 702808"/>
                  <a:gd name="connsiteX2" fmla="*/ 407194 w 1641143"/>
                  <a:gd name="connsiteY2" fmla="*/ 43946 h 702808"/>
                  <a:gd name="connsiteX3" fmla="*/ 685800 w 1641143"/>
                  <a:gd name="connsiteY3" fmla="*/ 1083 h 702808"/>
                  <a:gd name="connsiteX4" fmla="*/ 1097756 w 1641143"/>
                  <a:gd name="connsiteY4" fmla="*/ 86808 h 702808"/>
                  <a:gd name="connsiteX5" fmla="*/ 1404938 w 1641143"/>
                  <a:gd name="connsiteY5" fmla="*/ 291596 h 702808"/>
                  <a:gd name="connsiteX6" fmla="*/ 1578769 w 1641143"/>
                  <a:gd name="connsiteY6" fmla="*/ 522577 h 702808"/>
                  <a:gd name="connsiteX7" fmla="*/ 1640681 w 1641143"/>
                  <a:gd name="connsiteY7" fmla="*/ 684502 h 702808"/>
                  <a:gd name="connsiteX8" fmla="*/ 1552575 w 1641143"/>
                  <a:gd name="connsiteY8" fmla="*/ 701171 h 702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41143" h="702808">
                    <a:moveTo>
                      <a:pt x="0" y="241589"/>
                    </a:moveTo>
                    <a:cubicBezTo>
                      <a:pt x="61317" y="198528"/>
                      <a:pt x="122634" y="155467"/>
                      <a:pt x="190500" y="122527"/>
                    </a:cubicBezTo>
                    <a:cubicBezTo>
                      <a:pt x="258366" y="89586"/>
                      <a:pt x="324644" y="64187"/>
                      <a:pt x="407194" y="43946"/>
                    </a:cubicBezTo>
                    <a:cubicBezTo>
                      <a:pt x="489744" y="23705"/>
                      <a:pt x="570706" y="-6061"/>
                      <a:pt x="685800" y="1083"/>
                    </a:cubicBezTo>
                    <a:cubicBezTo>
                      <a:pt x="800894" y="8227"/>
                      <a:pt x="977900" y="38389"/>
                      <a:pt x="1097756" y="86808"/>
                    </a:cubicBezTo>
                    <a:cubicBezTo>
                      <a:pt x="1217612" y="135227"/>
                      <a:pt x="1324769" y="218968"/>
                      <a:pt x="1404938" y="291596"/>
                    </a:cubicBezTo>
                    <a:cubicBezTo>
                      <a:pt x="1485107" y="364224"/>
                      <a:pt x="1539479" y="457093"/>
                      <a:pt x="1578769" y="522577"/>
                    </a:cubicBezTo>
                    <a:cubicBezTo>
                      <a:pt x="1618060" y="588061"/>
                      <a:pt x="1645047" y="654737"/>
                      <a:pt x="1640681" y="684502"/>
                    </a:cubicBezTo>
                    <a:cubicBezTo>
                      <a:pt x="1636315" y="714267"/>
                      <a:pt x="1565672" y="697996"/>
                      <a:pt x="1552575" y="701171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CH"/>
              </a:p>
            </p:txBody>
          </p:sp>
        </p:grpSp>
        <p:grpSp>
          <p:nvGrpSpPr>
            <p:cNvPr id="58" name="Group 179"/>
            <p:cNvGrpSpPr>
              <a:grpSpLocks/>
            </p:cNvGrpSpPr>
            <p:nvPr/>
          </p:nvGrpSpPr>
          <p:grpSpPr bwMode="auto">
            <a:xfrm rot="900000">
              <a:off x="9762670" y="3750575"/>
              <a:ext cx="3094233" cy="1320514"/>
              <a:chOff x="3617460" y="3898279"/>
              <a:chExt cx="1930897" cy="824042"/>
            </a:xfrm>
          </p:grpSpPr>
          <p:sp>
            <p:nvSpPr>
              <p:cNvPr id="59" name="Freeform 58"/>
              <p:cNvSpPr/>
              <p:nvPr/>
            </p:nvSpPr>
            <p:spPr>
              <a:xfrm>
                <a:off x="3610831" y="3888990"/>
                <a:ext cx="1934188" cy="707343"/>
              </a:xfrm>
              <a:custGeom>
                <a:avLst/>
                <a:gdLst>
                  <a:gd name="connsiteX0" fmla="*/ 1697490 w 1930897"/>
                  <a:gd name="connsiteY0" fmla="*/ 435596 h 702296"/>
                  <a:gd name="connsiteX1" fmla="*/ 1795121 w 1930897"/>
                  <a:gd name="connsiteY1" fmla="*/ 328440 h 702296"/>
                  <a:gd name="connsiteX2" fmla="*/ 1873703 w 1930897"/>
                  <a:gd name="connsiteY2" fmla="*/ 218902 h 702296"/>
                  <a:gd name="connsiteX3" fmla="*/ 1921328 w 1930897"/>
                  <a:gd name="connsiteY3" fmla="*/ 111746 h 702296"/>
                  <a:gd name="connsiteX4" fmla="*/ 1926090 w 1930897"/>
                  <a:gd name="connsiteY4" fmla="*/ 76027 h 702296"/>
                  <a:gd name="connsiteX5" fmla="*/ 1866559 w 1930897"/>
                  <a:gd name="connsiteY5" fmla="*/ 66502 h 702296"/>
                  <a:gd name="connsiteX6" fmla="*/ 1795121 w 1930897"/>
                  <a:gd name="connsiteY6" fmla="*/ 187946 h 702296"/>
                  <a:gd name="connsiteX7" fmla="*/ 1711778 w 1930897"/>
                  <a:gd name="connsiteY7" fmla="*/ 302246 h 702296"/>
                  <a:gd name="connsiteX8" fmla="*/ 1604621 w 1930897"/>
                  <a:gd name="connsiteY8" fmla="*/ 416546 h 702296"/>
                  <a:gd name="connsiteX9" fmla="*/ 1492703 w 1930897"/>
                  <a:gd name="connsiteY9" fmla="*/ 504652 h 702296"/>
                  <a:gd name="connsiteX10" fmla="*/ 1359353 w 1930897"/>
                  <a:gd name="connsiteY10" fmla="*/ 568946 h 702296"/>
                  <a:gd name="connsiteX11" fmla="*/ 1218859 w 1930897"/>
                  <a:gd name="connsiteY11" fmla="*/ 623715 h 702296"/>
                  <a:gd name="connsiteX12" fmla="*/ 1014071 w 1930897"/>
                  <a:gd name="connsiteY12" fmla="*/ 649909 h 702296"/>
                  <a:gd name="connsiteX13" fmla="*/ 866434 w 1930897"/>
                  <a:gd name="connsiteY13" fmla="*/ 649909 h 702296"/>
                  <a:gd name="connsiteX14" fmla="*/ 718796 w 1930897"/>
                  <a:gd name="connsiteY14" fmla="*/ 626096 h 702296"/>
                  <a:gd name="connsiteX15" fmla="*/ 525915 w 1930897"/>
                  <a:gd name="connsiteY15" fmla="*/ 545134 h 702296"/>
                  <a:gd name="connsiteX16" fmla="*/ 344940 w 1930897"/>
                  <a:gd name="connsiteY16" fmla="*/ 428452 h 702296"/>
                  <a:gd name="connsiteX17" fmla="*/ 228259 w 1930897"/>
                  <a:gd name="connsiteY17" fmla="*/ 287959 h 702296"/>
                  <a:gd name="connsiteX18" fmla="*/ 171109 w 1930897"/>
                  <a:gd name="connsiteY18" fmla="*/ 209377 h 702296"/>
                  <a:gd name="connsiteX19" fmla="*/ 106815 w 1930897"/>
                  <a:gd name="connsiteY19" fmla="*/ 87934 h 702296"/>
                  <a:gd name="connsiteX20" fmla="*/ 71096 w 1930897"/>
                  <a:gd name="connsiteY20" fmla="*/ 4590 h 702296"/>
                  <a:gd name="connsiteX21" fmla="*/ 2040 w 1930897"/>
                  <a:gd name="connsiteY21" fmla="*/ 23640 h 702296"/>
                  <a:gd name="connsiteX22" fmla="*/ 28234 w 1930897"/>
                  <a:gd name="connsiteY22" fmla="*/ 130796 h 702296"/>
                  <a:gd name="connsiteX23" fmla="*/ 128246 w 1930897"/>
                  <a:gd name="connsiteY23" fmla="*/ 304627 h 702296"/>
                  <a:gd name="connsiteX24" fmla="*/ 268740 w 1930897"/>
                  <a:gd name="connsiteY24" fmla="*/ 487984 h 702296"/>
                  <a:gd name="connsiteX25" fmla="*/ 471146 w 1930897"/>
                  <a:gd name="connsiteY25" fmla="*/ 607046 h 702296"/>
                  <a:gd name="connsiteX26" fmla="*/ 654503 w 1930897"/>
                  <a:gd name="connsiteY26" fmla="*/ 676102 h 702296"/>
                  <a:gd name="connsiteX27" fmla="*/ 694984 w 1930897"/>
                  <a:gd name="connsiteY27" fmla="*/ 702296 h 702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930897" h="702296">
                    <a:moveTo>
                      <a:pt x="1697490" y="435596"/>
                    </a:moveTo>
                    <a:cubicBezTo>
                      <a:pt x="1731621" y="400076"/>
                      <a:pt x="1765752" y="364556"/>
                      <a:pt x="1795121" y="328440"/>
                    </a:cubicBezTo>
                    <a:cubicBezTo>
                      <a:pt x="1824490" y="292324"/>
                      <a:pt x="1852669" y="255018"/>
                      <a:pt x="1873703" y="218902"/>
                    </a:cubicBezTo>
                    <a:cubicBezTo>
                      <a:pt x="1894737" y="182786"/>
                      <a:pt x="1912597" y="135558"/>
                      <a:pt x="1921328" y="111746"/>
                    </a:cubicBezTo>
                    <a:cubicBezTo>
                      <a:pt x="1930059" y="87934"/>
                      <a:pt x="1935218" y="83568"/>
                      <a:pt x="1926090" y="76027"/>
                    </a:cubicBezTo>
                    <a:cubicBezTo>
                      <a:pt x="1916962" y="68486"/>
                      <a:pt x="1888387" y="47849"/>
                      <a:pt x="1866559" y="66502"/>
                    </a:cubicBezTo>
                    <a:cubicBezTo>
                      <a:pt x="1844731" y="85155"/>
                      <a:pt x="1820918" y="148655"/>
                      <a:pt x="1795121" y="187946"/>
                    </a:cubicBezTo>
                    <a:cubicBezTo>
                      <a:pt x="1769324" y="227237"/>
                      <a:pt x="1743528" y="264146"/>
                      <a:pt x="1711778" y="302246"/>
                    </a:cubicBezTo>
                    <a:cubicBezTo>
                      <a:pt x="1680028" y="340346"/>
                      <a:pt x="1641133" y="382812"/>
                      <a:pt x="1604621" y="416546"/>
                    </a:cubicBezTo>
                    <a:cubicBezTo>
                      <a:pt x="1568108" y="450280"/>
                      <a:pt x="1533581" y="479252"/>
                      <a:pt x="1492703" y="504652"/>
                    </a:cubicBezTo>
                    <a:cubicBezTo>
                      <a:pt x="1451825" y="530052"/>
                      <a:pt x="1404994" y="549102"/>
                      <a:pt x="1359353" y="568946"/>
                    </a:cubicBezTo>
                    <a:cubicBezTo>
                      <a:pt x="1313712" y="588790"/>
                      <a:pt x="1276406" y="610221"/>
                      <a:pt x="1218859" y="623715"/>
                    </a:cubicBezTo>
                    <a:cubicBezTo>
                      <a:pt x="1161312" y="637209"/>
                      <a:pt x="1072809" y="645543"/>
                      <a:pt x="1014071" y="649909"/>
                    </a:cubicBezTo>
                    <a:cubicBezTo>
                      <a:pt x="955333" y="654275"/>
                      <a:pt x="915646" y="653878"/>
                      <a:pt x="866434" y="649909"/>
                    </a:cubicBezTo>
                    <a:cubicBezTo>
                      <a:pt x="817222" y="645940"/>
                      <a:pt x="775549" y="643558"/>
                      <a:pt x="718796" y="626096"/>
                    </a:cubicBezTo>
                    <a:cubicBezTo>
                      <a:pt x="662043" y="608634"/>
                      <a:pt x="588224" y="578075"/>
                      <a:pt x="525915" y="545134"/>
                    </a:cubicBezTo>
                    <a:cubicBezTo>
                      <a:pt x="463606" y="512193"/>
                      <a:pt x="394549" y="471315"/>
                      <a:pt x="344940" y="428452"/>
                    </a:cubicBezTo>
                    <a:cubicBezTo>
                      <a:pt x="295331" y="385589"/>
                      <a:pt x="257231" y="324471"/>
                      <a:pt x="228259" y="287959"/>
                    </a:cubicBezTo>
                    <a:cubicBezTo>
                      <a:pt x="199287" y="251447"/>
                      <a:pt x="191350" y="242714"/>
                      <a:pt x="171109" y="209377"/>
                    </a:cubicBezTo>
                    <a:cubicBezTo>
                      <a:pt x="150868" y="176040"/>
                      <a:pt x="123484" y="122065"/>
                      <a:pt x="106815" y="87934"/>
                    </a:cubicBezTo>
                    <a:cubicBezTo>
                      <a:pt x="90146" y="53803"/>
                      <a:pt x="88558" y="15306"/>
                      <a:pt x="71096" y="4590"/>
                    </a:cubicBezTo>
                    <a:cubicBezTo>
                      <a:pt x="53634" y="-6126"/>
                      <a:pt x="9184" y="2606"/>
                      <a:pt x="2040" y="23640"/>
                    </a:cubicBezTo>
                    <a:cubicBezTo>
                      <a:pt x="-5104" y="44674"/>
                      <a:pt x="7200" y="83965"/>
                      <a:pt x="28234" y="130796"/>
                    </a:cubicBezTo>
                    <a:cubicBezTo>
                      <a:pt x="49268" y="177627"/>
                      <a:pt x="88162" y="245096"/>
                      <a:pt x="128246" y="304627"/>
                    </a:cubicBezTo>
                    <a:cubicBezTo>
                      <a:pt x="168330" y="364158"/>
                      <a:pt x="211590" y="437581"/>
                      <a:pt x="268740" y="487984"/>
                    </a:cubicBezTo>
                    <a:cubicBezTo>
                      <a:pt x="325890" y="538387"/>
                      <a:pt x="406852" y="575693"/>
                      <a:pt x="471146" y="607046"/>
                    </a:cubicBezTo>
                    <a:cubicBezTo>
                      <a:pt x="535440" y="638399"/>
                      <a:pt x="617197" y="660227"/>
                      <a:pt x="654503" y="676102"/>
                    </a:cubicBezTo>
                    <a:cubicBezTo>
                      <a:pt x="691809" y="691977"/>
                      <a:pt x="693396" y="697136"/>
                      <a:pt x="694984" y="702296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CH"/>
              </a:p>
            </p:txBody>
          </p:sp>
          <p:cxnSp>
            <p:nvCxnSpPr>
              <p:cNvPr id="60" name="Straight Connector 59"/>
              <p:cNvCxnSpPr/>
              <p:nvPr/>
            </p:nvCxnSpPr>
            <p:spPr>
              <a:xfrm flipV="1">
                <a:off x="4390746" y="4593695"/>
                <a:ext cx="6936" cy="7430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flipV="1">
                <a:off x="4294280" y="4585699"/>
                <a:ext cx="7927" cy="8222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H="1">
                <a:off x="4704910" y="4604957"/>
                <a:ext cx="7927" cy="842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flipH="1">
                <a:off x="4781173" y="4583494"/>
                <a:ext cx="11891" cy="11392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Freeform 63"/>
              <p:cNvSpPr/>
              <p:nvPr/>
            </p:nvSpPr>
            <p:spPr>
              <a:xfrm>
                <a:off x="4396377" y="4593687"/>
                <a:ext cx="318071" cy="21795"/>
              </a:xfrm>
              <a:custGeom>
                <a:avLst/>
                <a:gdLst>
                  <a:gd name="connsiteX0" fmla="*/ 0 w 316707"/>
                  <a:gd name="connsiteY0" fmla="*/ 0 h 21432"/>
                  <a:gd name="connsiteX1" fmla="*/ 95250 w 316707"/>
                  <a:gd name="connsiteY1" fmla="*/ 21432 h 21432"/>
                  <a:gd name="connsiteX2" fmla="*/ 226219 w 316707"/>
                  <a:gd name="connsiteY2" fmla="*/ 14288 h 21432"/>
                  <a:gd name="connsiteX3" fmla="*/ 316707 w 316707"/>
                  <a:gd name="connsiteY3" fmla="*/ 4763 h 21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6707" h="21432">
                    <a:moveTo>
                      <a:pt x="0" y="0"/>
                    </a:moveTo>
                    <a:cubicBezTo>
                      <a:pt x="28773" y="9525"/>
                      <a:pt x="57547" y="19051"/>
                      <a:pt x="95250" y="21432"/>
                    </a:cubicBezTo>
                    <a:lnTo>
                      <a:pt x="226219" y="14288"/>
                    </a:lnTo>
                    <a:cubicBezTo>
                      <a:pt x="263128" y="11510"/>
                      <a:pt x="289917" y="8136"/>
                      <a:pt x="316707" y="4763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CH"/>
              </a:p>
            </p:txBody>
          </p:sp>
          <p:sp>
            <p:nvSpPr>
              <p:cNvPr id="65" name="Freeform 64"/>
              <p:cNvSpPr/>
              <p:nvPr/>
            </p:nvSpPr>
            <p:spPr>
              <a:xfrm>
                <a:off x="4788056" y="4368852"/>
                <a:ext cx="473638" cy="219930"/>
              </a:xfrm>
              <a:custGeom>
                <a:avLst/>
                <a:gdLst>
                  <a:gd name="connsiteX0" fmla="*/ 473869 w 473869"/>
                  <a:gd name="connsiteY0" fmla="*/ 0 h 216694"/>
                  <a:gd name="connsiteX1" fmla="*/ 390525 w 473869"/>
                  <a:gd name="connsiteY1" fmla="*/ 66675 h 216694"/>
                  <a:gd name="connsiteX2" fmla="*/ 304800 w 473869"/>
                  <a:gd name="connsiteY2" fmla="*/ 111919 h 216694"/>
                  <a:gd name="connsiteX3" fmla="*/ 173832 w 473869"/>
                  <a:gd name="connsiteY3" fmla="*/ 171450 h 216694"/>
                  <a:gd name="connsiteX4" fmla="*/ 73819 w 473869"/>
                  <a:gd name="connsiteY4" fmla="*/ 202406 h 216694"/>
                  <a:gd name="connsiteX5" fmla="*/ 0 w 473869"/>
                  <a:gd name="connsiteY5" fmla="*/ 216694 h 216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3869" h="216694">
                    <a:moveTo>
                      <a:pt x="473869" y="0"/>
                    </a:moveTo>
                    <a:cubicBezTo>
                      <a:pt x="446286" y="24011"/>
                      <a:pt x="418703" y="48022"/>
                      <a:pt x="390525" y="66675"/>
                    </a:cubicBezTo>
                    <a:cubicBezTo>
                      <a:pt x="362347" y="85328"/>
                      <a:pt x="340915" y="94457"/>
                      <a:pt x="304800" y="111919"/>
                    </a:cubicBezTo>
                    <a:cubicBezTo>
                      <a:pt x="268685" y="129381"/>
                      <a:pt x="212329" y="156369"/>
                      <a:pt x="173832" y="171450"/>
                    </a:cubicBezTo>
                    <a:cubicBezTo>
                      <a:pt x="135335" y="186531"/>
                      <a:pt x="102791" y="194865"/>
                      <a:pt x="73819" y="202406"/>
                    </a:cubicBezTo>
                    <a:cubicBezTo>
                      <a:pt x="44847" y="209947"/>
                      <a:pt x="0" y="216694"/>
                      <a:pt x="0" y="216694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CH"/>
              </a:p>
            </p:txBody>
          </p:sp>
          <p:sp>
            <p:nvSpPr>
              <p:cNvPr id="66" name="Freeform 65"/>
              <p:cNvSpPr/>
              <p:nvPr/>
            </p:nvSpPr>
            <p:spPr>
              <a:xfrm>
                <a:off x="4295613" y="4666493"/>
                <a:ext cx="99088" cy="25758"/>
              </a:xfrm>
              <a:custGeom>
                <a:avLst/>
                <a:gdLst>
                  <a:gd name="connsiteX0" fmla="*/ 0 w 97631"/>
                  <a:gd name="connsiteY0" fmla="*/ 2381 h 26203"/>
                  <a:gd name="connsiteX1" fmla="*/ 45243 w 97631"/>
                  <a:gd name="connsiteY1" fmla="*/ 26194 h 26203"/>
                  <a:gd name="connsiteX2" fmla="*/ 97631 w 97631"/>
                  <a:gd name="connsiteY2" fmla="*/ 0 h 26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7631" h="26203">
                    <a:moveTo>
                      <a:pt x="0" y="2381"/>
                    </a:moveTo>
                    <a:cubicBezTo>
                      <a:pt x="14485" y="14486"/>
                      <a:pt x="28971" y="26591"/>
                      <a:pt x="45243" y="26194"/>
                    </a:cubicBezTo>
                    <a:cubicBezTo>
                      <a:pt x="61515" y="25797"/>
                      <a:pt x="79573" y="12898"/>
                      <a:pt x="97631" y="0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CH"/>
              </a:p>
            </p:txBody>
          </p:sp>
          <p:sp>
            <p:nvSpPr>
              <p:cNvPr id="67" name="Freeform 66"/>
              <p:cNvSpPr/>
              <p:nvPr/>
            </p:nvSpPr>
            <p:spPr>
              <a:xfrm>
                <a:off x="4705051" y="4694330"/>
                <a:ext cx="83234" cy="26748"/>
              </a:xfrm>
              <a:custGeom>
                <a:avLst/>
                <a:gdLst>
                  <a:gd name="connsiteX0" fmla="*/ 0 w 83344"/>
                  <a:gd name="connsiteY0" fmla="*/ 0 h 26496"/>
                  <a:gd name="connsiteX1" fmla="*/ 42863 w 83344"/>
                  <a:gd name="connsiteY1" fmla="*/ 26194 h 26496"/>
                  <a:gd name="connsiteX2" fmla="*/ 83344 w 83344"/>
                  <a:gd name="connsiteY2" fmla="*/ 11906 h 26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344" h="26496">
                    <a:moveTo>
                      <a:pt x="0" y="0"/>
                    </a:moveTo>
                    <a:cubicBezTo>
                      <a:pt x="14486" y="12105"/>
                      <a:pt x="28972" y="24210"/>
                      <a:pt x="42863" y="26194"/>
                    </a:cubicBezTo>
                    <a:cubicBezTo>
                      <a:pt x="56754" y="28178"/>
                      <a:pt x="70049" y="20042"/>
                      <a:pt x="83344" y="11906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CH"/>
              </a:p>
            </p:txBody>
          </p:sp>
        </p:grpSp>
      </p:grpSp>
      <p:sp>
        <p:nvSpPr>
          <p:cNvPr id="71" name="Rectangle 70"/>
          <p:cNvSpPr/>
          <p:nvPr/>
        </p:nvSpPr>
        <p:spPr>
          <a:xfrm>
            <a:off x="3996147" y="805934"/>
            <a:ext cx="9541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err="1"/>
              <a:t>d</a:t>
            </a:r>
            <a:r>
              <a:rPr lang="en-GB" sz="2400" i="1" dirty="0" err="1"/>
              <a:t>G</a:t>
            </a:r>
            <a:r>
              <a:rPr lang="en-GB" sz="2400" dirty="0"/>
              <a:t>/d</a:t>
            </a:r>
            <a:r>
              <a:rPr lang="en-GB" sz="2400" i="1" dirty="0"/>
              <a:t>x</a:t>
            </a:r>
          </a:p>
        </p:txBody>
      </p:sp>
      <p:sp>
        <p:nvSpPr>
          <p:cNvPr id="25" name="TextBox 5"/>
          <p:cNvSpPr txBox="1">
            <a:spLocks noChangeArrowheads="1"/>
          </p:cNvSpPr>
          <p:nvPr/>
        </p:nvSpPr>
        <p:spPr bwMode="auto">
          <a:xfrm>
            <a:off x="7086600" y="3581400"/>
            <a:ext cx="1531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 err="1"/>
              <a:t>V</a:t>
            </a:r>
            <a:r>
              <a:rPr lang="en-US" sz="2400" baseline="-25000" dirty="0" err="1"/>
              <a:t>tip</a:t>
            </a:r>
            <a:r>
              <a:rPr lang="en-US" sz="2400" dirty="0" smtClean="0"/>
              <a:t>= -</a:t>
            </a:r>
            <a:r>
              <a:rPr lang="en-US" sz="2400" dirty="0"/>
              <a:t>8.0 V</a:t>
            </a:r>
            <a:endParaRPr lang="de-CH" sz="2400" dirty="0"/>
          </a:p>
        </p:txBody>
      </p:sp>
      <p:sp>
        <p:nvSpPr>
          <p:cNvPr id="26" name="TextBox 6"/>
          <p:cNvSpPr txBox="1">
            <a:spLocks noChangeArrowheads="1"/>
          </p:cNvSpPr>
          <p:nvPr/>
        </p:nvSpPr>
        <p:spPr bwMode="auto">
          <a:xfrm>
            <a:off x="7086600" y="4114800"/>
            <a:ext cx="19616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 err="1" smtClean="0"/>
              <a:t>V</a:t>
            </a:r>
            <a:r>
              <a:rPr lang="en-US" sz="2400" baseline="-25000" dirty="0" err="1" smtClean="0"/>
              <a:t>stadium</a:t>
            </a:r>
            <a:r>
              <a:rPr lang="en-US" sz="2400" dirty="0" smtClean="0"/>
              <a:t>= -</a:t>
            </a:r>
            <a:r>
              <a:rPr lang="en-US" sz="2400" dirty="0" smtClean="0"/>
              <a:t>0.8 </a:t>
            </a:r>
            <a:r>
              <a:rPr lang="en-US" sz="2400" dirty="0"/>
              <a:t>V</a:t>
            </a:r>
            <a:endParaRPr lang="de-CH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3810000" y="6324600"/>
            <a:ext cx="105189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dirty="0" smtClean="0"/>
              <a:t>X (µm)</a:t>
            </a:r>
            <a:endParaRPr lang="en-GB" sz="2500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5170476" y="1667428"/>
            <a:ext cx="112161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368665" y="1214068"/>
            <a:ext cx="85151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dirty="0" smtClean="0"/>
              <a:t>1 µm</a:t>
            </a:r>
            <a:endParaRPr lang="en-GB" sz="2500" dirty="0"/>
          </a:p>
        </p:txBody>
      </p:sp>
      <p:sp>
        <p:nvSpPr>
          <p:cNvPr id="30" name="TextBox 29"/>
          <p:cNvSpPr txBox="1"/>
          <p:nvPr/>
        </p:nvSpPr>
        <p:spPr>
          <a:xfrm rot="16200000">
            <a:off x="1074747" y="3589347"/>
            <a:ext cx="103105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dirty="0" smtClean="0"/>
              <a:t>y (µm)</a:t>
            </a:r>
            <a:endParaRPr lang="en-GB" sz="2500" dirty="0"/>
          </a:p>
        </p:txBody>
      </p:sp>
      <p:pic>
        <p:nvPicPr>
          <p:cNvPr id="31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8" t="36094" r="27499" b="29219"/>
          <a:stretch/>
        </p:blipFill>
        <p:spPr bwMode="auto">
          <a:xfrm>
            <a:off x="6692637" y="1267599"/>
            <a:ext cx="2250185" cy="1741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699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9" b="9917"/>
          <a:stretch/>
        </p:blipFill>
        <p:spPr bwMode="auto">
          <a:xfrm>
            <a:off x="1981200" y="795601"/>
            <a:ext cx="4949520" cy="56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" name="Title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Scanning gate microscopy on a stadium</a:t>
            </a:r>
            <a:endParaRPr lang="en-GB" dirty="0"/>
          </a:p>
        </p:txBody>
      </p:sp>
      <p:grpSp>
        <p:nvGrpSpPr>
          <p:cNvPr id="104" name="Group 145"/>
          <p:cNvGrpSpPr>
            <a:grpSpLocks/>
          </p:cNvGrpSpPr>
          <p:nvPr/>
        </p:nvGrpSpPr>
        <p:grpSpPr bwMode="auto">
          <a:xfrm>
            <a:off x="2377855" y="1376685"/>
            <a:ext cx="4354847" cy="5468403"/>
            <a:chOff x="9762670" y="1154387"/>
            <a:chExt cx="3687336" cy="4629271"/>
          </a:xfrm>
        </p:grpSpPr>
        <p:cxnSp>
          <p:nvCxnSpPr>
            <p:cNvPr id="105" name="Straight Connector 104"/>
            <p:cNvCxnSpPr/>
            <p:nvPr/>
          </p:nvCxnSpPr>
          <p:spPr>
            <a:xfrm flipH="1" flipV="1">
              <a:off x="10388529" y="1279802"/>
              <a:ext cx="401730" cy="7001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flipH="1" flipV="1">
              <a:off x="10507619" y="1154387"/>
              <a:ext cx="387438" cy="75567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H="1" flipV="1">
              <a:off x="12327309" y="4791444"/>
              <a:ext cx="512879" cy="99221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12428932" y="4727943"/>
              <a:ext cx="560515" cy="10398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9" name="Group 178"/>
            <p:cNvGrpSpPr>
              <a:grpSpLocks/>
            </p:cNvGrpSpPr>
            <p:nvPr/>
          </p:nvGrpSpPr>
          <p:grpSpPr bwMode="auto">
            <a:xfrm rot="900000">
              <a:off x="10365016" y="1799594"/>
              <a:ext cx="3084990" cy="1126239"/>
              <a:chOff x="3649839" y="2627817"/>
              <a:chExt cx="1925129" cy="702808"/>
            </a:xfrm>
          </p:grpSpPr>
          <p:sp>
            <p:nvSpPr>
              <p:cNvPr id="120" name="Freeform 119"/>
              <p:cNvSpPr/>
              <p:nvPr/>
            </p:nvSpPr>
            <p:spPr>
              <a:xfrm>
                <a:off x="3639673" y="2697658"/>
                <a:ext cx="1840055" cy="630070"/>
              </a:xfrm>
              <a:custGeom>
                <a:avLst/>
                <a:gdLst>
                  <a:gd name="connsiteX0" fmla="*/ 1838942 w 1838942"/>
                  <a:gd name="connsiteY0" fmla="*/ 622927 h 622927"/>
                  <a:gd name="connsiteX1" fmla="*/ 1746074 w 1838942"/>
                  <a:gd name="connsiteY1" fmla="*/ 408614 h 622927"/>
                  <a:gd name="connsiteX2" fmla="*/ 1567480 w 1838942"/>
                  <a:gd name="connsiteY2" fmla="*/ 218114 h 622927"/>
                  <a:gd name="connsiteX3" fmla="*/ 1367455 w 1838942"/>
                  <a:gd name="connsiteY3" fmla="*/ 80002 h 622927"/>
                  <a:gd name="connsiteX4" fmla="*/ 1072180 w 1838942"/>
                  <a:gd name="connsiteY4" fmla="*/ 6183 h 622927"/>
                  <a:gd name="connsiteX5" fmla="*/ 795955 w 1838942"/>
                  <a:gd name="connsiteY5" fmla="*/ 13327 h 622927"/>
                  <a:gd name="connsiteX6" fmla="*/ 557830 w 1838942"/>
                  <a:gd name="connsiteY6" fmla="*/ 87145 h 622927"/>
                  <a:gd name="connsiteX7" fmla="*/ 298274 w 1838942"/>
                  <a:gd name="connsiteY7" fmla="*/ 249070 h 622927"/>
                  <a:gd name="connsiteX8" fmla="*/ 131586 w 1838942"/>
                  <a:gd name="connsiteY8" fmla="*/ 453858 h 622927"/>
                  <a:gd name="connsiteX9" fmla="*/ 72055 w 1838942"/>
                  <a:gd name="connsiteY9" fmla="*/ 570539 h 622927"/>
                  <a:gd name="connsiteX10" fmla="*/ 617 w 1838942"/>
                  <a:gd name="connsiteY10" fmla="*/ 546727 h 622927"/>
                  <a:gd name="connsiteX11" fmla="*/ 114917 w 1838942"/>
                  <a:gd name="connsiteY11" fmla="*/ 325270 h 622927"/>
                  <a:gd name="connsiteX12" fmla="*/ 229217 w 1838942"/>
                  <a:gd name="connsiteY12" fmla="*/ 218114 h 622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38942" h="622927">
                    <a:moveTo>
                      <a:pt x="1838942" y="622927"/>
                    </a:moveTo>
                    <a:cubicBezTo>
                      <a:pt x="1815130" y="549505"/>
                      <a:pt x="1791318" y="476083"/>
                      <a:pt x="1746074" y="408614"/>
                    </a:cubicBezTo>
                    <a:cubicBezTo>
                      <a:pt x="1700830" y="341145"/>
                      <a:pt x="1630583" y="272883"/>
                      <a:pt x="1567480" y="218114"/>
                    </a:cubicBezTo>
                    <a:cubicBezTo>
                      <a:pt x="1504377" y="163345"/>
                      <a:pt x="1450005" y="115324"/>
                      <a:pt x="1367455" y="80002"/>
                    </a:cubicBezTo>
                    <a:cubicBezTo>
                      <a:pt x="1284905" y="44680"/>
                      <a:pt x="1167430" y="17295"/>
                      <a:pt x="1072180" y="6183"/>
                    </a:cubicBezTo>
                    <a:cubicBezTo>
                      <a:pt x="976930" y="-4929"/>
                      <a:pt x="881680" y="-167"/>
                      <a:pt x="795955" y="13327"/>
                    </a:cubicBezTo>
                    <a:cubicBezTo>
                      <a:pt x="710230" y="26821"/>
                      <a:pt x="640777" y="47854"/>
                      <a:pt x="557830" y="87145"/>
                    </a:cubicBezTo>
                    <a:cubicBezTo>
                      <a:pt x="474883" y="126435"/>
                      <a:pt x="369315" y="187951"/>
                      <a:pt x="298274" y="249070"/>
                    </a:cubicBezTo>
                    <a:cubicBezTo>
                      <a:pt x="227233" y="310189"/>
                      <a:pt x="169289" y="400280"/>
                      <a:pt x="131586" y="453858"/>
                    </a:cubicBezTo>
                    <a:cubicBezTo>
                      <a:pt x="93883" y="507436"/>
                      <a:pt x="93883" y="555061"/>
                      <a:pt x="72055" y="570539"/>
                    </a:cubicBezTo>
                    <a:cubicBezTo>
                      <a:pt x="50227" y="586017"/>
                      <a:pt x="-6527" y="587605"/>
                      <a:pt x="617" y="546727"/>
                    </a:cubicBezTo>
                    <a:cubicBezTo>
                      <a:pt x="7761" y="505849"/>
                      <a:pt x="76817" y="380039"/>
                      <a:pt x="114917" y="325270"/>
                    </a:cubicBezTo>
                    <a:cubicBezTo>
                      <a:pt x="153017" y="270501"/>
                      <a:pt x="191117" y="244307"/>
                      <a:pt x="229217" y="218114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CH"/>
              </a:p>
            </p:txBody>
          </p:sp>
          <p:sp>
            <p:nvSpPr>
              <p:cNvPr id="121" name="Freeform 120"/>
              <p:cNvSpPr/>
              <p:nvPr/>
            </p:nvSpPr>
            <p:spPr>
              <a:xfrm>
                <a:off x="3933859" y="2627331"/>
                <a:ext cx="1640889" cy="703380"/>
              </a:xfrm>
              <a:custGeom>
                <a:avLst/>
                <a:gdLst>
                  <a:gd name="connsiteX0" fmla="*/ 0 w 1641143"/>
                  <a:gd name="connsiteY0" fmla="*/ 241589 h 702808"/>
                  <a:gd name="connsiteX1" fmla="*/ 190500 w 1641143"/>
                  <a:gd name="connsiteY1" fmla="*/ 122527 h 702808"/>
                  <a:gd name="connsiteX2" fmla="*/ 407194 w 1641143"/>
                  <a:gd name="connsiteY2" fmla="*/ 43946 h 702808"/>
                  <a:gd name="connsiteX3" fmla="*/ 685800 w 1641143"/>
                  <a:gd name="connsiteY3" fmla="*/ 1083 h 702808"/>
                  <a:gd name="connsiteX4" fmla="*/ 1097756 w 1641143"/>
                  <a:gd name="connsiteY4" fmla="*/ 86808 h 702808"/>
                  <a:gd name="connsiteX5" fmla="*/ 1404938 w 1641143"/>
                  <a:gd name="connsiteY5" fmla="*/ 291596 h 702808"/>
                  <a:gd name="connsiteX6" fmla="*/ 1578769 w 1641143"/>
                  <a:gd name="connsiteY6" fmla="*/ 522577 h 702808"/>
                  <a:gd name="connsiteX7" fmla="*/ 1640681 w 1641143"/>
                  <a:gd name="connsiteY7" fmla="*/ 684502 h 702808"/>
                  <a:gd name="connsiteX8" fmla="*/ 1552575 w 1641143"/>
                  <a:gd name="connsiteY8" fmla="*/ 701171 h 702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41143" h="702808">
                    <a:moveTo>
                      <a:pt x="0" y="241589"/>
                    </a:moveTo>
                    <a:cubicBezTo>
                      <a:pt x="61317" y="198528"/>
                      <a:pt x="122634" y="155467"/>
                      <a:pt x="190500" y="122527"/>
                    </a:cubicBezTo>
                    <a:cubicBezTo>
                      <a:pt x="258366" y="89586"/>
                      <a:pt x="324644" y="64187"/>
                      <a:pt x="407194" y="43946"/>
                    </a:cubicBezTo>
                    <a:cubicBezTo>
                      <a:pt x="489744" y="23705"/>
                      <a:pt x="570706" y="-6061"/>
                      <a:pt x="685800" y="1083"/>
                    </a:cubicBezTo>
                    <a:cubicBezTo>
                      <a:pt x="800894" y="8227"/>
                      <a:pt x="977900" y="38389"/>
                      <a:pt x="1097756" y="86808"/>
                    </a:cubicBezTo>
                    <a:cubicBezTo>
                      <a:pt x="1217612" y="135227"/>
                      <a:pt x="1324769" y="218968"/>
                      <a:pt x="1404938" y="291596"/>
                    </a:cubicBezTo>
                    <a:cubicBezTo>
                      <a:pt x="1485107" y="364224"/>
                      <a:pt x="1539479" y="457093"/>
                      <a:pt x="1578769" y="522577"/>
                    </a:cubicBezTo>
                    <a:cubicBezTo>
                      <a:pt x="1618060" y="588061"/>
                      <a:pt x="1645047" y="654737"/>
                      <a:pt x="1640681" y="684502"/>
                    </a:cubicBezTo>
                    <a:cubicBezTo>
                      <a:pt x="1636315" y="714267"/>
                      <a:pt x="1565672" y="697996"/>
                      <a:pt x="1552575" y="701171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CH"/>
              </a:p>
            </p:txBody>
          </p:sp>
        </p:grpSp>
        <p:grpSp>
          <p:nvGrpSpPr>
            <p:cNvPr id="110" name="Group 179"/>
            <p:cNvGrpSpPr>
              <a:grpSpLocks/>
            </p:cNvGrpSpPr>
            <p:nvPr/>
          </p:nvGrpSpPr>
          <p:grpSpPr bwMode="auto">
            <a:xfrm rot="900000">
              <a:off x="9762670" y="3750575"/>
              <a:ext cx="3094233" cy="1320514"/>
              <a:chOff x="3617460" y="3898279"/>
              <a:chExt cx="1930897" cy="824042"/>
            </a:xfrm>
          </p:grpSpPr>
          <p:sp>
            <p:nvSpPr>
              <p:cNvPr id="111" name="Freeform 110"/>
              <p:cNvSpPr/>
              <p:nvPr/>
            </p:nvSpPr>
            <p:spPr>
              <a:xfrm>
                <a:off x="3610831" y="3888990"/>
                <a:ext cx="1934188" cy="707343"/>
              </a:xfrm>
              <a:custGeom>
                <a:avLst/>
                <a:gdLst>
                  <a:gd name="connsiteX0" fmla="*/ 1697490 w 1930897"/>
                  <a:gd name="connsiteY0" fmla="*/ 435596 h 702296"/>
                  <a:gd name="connsiteX1" fmla="*/ 1795121 w 1930897"/>
                  <a:gd name="connsiteY1" fmla="*/ 328440 h 702296"/>
                  <a:gd name="connsiteX2" fmla="*/ 1873703 w 1930897"/>
                  <a:gd name="connsiteY2" fmla="*/ 218902 h 702296"/>
                  <a:gd name="connsiteX3" fmla="*/ 1921328 w 1930897"/>
                  <a:gd name="connsiteY3" fmla="*/ 111746 h 702296"/>
                  <a:gd name="connsiteX4" fmla="*/ 1926090 w 1930897"/>
                  <a:gd name="connsiteY4" fmla="*/ 76027 h 702296"/>
                  <a:gd name="connsiteX5" fmla="*/ 1866559 w 1930897"/>
                  <a:gd name="connsiteY5" fmla="*/ 66502 h 702296"/>
                  <a:gd name="connsiteX6" fmla="*/ 1795121 w 1930897"/>
                  <a:gd name="connsiteY6" fmla="*/ 187946 h 702296"/>
                  <a:gd name="connsiteX7" fmla="*/ 1711778 w 1930897"/>
                  <a:gd name="connsiteY7" fmla="*/ 302246 h 702296"/>
                  <a:gd name="connsiteX8" fmla="*/ 1604621 w 1930897"/>
                  <a:gd name="connsiteY8" fmla="*/ 416546 h 702296"/>
                  <a:gd name="connsiteX9" fmla="*/ 1492703 w 1930897"/>
                  <a:gd name="connsiteY9" fmla="*/ 504652 h 702296"/>
                  <a:gd name="connsiteX10" fmla="*/ 1359353 w 1930897"/>
                  <a:gd name="connsiteY10" fmla="*/ 568946 h 702296"/>
                  <a:gd name="connsiteX11" fmla="*/ 1218859 w 1930897"/>
                  <a:gd name="connsiteY11" fmla="*/ 623715 h 702296"/>
                  <a:gd name="connsiteX12" fmla="*/ 1014071 w 1930897"/>
                  <a:gd name="connsiteY12" fmla="*/ 649909 h 702296"/>
                  <a:gd name="connsiteX13" fmla="*/ 866434 w 1930897"/>
                  <a:gd name="connsiteY13" fmla="*/ 649909 h 702296"/>
                  <a:gd name="connsiteX14" fmla="*/ 718796 w 1930897"/>
                  <a:gd name="connsiteY14" fmla="*/ 626096 h 702296"/>
                  <a:gd name="connsiteX15" fmla="*/ 525915 w 1930897"/>
                  <a:gd name="connsiteY15" fmla="*/ 545134 h 702296"/>
                  <a:gd name="connsiteX16" fmla="*/ 344940 w 1930897"/>
                  <a:gd name="connsiteY16" fmla="*/ 428452 h 702296"/>
                  <a:gd name="connsiteX17" fmla="*/ 228259 w 1930897"/>
                  <a:gd name="connsiteY17" fmla="*/ 287959 h 702296"/>
                  <a:gd name="connsiteX18" fmla="*/ 171109 w 1930897"/>
                  <a:gd name="connsiteY18" fmla="*/ 209377 h 702296"/>
                  <a:gd name="connsiteX19" fmla="*/ 106815 w 1930897"/>
                  <a:gd name="connsiteY19" fmla="*/ 87934 h 702296"/>
                  <a:gd name="connsiteX20" fmla="*/ 71096 w 1930897"/>
                  <a:gd name="connsiteY20" fmla="*/ 4590 h 702296"/>
                  <a:gd name="connsiteX21" fmla="*/ 2040 w 1930897"/>
                  <a:gd name="connsiteY21" fmla="*/ 23640 h 702296"/>
                  <a:gd name="connsiteX22" fmla="*/ 28234 w 1930897"/>
                  <a:gd name="connsiteY22" fmla="*/ 130796 h 702296"/>
                  <a:gd name="connsiteX23" fmla="*/ 128246 w 1930897"/>
                  <a:gd name="connsiteY23" fmla="*/ 304627 h 702296"/>
                  <a:gd name="connsiteX24" fmla="*/ 268740 w 1930897"/>
                  <a:gd name="connsiteY24" fmla="*/ 487984 h 702296"/>
                  <a:gd name="connsiteX25" fmla="*/ 471146 w 1930897"/>
                  <a:gd name="connsiteY25" fmla="*/ 607046 h 702296"/>
                  <a:gd name="connsiteX26" fmla="*/ 654503 w 1930897"/>
                  <a:gd name="connsiteY26" fmla="*/ 676102 h 702296"/>
                  <a:gd name="connsiteX27" fmla="*/ 694984 w 1930897"/>
                  <a:gd name="connsiteY27" fmla="*/ 702296 h 702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930897" h="702296">
                    <a:moveTo>
                      <a:pt x="1697490" y="435596"/>
                    </a:moveTo>
                    <a:cubicBezTo>
                      <a:pt x="1731621" y="400076"/>
                      <a:pt x="1765752" y="364556"/>
                      <a:pt x="1795121" y="328440"/>
                    </a:cubicBezTo>
                    <a:cubicBezTo>
                      <a:pt x="1824490" y="292324"/>
                      <a:pt x="1852669" y="255018"/>
                      <a:pt x="1873703" y="218902"/>
                    </a:cubicBezTo>
                    <a:cubicBezTo>
                      <a:pt x="1894737" y="182786"/>
                      <a:pt x="1912597" y="135558"/>
                      <a:pt x="1921328" y="111746"/>
                    </a:cubicBezTo>
                    <a:cubicBezTo>
                      <a:pt x="1930059" y="87934"/>
                      <a:pt x="1935218" y="83568"/>
                      <a:pt x="1926090" y="76027"/>
                    </a:cubicBezTo>
                    <a:cubicBezTo>
                      <a:pt x="1916962" y="68486"/>
                      <a:pt x="1888387" y="47849"/>
                      <a:pt x="1866559" y="66502"/>
                    </a:cubicBezTo>
                    <a:cubicBezTo>
                      <a:pt x="1844731" y="85155"/>
                      <a:pt x="1820918" y="148655"/>
                      <a:pt x="1795121" y="187946"/>
                    </a:cubicBezTo>
                    <a:cubicBezTo>
                      <a:pt x="1769324" y="227237"/>
                      <a:pt x="1743528" y="264146"/>
                      <a:pt x="1711778" y="302246"/>
                    </a:cubicBezTo>
                    <a:cubicBezTo>
                      <a:pt x="1680028" y="340346"/>
                      <a:pt x="1641133" y="382812"/>
                      <a:pt x="1604621" y="416546"/>
                    </a:cubicBezTo>
                    <a:cubicBezTo>
                      <a:pt x="1568108" y="450280"/>
                      <a:pt x="1533581" y="479252"/>
                      <a:pt x="1492703" y="504652"/>
                    </a:cubicBezTo>
                    <a:cubicBezTo>
                      <a:pt x="1451825" y="530052"/>
                      <a:pt x="1404994" y="549102"/>
                      <a:pt x="1359353" y="568946"/>
                    </a:cubicBezTo>
                    <a:cubicBezTo>
                      <a:pt x="1313712" y="588790"/>
                      <a:pt x="1276406" y="610221"/>
                      <a:pt x="1218859" y="623715"/>
                    </a:cubicBezTo>
                    <a:cubicBezTo>
                      <a:pt x="1161312" y="637209"/>
                      <a:pt x="1072809" y="645543"/>
                      <a:pt x="1014071" y="649909"/>
                    </a:cubicBezTo>
                    <a:cubicBezTo>
                      <a:pt x="955333" y="654275"/>
                      <a:pt x="915646" y="653878"/>
                      <a:pt x="866434" y="649909"/>
                    </a:cubicBezTo>
                    <a:cubicBezTo>
                      <a:pt x="817222" y="645940"/>
                      <a:pt x="775549" y="643558"/>
                      <a:pt x="718796" y="626096"/>
                    </a:cubicBezTo>
                    <a:cubicBezTo>
                      <a:pt x="662043" y="608634"/>
                      <a:pt x="588224" y="578075"/>
                      <a:pt x="525915" y="545134"/>
                    </a:cubicBezTo>
                    <a:cubicBezTo>
                      <a:pt x="463606" y="512193"/>
                      <a:pt x="394549" y="471315"/>
                      <a:pt x="344940" y="428452"/>
                    </a:cubicBezTo>
                    <a:cubicBezTo>
                      <a:pt x="295331" y="385589"/>
                      <a:pt x="257231" y="324471"/>
                      <a:pt x="228259" y="287959"/>
                    </a:cubicBezTo>
                    <a:cubicBezTo>
                      <a:pt x="199287" y="251447"/>
                      <a:pt x="191350" y="242714"/>
                      <a:pt x="171109" y="209377"/>
                    </a:cubicBezTo>
                    <a:cubicBezTo>
                      <a:pt x="150868" y="176040"/>
                      <a:pt x="123484" y="122065"/>
                      <a:pt x="106815" y="87934"/>
                    </a:cubicBezTo>
                    <a:cubicBezTo>
                      <a:pt x="90146" y="53803"/>
                      <a:pt x="88558" y="15306"/>
                      <a:pt x="71096" y="4590"/>
                    </a:cubicBezTo>
                    <a:cubicBezTo>
                      <a:pt x="53634" y="-6126"/>
                      <a:pt x="9184" y="2606"/>
                      <a:pt x="2040" y="23640"/>
                    </a:cubicBezTo>
                    <a:cubicBezTo>
                      <a:pt x="-5104" y="44674"/>
                      <a:pt x="7200" y="83965"/>
                      <a:pt x="28234" y="130796"/>
                    </a:cubicBezTo>
                    <a:cubicBezTo>
                      <a:pt x="49268" y="177627"/>
                      <a:pt x="88162" y="245096"/>
                      <a:pt x="128246" y="304627"/>
                    </a:cubicBezTo>
                    <a:cubicBezTo>
                      <a:pt x="168330" y="364158"/>
                      <a:pt x="211590" y="437581"/>
                      <a:pt x="268740" y="487984"/>
                    </a:cubicBezTo>
                    <a:cubicBezTo>
                      <a:pt x="325890" y="538387"/>
                      <a:pt x="406852" y="575693"/>
                      <a:pt x="471146" y="607046"/>
                    </a:cubicBezTo>
                    <a:cubicBezTo>
                      <a:pt x="535440" y="638399"/>
                      <a:pt x="617197" y="660227"/>
                      <a:pt x="654503" y="676102"/>
                    </a:cubicBezTo>
                    <a:cubicBezTo>
                      <a:pt x="691809" y="691977"/>
                      <a:pt x="693396" y="697136"/>
                      <a:pt x="694984" y="702296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CH"/>
              </a:p>
            </p:txBody>
          </p:sp>
          <p:cxnSp>
            <p:nvCxnSpPr>
              <p:cNvPr id="112" name="Straight Connector 111"/>
              <p:cNvCxnSpPr/>
              <p:nvPr/>
            </p:nvCxnSpPr>
            <p:spPr>
              <a:xfrm flipV="1">
                <a:off x="4390746" y="4593695"/>
                <a:ext cx="6936" cy="7430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 flipV="1">
                <a:off x="4294280" y="4585699"/>
                <a:ext cx="7927" cy="8222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 flipH="1">
                <a:off x="4704910" y="4604957"/>
                <a:ext cx="7927" cy="842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flipH="1">
                <a:off x="4781173" y="4583494"/>
                <a:ext cx="11891" cy="11392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6" name="Freeform 115"/>
              <p:cNvSpPr/>
              <p:nvPr/>
            </p:nvSpPr>
            <p:spPr>
              <a:xfrm>
                <a:off x="4396377" y="4593687"/>
                <a:ext cx="318071" cy="21795"/>
              </a:xfrm>
              <a:custGeom>
                <a:avLst/>
                <a:gdLst>
                  <a:gd name="connsiteX0" fmla="*/ 0 w 316707"/>
                  <a:gd name="connsiteY0" fmla="*/ 0 h 21432"/>
                  <a:gd name="connsiteX1" fmla="*/ 95250 w 316707"/>
                  <a:gd name="connsiteY1" fmla="*/ 21432 h 21432"/>
                  <a:gd name="connsiteX2" fmla="*/ 226219 w 316707"/>
                  <a:gd name="connsiteY2" fmla="*/ 14288 h 21432"/>
                  <a:gd name="connsiteX3" fmla="*/ 316707 w 316707"/>
                  <a:gd name="connsiteY3" fmla="*/ 4763 h 21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6707" h="21432">
                    <a:moveTo>
                      <a:pt x="0" y="0"/>
                    </a:moveTo>
                    <a:cubicBezTo>
                      <a:pt x="28773" y="9525"/>
                      <a:pt x="57547" y="19051"/>
                      <a:pt x="95250" y="21432"/>
                    </a:cubicBezTo>
                    <a:lnTo>
                      <a:pt x="226219" y="14288"/>
                    </a:lnTo>
                    <a:cubicBezTo>
                      <a:pt x="263128" y="11510"/>
                      <a:pt x="289917" y="8136"/>
                      <a:pt x="316707" y="4763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CH"/>
              </a:p>
            </p:txBody>
          </p:sp>
          <p:sp>
            <p:nvSpPr>
              <p:cNvPr id="117" name="Freeform 116"/>
              <p:cNvSpPr/>
              <p:nvPr/>
            </p:nvSpPr>
            <p:spPr>
              <a:xfrm>
                <a:off x="4788056" y="4368852"/>
                <a:ext cx="473638" cy="219930"/>
              </a:xfrm>
              <a:custGeom>
                <a:avLst/>
                <a:gdLst>
                  <a:gd name="connsiteX0" fmla="*/ 473869 w 473869"/>
                  <a:gd name="connsiteY0" fmla="*/ 0 h 216694"/>
                  <a:gd name="connsiteX1" fmla="*/ 390525 w 473869"/>
                  <a:gd name="connsiteY1" fmla="*/ 66675 h 216694"/>
                  <a:gd name="connsiteX2" fmla="*/ 304800 w 473869"/>
                  <a:gd name="connsiteY2" fmla="*/ 111919 h 216694"/>
                  <a:gd name="connsiteX3" fmla="*/ 173832 w 473869"/>
                  <a:gd name="connsiteY3" fmla="*/ 171450 h 216694"/>
                  <a:gd name="connsiteX4" fmla="*/ 73819 w 473869"/>
                  <a:gd name="connsiteY4" fmla="*/ 202406 h 216694"/>
                  <a:gd name="connsiteX5" fmla="*/ 0 w 473869"/>
                  <a:gd name="connsiteY5" fmla="*/ 216694 h 216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3869" h="216694">
                    <a:moveTo>
                      <a:pt x="473869" y="0"/>
                    </a:moveTo>
                    <a:cubicBezTo>
                      <a:pt x="446286" y="24011"/>
                      <a:pt x="418703" y="48022"/>
                      <a:pt x="390525" y="66675"/>
                    </a:cubicBezTo>
                    <a:cubicBezTo>
                      <a:pt x="362347" y="85328"/>
                      <a:pt x="340915" y="94457"/>
                      <a:pt x="304800" y="111919"/>
                    </a:cubicBezTo>
                    <a:cubicBezTo>
                      <a:pt x="268685" y="129381"/>
                      <a:pt x="212329" y="156369"/>
                      <a:pt x="173832" y="171450"/>
                    </a:cubicBezTo>
                    <a:cubicBezTo>
                      <a:pt x="135335" y="186531"/>
                      <a:pt x="102791" y="194865"/>
                      <a:pt x="73819" y="202406"/>
                    </a:cubicBezTo>
                    <a:cubicBezTo>
                      <a:pt x="44847" y="209947"/>
                      <a:pt x="0" y="216694"/>
                      <a:pt x="0" y="216694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CH"/>
              </a:p>
            </p:txBody>
          </p:sp>
          <p:sp>
            <p:nvSpPr>
              <p:cNvPr id="118" name="Freeform 117"/>
              <p:cNvSpPr/>
              <p:nvPr/>
            </p:nvSpPr>
            <p:spPr>
              <a:xfrm>
                <a:off x="4295613" y="4666493"/>
                <a:ext cx="99088" cy="25758"/>
              </a:xfrm>
              <a:custGeom>
                <a:avLst/>
                <a:gdLst>
                  <a:gd name="connsiteX0" fmla="*/ 0 w 97631"/>
                  <a:gd name="connsiteY0" fmla="*/ 2381 h 26203"/>
                  <a:gd name="connsiteX1" fmla="*/ 45243 w 97631"/>
                  <a:gd name="connsiteY1" fmla="*/ 26194 h 26203"/>
                  <a:gd name="connsiteX2" fmla="*/ 97631 w 97631"/>
                  <a:gd name="connsiteY2" fmla="*/ 0 h 26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7631" h="26203">
                    <a:moveTo>
                      <a:pt x="0" y="2381"/>
                    </a:moveTo>
                    <a:cubicBezTo>
                      <a:pt x="14485" y="14486"/>
                      <a:pt x="28971" y="26591"/>
                      <a:pt x="45243" y="26194"/>
                    </a:cubicBezTo>
                    <a:cubicBezTo>
                      <a:pt x="61515" y="25797"/>
                      <a:pt x="79573" y="12898"/>
                      <a:pt x="97631" y="0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CH"/>
              </a:p>
            </p:txBody>
          </p:sp>
          <p:sp>
            <p:nvSpPr>
              <p:cNvPr id="119" name="Freeform 118"/>
              <p:cNvSpPr/>
              <p:nvPr/>
            </p:nvSpPr>
            <p:spPr>
              <a:xfrm>
                <a:off x="4705051" y="4694330"/>
                <a:ext cx="83234" cy="26748"/>
              </a:xfrm>
              <a:custGeom>
                <a:avLst/>
                <a:gdLst>
                  <a:gd name="connsiteX0" fmla="*/ 0 w 83344"/>
                  <a:gd name="connsiteY0" fmla="*/ 0 h 26496"/>
                  <a:gd name="connsiteX1" fmla="*/ 42863 w 83344"/>
                  <a:gd name="connsiteY1" fmla="*/ 26194 h 26496"/>
                  <a:gd name="connsiteX2" fmla="*/ 83344 w 83344"/>
                  <a:gd name="connsiteY2" fmla="*/ 11906 h 26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344" h="26496">
                    <a:moveTo>
                      <a:pt x="0" y="0"/>
                    </a:moveTo>
                    <a:cubicBezTo>
                      <a:pt x="14486" y="12105"/>
                      <a:pt x="28972" y="24210"/>
                      <a:pt x="42863" y="26194"/>
                    </a:cubicBezTo>
                    <a:cubicBezTo>
                      <a:pt x="56754" y="28178"/>
                      <a:pt x="70049" y="20042"/>
                      <a:pt x="83344" y="11906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CH"/>
              </a:p>
            </p:txBody>
          </p:sp>
        </p:grpSp>
      </p:grpSp>
      <p:sp>
        <p:nvSpPr>
          <p:cNvPr id="122" name="Rectangle 121"/>
          <p:cNvSpPr/>
          <p:nvPr/>
        </p:nvSpPr>
        <p:spPr>
          <a:xfrm>
            <a:off x="3996147" y="805934"/>
            <a:ext cx="9541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err="1"/>
              <a:t>d</a:t>
            </a:r>
            <a:r>
              <a:rPr lang="en-GB" sz="2400" i="1" dirty="0" err="1"/>
              <a:t>G</a:t>
            </a:r>
            <a:r>
              <a:rPr lang="en-GB" sz="2400" dirty="0"/>
              <a:t>/d</a:t>
            </a:r>
            <a:r>
              <a:rPr lang="en-GB" sz="2400" i="1" dirty="0"/>
              <a:t>x</a:t>
            </a:r>
          </a:p>
        </p:txBody>
      </p:sp>
      <p:sp>
        <p:nvSpPr>
          <p:cNvPr id="25" name="TextBox 5"/>
          <p:cNvSpPr txBox="1">
            <a:spLocks noChangeArrowheads="1"/>
          </p:cNvSpPr>
          <p:nvPr/>
        </p:nvSpPr>
        <p:spPr bwMode="auto">
          <a:xfrm>
            <a:off x="7086600" y="3581400"/>
            <a:ext cx="1531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 err="1"/>
              <a:t>V</a:t>
            </a:r>
            <a:r>
              <a:rPr lang="en-US" sz="2400" baseline="-25000" dirty="0" err="1"/>
              <a:t>tip</a:t>
            </a:r>
            <a:r>
              <a:rPr lang="en-US" sz="2400" dirty="0" smtClean="0"/>
              <a:t>= -</a:t>
            </a:r>
            <a:r>
              <a:rPr lang="en-US" sz="2400" dirty="0"/>
              <a:t>8.0 V</a:t>
            </a:r>
            <a:endParaRPr lang="de-CH" sz="2400" dirty="0"/>
          </a:p>
        </p:txBody>
      </p:sp>
      <p:sp>
        <p:nvSpPr>
          <p:cNvPr id="26" name="TextBox 6"/>
          <p:cNvSpPr txBox="1">
            <a:spLocks noChangeArrowheads="1"/>
          </p:cNvSpPr>
          <p:nvPr/>
        </p:nvSpPr>
        <p:spPr bwMode="auto">
          <a:xfrm>
            <a:off x="7086600" y="4114800"/>
            <a:ext cx="19616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 err="1" smtClean="0"/>
              <a:t>V</a:t>
            </a:r>
            <a:r>
              <a:rPr lang="en-US" sz="2400" baseline="-25000" dirty="0" err="1" smtClean="0"/>
              <a:t>stadium</a:t>
            </a:r>
            <a:r>
              <a:rPr lang="en-US" sz="2400" dirty="0" smtClean="0"/>
              <a:t>= -</a:t>
            </a:r>
            <a:r>
              <a:rPr lang="en-US" sz="2400" dirty="0" smtClean="0"/>
              <a:t>2.0 </a:t>
            </a:r>
            <a:r>
              <a:rPr lang="en-US" sz="2400" dirty="0"/>
              <a:t>V</a:t>
            </a:r>
            <a:endParaRPr lang="de-CH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3810000" y="6324600"/>
            <a:ext cx="105189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dirty="0" smtClean="0"/>
              <a:t>X (µm)</a:t>
            </a:r>
            <a:endParaRPr lang="en-GB" sz="2500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5170476" y="1667428"/>
            <a:ext cx="112161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368665" y="1214068"/>
            <a:ext cx="85151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dirty="0" smtClean="0"/>
              <a:t>1 µm</a:t>
            </a:r>
            <a:endParaRPr lang="en-GB" sz="2500" dirty="0"/>
          </a:p>
        </p:txBody>
      </p:sp>
      <p:sp>
        <p:nvSpPr>
          <p:cNvPr id="30" name="TextBox 29"/>
          <p:cNvSpPr txBox="1"/>
          <p:nvPr/>
        </p:nvSpPr>
        <p:spPr>
          <a:xfrm rot="16200000">
            <a:off x="1074747" y="3589347"/>
            <a:ext cx="103105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dirty="0" smtClean="0"/>
              <a:t>y (µm)</a:t>
            </a:r>
            <a:endParaRPr lang="en-GB" sz="2500" dirty="0"/>
          </a:p>
        </p:txBody>
      </p:sp>
      <p:pic>
        <p:nvPicPr>
          <p:cNvPr id="31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8" t="36094" r="27499" b="29219"/>
          <a:stretch/>
        </p:blipFill>
        <p:spPr bwMode="auto">
          <a:xfrm>
            <a:off x="6692637" y="1267599"/>
            <a:ext cx="2250185" cy="1741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645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5"/>
          <p:cNvSpPr txBox="1">
            <a:spLocks noChangeArrowheads="1"/>
          </p:cNvSpPr>
          <p:nvPr/>
        </p:nvSpPr>
        <p:spPr bwMode="auto">
          <a:xfrm>
            <a:off x="5410200" y="6335712"/>
            <a:ext cx="1531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 err="1"/>
              <a:t>V</a:t>
            </a:r>
            <a:r>
              <a:rPr lang="en-US" sz="2400" baseline="-25000" dirty="0" err="1"/>
              <a:t>tip</a:t>
            </a:r>
            <a:r>
              <a:rPr lang="en-US" sz="2400" dirty="0" smtClean="0"/>
              <a:t>= -</a:t>
            </a:r>
            <a:r>
              <a:rPr lang="en-US" sz="2400" dirty="0"/>
              <a:t>8.0 V</a:t>
            </a:r>
            <a:endParaRPr lang="de-CH" sz="2400" dirty="0"/>
          </a:p>
        </p:txBody>
      </p:sp>
      <p:sp>
        <p:nvSpPr>
          <p:cNvPr id="3076" name="TextBox 6"/>
          <p:cNvSpPr txBox="1">
            <a:spLocks noChangeArrowheads="1"/>
          </p:cNvSpPr>
          <p:nvPr/>
        </p:nvSpPr>
        <p:spPr bwMode="auto">
          <a:xfrm>
            <a:off x="7239000" y="6336268"/>
            <a:ext cx="19616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 err="1" smtClean="0"/>
              <a:t>V</a:t>
            </a:r>
            <a:r>
              <a:rPr lang="en-US" sz="2400" baseline="-25000" dirty="0" err="1" smtClean="0"/>
              <a:t>stadium</a:t>
            </a:r>
            <a:r>
              <a:rPr lang="en-US" sz="2400" dirty="0" smtClean="0"/>
              <a:t>= -0.8 </a:t>
            </a:r>
            <a:r>
              <a:rPr lang="en-US" sz="2400" dirty="0"/>
              <a:t>V</a:t>
            </a:r>
            <a:endParaRPr lang="de-CH" sz="2400" dirty="0"/>
          </a:p>
        </p:txBody>
      </p:sp>
      <p:sp>
        <p:nvSpPr>
          <p:cNvPr id="102" name="Title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Scanning gate microscopy on a stadium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250224" y="1066800"/>
            <a:ext cx="4016976" cy="4514765"/>
            <a:chOff x="2199736" y="1744170"/>
            <a:chExt cx="2723272" cy="3060743"/>
          </a:xfrm>
        </p:grpSpPr>
        <p:pic>
          <p:nvPicPr>
            <p:cNvPr id="93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88" b="10383"/>
            <a:stretch/>
          </p:blipFill>
          <p:spPr bwMode="auto">
            <a:xfrm>
              <a:off x="2199736" y="1744170"/>
              <a:ext cx="2723272" cy="3060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Straight Connector 4"/>
            <p:cNvCxnSpPr/>
            <p:nvPr/>
          </p:nvCxnSpPr>
          <p:spPr>
            <a:xfrm flipH="1">
              <a:off x="2275936" y="4648200"/>
              <a:ext cx="61966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3932748" y="1072551"/>
            <a:ext cx="5287452" cy="5023449"/>
            <a:chOff x="4797421" y="1777555"/>
            <a:chExt cx="3584579" cy="336378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7421" y="1777555"/>
              <a:ext cx="3584579" cy="3363788"/>
            </a:xfrm>
            <a:prstGeom prst="rect">
              <a:avLst/>
            </a:prstGeom>
          </p:spPr>
        </p:pic>
        <p:cxnSp>
          <p:nvCxnSpPr>
            <p:cNvPr id="94" name="Straight Connector 93"/>
            <p:cNvCxnSpPr/>
            <p:nvPr/>
          </p:nvCxnSpPr>
          <p:spPr>
            <a:xfrm flipH="1">
              <a:off x="5334000" y="4648200"/>
              <a:ext cx="61966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6019800" y="990600"/>
            <a:ext cx="1327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G (2e</a:t>
            </a:r>
            <a:r>
              <a:rPr lang="en-GB" sz="2400" baseline="30000" dirty="0" smtClean="0"/>
              <a:t>2</a:t>
            </a:r>
            <a:r>
              <a:rPr lang="en-GB" sz="2400" dirty="0" smtClean="0"/>
              <a:t>/h)</a:t>
            </a:r>
            <a:endParaRPr lang="en-GB" sz="2400" dirty="0"/>
          </a:p>
        </p:txBody>
      </p:sp>
      <p:sp>
        <p:nvSpPr>
          <p:cNvPr id="95" name="TextBox 94"/>
          <p:cNvSpPr txBox="1"/>
          <p:nvPr/>
        </p:nvSpPr>
        <p:spPr>
          <a:xfrm>
            <a:off x="1600200" y="990600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 smtClean="0"/>
              <a:t>dG</a:t>
            </a:r>
            <a:r>
              <a:rPr lang="en-GB" sz="2400" dirty="0" smtClean="0"/>
              <a:t>/dx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4876800"/>
            <a:ext cx="824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1 µm</a:t>
            </a:r>
            <a:endParaRPr lang="en-GB" sz="2400" dirty="0"/>
          </a:p>
        </p:txBody>
      </p:sp>
      <p:sp>
        <p:nvSpPr>
          <p:cNvPr id="96" name="TextBox 95"/>
          <p:cNvSpPr txBox="1"/>
          <p:nvPr/>
        </p:nvSpPr>
        <p:spPr>
          <a:xfrm>
            <a:off x="4772267" y="4876800"/>
            <a:ext cx="824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1 µm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87280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40" y="1187380"/>
            <a:ext cx="4328160" cy="4756220"/>
          </a:xfrm>
          <a:prstGeom prst="rect">
            <a:avLst/>
          </a:prstGeom>
        </p:spPr>
      </p:pic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3933825" y="1562100"/>
            <a:ext cx="16383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4314825" y="1181100"/>
            <a:ext cx="11160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dirty="0">
                <a:latin typeface="Times New Roman" pitchFamily="18" charset="0"/>
              </a:rPr>
              <a:t>500 nm</a:t>
            </a:r>
            <a:endParaRPr lang="el-GR" dirty="0">
              <a:latin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52725" y="3200400"/>
            <a:ext cx="6477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Scanning gate microscopy on a stadium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3199049" y="805934"/>
            <a:ext cx="9541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err="1"/>
              <a:t>d</a:t>
            </a:r>
            <a:r>
              <a:rPr lang="en-GB" sz="2400" i="1" dirty="0" err="1"/>
              <a:t>G</a:t>
            </a:r>
            <a:r>
              <a:rPr lang="en-GB" sz="2400" dirty="0"/>
              <a:t>/d</a:t>
            </a:r>
            <a:r>
              <a:rPr lang="en-GB" sz="2400" i="1" dirty="0"/>
              <a:t>x</a:t>
            </a:r>
          </a:p>
        </p:txBody>
      </p:sp>
      <p:pic>
        <p:nvPicPr>
          <p:cNvPr id="13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8" b="10383"/>
          <a:stretch/>
        </p:blipFill>
        <p:spPr bwMode="auto">
          <a:xfrm>
            <a:off x="6909816" y="914400"/>
            <a:ext cx="2237346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8382000" y="2133600"/>
            <a:ext cx="533400" cy="68580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60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96224"/>
            <a:ext cx="41148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Scanning gate microscopy on a stadium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056049" y="1617018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dG/dx</a:t>
            </a:r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>
          <a:xfrm flipH="1" flipV="1">
            <a:off x="5349885" y="3707200"/>
            <a:ext cx="2644313" cy="75639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558" y="1676400"/>
            <a:ext cx="4874242" cy="3982224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>
            <a:off x="5737235" y="1948250"/>
            <a:ext cx="2681287" cy="3171825"/>
          </a:xfrm>
          <a:custGeom>
            <a:avLst/>
            <a:gdLst>
              <a:gd name="connsiteX0" fmla="*/ 2681287 w 2681287"/>
              <a:gd name="connsiteY0" fmla="*/ 3171825 h 3171825"/>
              <a:gd name="connsiteX1" fmla="*/ 1781175 w 2681287"/>
              <a:gd name="connsiteY1" fmla="*/ 2338387 h 3171825"/>
              <a:gd name="connsiteX2" fmla="*/ 1347787 w 2681287"/>
              <a:gd name="connsiteY2" fmla="*/ 1900237 h 3171825"/>
              <a:gd name="connsiteX3" fmla="*/ 976312 w 2681287"/>
              <a:gd name="connsiteY3" fmla="*/ 1457325 h 3171825"/>
              <a:gd name="connsiteX4" fmla="*/ 661987 w 2681287"/>
              <a:gd name="connsiteY4" fmla="*/ 1009650 h 3171825"/>
              <a:gd name="connsiteX5" fmla="*/ 338137 w 2681287"/>
              <a:gd name="connsiteY5" fmla="*/ 552450 h 3171825"/>
              <a:gd name="connsiteX6" fmla="*/ 66675 w 2681287"/>
              <a:gd name="connsiteY6" fmla="*/ 109537 h 3171825"/>
              <a:gd name="connsiteX7" fmla="*/ 0 w 2681287"/>
              <a:gd name="connsiteY7" fmla="*/ 0 h 3171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81287" h="3171825">
                <a:moveTo>
                  <a:pt x="2681287" y="3171825"/>
                </a:moveTo>
                <a:lnTo>
                  <a:pt x="1781175" y="2338387"/>
                </a:lnTo>
                <a:cubicBezTo>
                  <a:pt x="1558925" y="2126456"/>
                  <a:pt x="1481931" y="2047081"/>
                  <a:pt x="1347787" y="1900237"/>
                </a:cubicBezTo>
                <a:cubicBezTo>
                  <a:pt x="1213643" y="1753393"/>
                  <a:pt x="1090612" y="1605756"/>
                  <a:pt x="976312" y="1457325"/>
                </a:cubicBezTo>
                <a:cubicBezTo>
                  <a:pt x="862012" y="1308894"/>
                  <a:pt x="661987" y="1009650"/>
                  <a:pt x="661987" y="1009650"/>
                </a:cubicBezTo>
                <a:cubicBezTo>
                  <a:pt x="555624" y="858837"/>
                  <a:pt x="437356" y="702469"/>
                  <a:pt x="338137" y="552450"/>
                </a:cubicBezTo>
                <a:cubicBezTo>
                  <a:pt x="238918" y="402431"/>
                  <a:pt x="66675" y="109537"/>
                  <a:pt x="66675" y="109537"/>
                </a:cubicBezTo>
                <a:lnTo>
                  <a:pt x="0" y="0"/>
                </a:lnTo>
              </a:path>
            </a:pathLst>
          </a:cu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Freeform 10"/>
          <p:cNvSpPr/>
          <p:nvPr/>
        </p:nvSpPr>
        <p:spPr>
          <a:xfrm>
            <a:off x="5380048" y="2000637"/>
            <a:ext cx="2376488" cy="3186113"/>
          </a:xfrm>
          <a:custGeom>
            <a:avLst/>
            <a:gdLst>
              <a:gd name="connsiteX0" fmla="*/ 2681287 w 2681287"/>
              <a:gd name="connsiteY0" fmla="*/ 3171825 h 3171825"/>
              <a:gd name="connsiteX1" fmla="*/ 1781175 w 2681287"/>
              <a:gd name="connsiteY1" fmla="*/ 2338387 h 3171825"/>
              <a:gd name="connsiteX2" fmla="*/ 1347787 w 2681287"/>
              <a:gd name="connsiteY2" fmla="*/ 1900237 h 3171825"/>
              <a:gd name="connsiteX3" fmla="*/ 976312 w 2681287"/>
              <a:gd name="connsiteY3" fmla="*/ 1457325 h 3171825"/>
              <a:gd name="connsiteX4" fmla="*/ 661987 w 2681287"/>
              <a:gd name="connsiteY4" fmla="*/ 1009650 h 3171825"/>
              <a:gd name="connsiteX5" fmla="*/ 338137 w 2681287"/>
              <a:gd name="connsiteY5" fmla="*/ 552450 h 3171825"/>
              <a:gd name="connsiteX6" fmla="*/ 66675 w 2681287"/>
              <a:gd name="connsiteY6" fmla="*/ 109537 h 3171825"/>
              <a:gd name="connsiteX7" fmla="*/ 0 w 2681287"/>
              <a:gd name="connsiteY7" fmla="*/ 0 h 3171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81287" h="3171825">
                <a:moveTo>
                  <a:pt x="2681287" y="3171825"/>
                </a:moveTo>
                <a:lnTo>
                  <a:pt x="1781175" y="2338387"/>
                </a:lnTo>
                <a:cubicBezTo>
                  <a:pt x="1558925" y="2126456"/>
                  <a:pt x="1481931" y="2047081"/>
                  <a:pt x="1347787" y="1900237"/>
                </a:cubicBezTo>
                <a:cubicBezTo>
                  <a:pt x="1213643" y="1753393"/>
                  <a:pt x="1090612" y="1605756"/>
                  <a:pt x="976312" y="1457325"/>
                </a:cubicBezTo>
                <a:cubicBezTo>
                  <a:pt x="862012" y="1308894"/>
                  <a:pt x="661987" y="1009650"/>
                  <a:pt x="661987" y="1009650"/>
                </a:cubicBezTo>
                <a:cubicBezTo>
                  <a:pt x="555624" y="858837"/>
                  <a:pt x="437356" y="702469"/>
                  <a:pt x="338137" y="552450"/>
                </a:cubicBezTo>
                <a:cubicBezTo>
                  <a:pt x="238918" y="402431"/>
                  <a:pt x="66675" y="109537"/>
                  <a:pt x="66675" y="109537"/>
                </a:cubicBezTo>
                <a:lnTo>
                  <a:pt x="0" y="0"/>
                </a:lnTo>
              </a:path>
            </a:pathLst>
          </a:cu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Freeform 11"/>
          <p:cNvSpPr/>
          <p:nvPr/>
        </p:nvSpPr>
        <p:spPr>
          <a:xfrm>
            <a:off x="5346710" y="2876937"/>
            <a:ext cx="1719264" cy="2324100"/>
          </a:xfrm>
          <a:custGeom>
            <a:avLst/>
            <a:gdLst>
              <a:gd name="connsiteX0" fmla="*/ 2681287 w 2681287"/>
              <a:gd name="connsiteY0" fmla="*/ 3171825 h 3171825"/>
              <a:gd name="connsiteX1" fmla="*/ 1781175 w 2681287"/>
              <a:gd name="connsiteY1" fmla="*/ 2338387 h 3171825"/>
              <a:gd name="connsiteX2" fmla="*/ 1347787 w 2681287"/>
              <a:gd name="connsiteY2" fmla="*/ 1900237 h 3171825"/>
              <a:gd name="connsiteX3" fmla="*/ 976312 w 2681287"/>
              <a:gd name="connsiteY3" fmla="*/ 1457325 h 3171825"/>
              <a:gd name="connsiteX4" fmla="*/ 661987 w 2681287"/>
              <a:gd name="connsiteY4" fmla="*/ 1009650 h 3171825"/>
              <a:gd name="connsiteX5" fmla="*/ 338137 w 2681287"/>
              <a:gd name="connsiteY5" fmla="*/ 552450 h 3171825"/>
              <a:gd name="connsiteX6" fmla="*/ 66675 w 2681287"/>
              <a:gd name="connsiteY6" fmla="*/ 109537 h 3171825"/>
              <a:gd name="connsiteX7" fmla="*/ 0 w 2681287"/>
              <a:gd name="connsiteY7" fmla="*/ 0 h 3171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81287" h="3171825">
                <a:moveTo>
                  <a:pt x="2681287" y="3171825"/>
                </a:moveTo>
                <a:lnTo>
                  <a:pt x="1781175" y="2338387"/>
                </a:lnTo>
                <a:cubicBezTo>
                  <a:pt x="1558925" y="2126456"/>
                  <a:pt x="1481931" y="2047081"/>
                  <a:pt x="1347787" y="1900237"/>
                </a:cubicBezTo>
                <a:cubicBezTo>
                  <a:pt x="1213643" y="1753393"/>
                  <a:pt x="1090612" y="1605756"/>
                  <a:pt x="976312" y="1457325"/>
                </a:cubicBezTo>
                <a:cubicBezTo>
                  <a:pt x="862012" y="1308894"/>
                  <a:pt x="661987" y="1009650"/>
                  <a:pt x="661987" y="1009650"/>
                </a:cubicBezTo>
                <a:cubicBezTo>
                  <a:pt x="555624" y="858837"/>
                  <a:pt x="437356" y="702469"/>
                  <a:pt x="338137" y="552450"/>
                </a:cubicBezTo>
                <a:cubicBezTo>
                  <a:pt x="238918" y="402431"/>
                  <a:pt x="66675" y="109537"/>
                  <a:pt x="66675" y="109537"/>
                </a:cubicBezTo>
                <a:lnTo>
                  <a:pt x="0" y="0"/>
                </a:lnTo>
              </a:path>
            </a:pathLst>
          </a:cu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Freeform 12"/>
          <p:cNvSpPr/>
          <p:nvPr/>
        </p:nvSpPr>
        <p:spPr>
          <a:xfrm>
            <a:off x="5337184" y="3805625"/>
            <a:ext cx="1104901" cy="1390650"/>
          </a:xfrm>
          <a:custGeom>
            <a:avLst/>
            <a:gdLst>
              <a:gd name="connsiteX0" fmla="*/ 2681287 w 2681287"/>
              <a:gd name="connsiteY0" fmla="*/ 3171825 h 3171825"/>
              <a:gd name="connsiteX1" fmla="*/ 1781175 w 2681287"/>
              <a:gd name="connsiteY1" fmla="*/ 2338387 h 3171825"/>
              <a:gd name="connsiteX2" fmla="*/ 1347787 w 2681287"/>
              <a:gd name="connsiteY2" fmla="*/ 1900237 h 3171825"/>
              <a:gd name="connsiteX3" fmla="*/ 976312 w 2681287"/>
              <a:gd name="connsiteY3" fmla="*/ 1457325 h 3171825"/>
              <a:gd name="connsiteX4" fmla="*/ 661987 w 2681287"/>
              <a:gd name="connsiteY4" fmla="*/ 1009650 h 3171825"/>
              <a:gd name="connsiteX5" fmla="*/ 338137 w 2681287"/>
              <a:gd name="connsiteY5" fmla="*/ 552450 h 3171825"/>
              <a:gd name="connsiteX6" fmla="*/ 66675 w 2681287"/>
              <a:gd name="connsiteY6" fmla="*/ 109537 h 3171825"/>
              <a:gd name="connsiteX7" fmla="*/ 0 w 2681287"/>
              <a:gd name="connsiteY7" fmla="*/ 0 h 3171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81287" h="3171825">
                <a:moveTo>
                  <a:pt x="2681287" y="3171825"/>
                </a:moveTo>
                <a:lnTo>
                  <a:pt x="1781175" y="2338387"/>
                </a:lnTo>
                <a:cubicBezTo>
                  <a:pt x="1558925" y="2126456"/>
                  <a:pt x="1481931" y="2047081"/>
                  <a:pt x="1347787" y="1900237"/>
                </a:cubicBezTo>
                <a:cubicBezTo>
                  <a:pt x="1213643" y="1753393"/>
                  <a:pt x="1090612" y="1605756"/>
                  <a:pt x="976312" y="1457325"/>
                </a:cubicBezTo>
                <a:cubicBezTo>
                  <a:pt x="862012" y="1308894"/>
                  <a:pt x="661987" y="1009650"/>
                  <a:pt x="661987" y="1009650"/>
                </a:cubicBezTo>
                <a:cubicBezTo>
                  <a:pt x="555624" y="858837"/>
                  <a:pt x="437356" y="702469"/>
                  <a:pt x="338137" y="552450"/>
                </a:cubicBezTo>
                <a:cubicBezTo>
                  <a:pt x="238918" y="402431"/>
                  <a:pt x="66675" y="109537"/>
                  <a:pt x="66675" y="109537"/>
                </a:cubicBezTo>
                <a:lnTo>
                  <a:pt x="0" y="0"/>
                </a:lnTo>
              </a:path>
            </a:pathLst>
          </a:cu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4" name="Freeform 13"/>
          <p:cNvSpPr/>
          <p:nvPr/>
        </p:nvSpPr>
        <p:spPr>
          <a:xfrm>
            <a:off x="5346710" y="4743837"/>
            <a:ext cx="442913" cy="461962"/>
          </a:xfrm>
          <a:custGeom>
            <a:avLst/>
            <a:gdLst>
              <a:gd name="connsiteX0" fmla="*/ 2681287 w 2681287"/>
              <a:gd name="connsiteY0" fmla="*/ 3171825 h 3171825"/>
              <a:gd name="connsiteX1" fmla="*/ 1781175 w 2681287"/>
              <a:gd name="connsiteY1" fmla="*/ 2338387 h 3171825"/>
              <a:gd name="connsiteX2" fmla="*/ 1347787 w 2681287"/>
              <a:gd name="connsiteY2" fmla="*/ 1900237 h 3171825"/>
              <a:gd name="connsiteX3" fmla="*/ 976312 w 2681287"/>
              <a:gd name="connsiteY3" fmla="*/ 1457325 h 3171825"/>
              <a:gd name="connsiteX4" fmla="*/ 661987 w 2681287"/>
              <a:gd name="connsiteY4" fmla="*/ 1009650 h 3171825"/>
              <a:gd name="connsiteX5" fmla="*/ 338137 w 2681287"/>
              <a:gd name="connsiteY5" fmla="*/ 552450 h 3171825"/>
              <a:gd name="connsiteX6" fmla="*/ 66675 w 2681287"/>
              <a:gd name="connsiteY6" fmla="*/ 109537 h 3171825"/>
              <a:gd name="connsiteX7" fmla="*/ 0 w 2681287"/>
              <a:gd name="connsiteY7" fmla="*/ 0 h 3171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81287" h="3171825">
                <a:moveTo>
                  <a:pt x="2681287" y="3171825"/>
                </a:moveTo>
                <a:lnTo>
                  <a:pt x="1781175" y="2338387"/>
                </a:lnTo>
                <a:cubicBezTo>
                  <a:pt x="1558925" y="2126456"/>
                  <a:pt x="1481931" y="2047081"/>
                  <a:pt x="1347787" y="1900237"/>
                </a:cubicBezTo>
                <a:cubicBezTo>
                  <a:pt x="1213643" y="1753393"/>
                  <a:pt x="1090612" y="1605756"/>
                  <a:pt x="976312" y="1457325"/>
                </a:cubicBezTo>
                <a:cubicBezTo>
                  <a:pt x="862012" y="1308894"/>
                  <a:pt x="661987" y="1009650"/>
                  <a:pt x="661987" y="1009650"/>
                </a:cubicBezTo>
                <a:cubicBezTo>
                  <a:pt x="555624" y="858837"/>
                  <a:pt x="437356" y="702469"/>
                  <a:pt x="338137" y="552450"/>
                </a:cubicBezTo>
                <a:cubicBezTo>
                  <a:pt x="238918" y="402431"/>
                  <a:pt x="66675" y="109537"/>
                  <a:pt x="66675" y="109537"/>
                </a:cubicBezTo>
                <a:lnTo>
                  <a:pt x="0" y="0"/>
                </a:lnTo>
              </a:path>
            </a:pathLst>
          </a:cu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         </a:t>
            </a:r>
            <a:endParaRPr lang="de-CH" dirty="0"/>
          </a:p>
        </p:txBody>
      </p:sp>
      <p:sp>
        <p:nvSpPr>
          <p:cNvPr id="16" name="Freeform 15"/>
          <p:cNvSpPr/>
          <p:nvPr/>
        </p:nvSpPr>
        <p:spPr>
          <a:xfrm>
            <a:off x="6242060" y="3743712"/>
            <a:ext cx="2181225" cy="1466850"/>
          </a:xfrm>
          <a:custGeom>
            <a:avLst/>
            <a:gdLst>
              <a:gd name="connsiteX0" fmla="*/ 2181225 w 2181225"/>
              <a:gd name="connsiteY0" fmla="*/ 0 h 1466850"/>
              <a:gd name="connsiteX1" fmla="*/ 1262062 w 2181225"/>
              <a:gd name="connsiteY1" fmla="*/ 547688 h 1466850"/>
              <a:gd name="connsiteX2" fmla="*/ 895350 w 2181225"/>
              <a:gd name="connsiteY2" fmla="*/ 800100 h 1466850"/>
              <a:gd name="connsiteX3" fmla="*/ 481012 w 2181225"/>
              <a:gd name="connsiteY3" fmla="*/ 1109663 h 1466850"/>
              <a:gd name="connsiteX4" fmla="*/ 0 w 2181225"/>
              <a:gd name="connsiteY4" fmla="*/ 1466850 h 146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1225" h="1466850">
                <a:moveTo>
                  <a:pt x="2181225" y="0"/>
                </a:moveTo>
                <a:lnTo>
                  <a:pt x="1262062" y="547688"/>
                </a:lnTo>
                <a:cubicBezTo>
                  <a:pt x="1047750" y="681038"/>
                  <a:pt x="1025525" y="706437"/>
                  <a:pt x="895350" y="800100"/>
                </a:cubicBezTo>
                <a:cubicBezTo>
                  <a:pt x="765175" y="893763"/>
                  <a:pt x="481012" y="1109663"/>
                  <a:pt x="481012" y="1109663"/>
                </a:cubicBezTo>
                <a:lnTo>
                  <a:pt x="0" y="1466850"/>
                </a:lnTo>
              </a:path>
            </a:pathLst>
          </a:cu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7" name="Freeform 16"/>
          <p:cNvSpPr/>
          <p:nvPr/>
        </p:nvSpPr>
        <p:spPr>
          <a:xfrm>
            <a:off x="5318135" y="3024575"/>
            <a:ext cx="3102768" cy="2085975"/>
          </a:xfrm>
          <a:custGeom>
            <a:avLst/>
            <a:gdLst>
              <a:gd name="connsiteX0" fmla="*/ 2181225 w 2181225"/>
              <a:gd name="connsiteY0" fmla="*/ 0 h 1466850"/>
              <a:gd name="connsiteX1" fmla="*/ 1262062 w 2181225"/>
              <a:gd name="connsiteY1" fmla="*/ 547688 h 1466850"/>
              <a:gd name="connsiteX2" fmla="*/ 895350 w 2181225"/>
              <a:gd name="connsiteY2" fmla="*/ 800100 h 1466850"/>
              <a:gd name="connsiteX3" fmla="*/ 481012 w 2181225"/>
              <a:gd name="connsiteY3" fmla="*/ 1109663 h 1466850"/>
              <a:gd name="connsiteX4" fmla="*/ 0 w 2181225"/>
              <a:gd name="connsiteY4" fmla="*/ 1466850 h 146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1225" h="1466850">
                <a:moveTo>
                  <a:pt x="2181225" y="0"/>
                </a:moveTo>
                <a:lnTo>
                  <a:pt x="1262062" y="547688"/>
                </a:lnTo>
                <a:cubicBezTo>
                  <a:pt x="1047750" y="681038"/>
                  <a:pt x="1025525" y="706437"/>
                  <a:pt x="895350" y="800100"/>
                </a:cubicBezTo>
                <a:cubicBezTo>
                  <a:pt x="765175" y="893763"/>
                  <a:pt x="481012" y="1109663"/>
                  <a:pt x="481012" y="1109663"/>
                </a:cubicBezTo>
                <a:lnTo>
                  <a:pt x="0" y="1466850"/>
                </a:lnTo>
              </a:path>
            </a:pathLst>
          </a:cu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</a:t>
            </a:r>
            <a:endParaRPr lang="de-CH" dirty="0"/>
          </a:p>
        </p:txBody>
      </p:sp>
      <p:sp>
        <p:nvSpPr>
          <p:cNvPr id="19" name="Freeform 18"/>
          <p:cNvSpPr/>
          <p:nvPr/>
        </p:nvSpPr>
        <p:spPr>
          <a:xfrm>
            <a:off x="5299085" y="2357825"/>
            <a:ext cx="3102768" cy="2085975"/>
          </a:xfrm>
          <a:custGeom>
            <a:avLst/>
            <a:gdLst>
              <a:gd name="connsiteX0" fmla="*/ 2181225 w 2181225"/>
              <a:gd name="connsiteY0" fmla="*/ 0 h 1466850"/>
              <a:gd name="connsiteX1" fmla="*/ 1262062 w 2181225"/>
              <a:gd name="connsiteY1" fmla="*/ 547688 h 1466850"/>
              <a:gd name="connsiteX2" fmla="*/ 895350 w 2181225"/>
              <a:gd name="connsiteY2" fmla="*/ 800100 h 1466850"/>
              <a:gd name="connsiteX3" fmla="*/ 481012 w 2181225"/>
              <a:gd name="connsiteY3" fmla="*/ 1109663 h 1466850"/>
              <a:gd name="connsiteX4" fmla="*/ 0 w 2181225"/>
              <a:gd name="connsiteY4" fmla="*/ 1466850 h 146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1225" h="1466850">
                <a:moveTo>
                  <a:pt x="2181225" y="0"/>
                </a:moveTo>
                <a:lnTo>
                  <a:pt x="1262062" y="547688"/>
                </a:lnTo>
                <a:cubicBezTo>
                  <a:pt x="1047750" y="681038"/>
                  <a:pt x="1025525" y="706437"/>
                  <a:pt x="895350" y="800100"/>
                </a:cubicBezTo>
                <a:cubicBezTo>
                  <a:pt x="765175" y="893763"/>
                  <a:pt x="481012" y="1109663"/>
                  <a:pt x="481012" y="1109663"/>
                </a:cubicBezTo>
                <a:lnTo>
                  <a:pt x="0" y="1466850"/>
                </a:lnTo>
              </a:path>
            </a:pathLst>
          </a:cu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</a:t>
            </a:r>
            <a:endParaRPr lang="de-CH" dirty="0"/>
          </a:p>
        </p:txBody>
      </p:sp>
      <p:sp>
        <p:nvSpPr>
          <p:cNvPr id="20" name="Freeform 19"/>
          <p:cNvSpPr/>
          <p:nvPr/>
        </p:nvSpPr>
        <p:spPr>
          <a:xfrm>
            <a:off x="5337185" y="1986351"/>
            <a:ext cx="2607468" cy="1719262"/>
          </a:xfrm>
          <a:custGeom>
            <a:avLst/>
            <a:gdLst>
              <a:gd name="connsiteX0" fmla="*/ 2181225 w 2181225"/>
              <a:gd name="connsiteY0" fmla="*/ 0 h 1466850"/>
              <a:gd name="connsiteX1" fmla="*/ 1262062 w 2181225"/>
              <a:gd name="connsiteY1" fmla="*/ 547688 h 1466850"/>
              <a:gd name="connsiteX2" fmla="*/ 895350 w 2181225"/>
              <a:gd name="connsiteY2" fmla="*/ 800100 h 1466850"/>
              <a:gd name="connsiteX3" fmla="*/ 481012 w 2181225"/>
              <a:gd name="connsiteY3" fmla="*/ 1109663 h 1466850"/>
              <a:gd name="connsiteX4" fmla="*/ 0 w 2181225"/>
              <a:gd name="connsiteY4" fmla="*/ 1466850 h 146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1225" h="1466850">
                <a:moveTo>
                  <a:pt x="2181225" y="0"/>
                </a:moveTo>
                <a:lnTo>
                  <a:pt x="1262062" y="547688"/>
                </a:lnTo>
                <a:cubicBezTo>
                  <a:pt x="1047750" y="681038"/>
                  <a:pt x="1025525" y="706437"/>
                  <a:pt x="895350" y="800100"/>
                </a:cubicBezTo>
                <a:cubicBezTo>
                  <a:pt x="765175" y="893763"/>
                  <a:pt x="481012" y="1109663"/>
                  <a:pt x="481012" y="1109663"/>
                </a:cubicBezTo>
                <a:lnTo>
                  <a:pt x="0" y="1466850"/>
                </a:lnTo>
              </a:path>
            </a:pathLst>
          </a:cu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</a:t>
            </a:r>
            <a:endParaRPr lang="de-CH" dirty="0"/>
          </a:p>
        </p:txBody>
      </p:sp>
      <p:sp>
        <p:nvSpPr>
          <p:cNvPr id="21" name="Freeform 20"/>
          <p:cNvSpPr/>
          <p:nvPr/>
        </p:nvSpPr>
        <p:spPr>
          <a:xfrm>
            <a:off x="5346709" y="2014926"/>
            <a:ext cx="1493043" cy="976311"/>
          </a:xfrm>
          <a:custGeom>
            <a:avLst/>
            <a:gdLst>
              <a:gd name="connsiteX0" fmla="*/ 2181225 w 2181225"/>
              <a:gd name="connsiteY0" fmla="*/ 0 h 1466850"/>
              <a:gd name="connsiteX1" fmla="*/ 1262062 w 2181225"/>
              <a:gd name="connsiteY1" fmla="*/ 547688 h 1466850"/>
              <a:gd name="connsiteX2" fmla="*/ 895350 w 2181225"/>
              <a:gd name="connsiteY2" fmla="*/ 800100 h 1466850"/>
              <a:gd name="connsiteX3" fmla="*/ 481012 w 2181225"/>
              <a:gd name="connsiteY3" fmla="*/ 1109663 h 1466850"/>
              <a:gd name="connsiteX4" fmla="*/ 0 w 2181225"/>
              <a:gd name="connsiteY4" fmla="*/ 1466850 h 146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1225" h="1466850">
                <a:moveTo>
                  <a:pt x="2181225" y="0"/>
                </a:moveTo>
                <a:lnTo>
                  <a:pt x="1262062" y="547688"/>
                </a:lnTo>
                <a:cubicBezTo>
                  <a:pt x="1047750" y="681038"/>
                  <a:pt x="1025525" y="706437"/>
                  <a:pt x="895350" y="800100"/>
                </a:cubicBezTo>
                <a:cubicBezTo>
                  <a:pt x="765175" y="893763"/>
                  <a:pt x="481012" y="1109663"/>
                  <a:pt x="481012" y="1109663"/>
                </a:cubicBezTo>
                <a:lnTo>
                  <a:pt x="0" y="1466850"/>
                </a:lnTo>
              </a:path>
            </a:pathLst>
          </a:cu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</a:t>
            </a:r>
            <a:endParaRPr lang="de-CH" dirty="0"/>
          </a:p>
        </p:txBody>
      </p:sp>
      <p:sp>
        <p:nvSpPr>
          <p:cNvPr id="22" name="Freeform 21"/>
          <p:cNvSpPr/>
          <p:nvPr/>
        </p:nvSpPr>
        <p:spPr>
          <a:xfrm>
            <a:off x="5337185" y="1967301"/>
            <a:ext cx="583404" cy="366711"/>
          </a:xfrm>
          <a:custGeom>
            <a:avLst/>
            <a:gdLst>
              <a:gd name="connsiteX0" fmla="*/ 2181225 w 2181225"/>
              <a:gd name="connsiteY0" fmla="*/ 0 h 1466850"/>
              <a:gd name="connsiteX1" fmla="*/ 1262062 w 2181225"/>
              <a:gd name="connsiteY1" fmla="*/ 547688 h 1466850"/>
              <a:gd name="connsiteX2" fmla="*/ 895350 w 2181225"/>
              <a:gd name="connsiteY2" fmla="*/ 800100 h 1466850"/>
              <a:gd name="connsiteX3" fmla="*/ 481012 w 2181225"/>
              <a:gd name="connsiteY3" fmla="*/ 1109663 h 1466850"/>
              <a:gd name="connsiteX4" fmla="*/ 0 w 2181225"/>
              <a:gd name="connsiteY4" fmla="*/ 1466850 h 146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1225" h="1466850">
                <a:moveTo>
                  <a:pt x="2181225" y="0"/>
                </a:moveTo>
                <a:lnTo>
                  <a:pt x="1262062" y="547688"/>
                </a:lnTo>
                <a:cubicBezTo>
                  <a:pt x="1047750" y="681038"/>
                  <a:pt x="1025525" y="706437"/>
                  <a:pt x="895350" y="800100"/>
                </a:cubicBezTo>
                <a:cubicBezTo>
                  <a:pt x="765175" y="893763"/>
                  <a:pt x="481012" y="1109663"/>
                  <a:pt x="481012" y="1109663"/>
                </a:cubicBezTo>
                <a:lnTo>
                  <a:pt x="0" y="1466850"/>
                </a:lnTo>
              </a:path>
            </a:pathLst>
          </a:cu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</a:t>
            </a:r>
            <a:endParaRPr lang="de-CH" dirty="0"/>
          </a:p>
        </p:txBody>
      </p:sp>
      <p:sp>
        <p:nvSpPr>
          <p:cNvPr id="3" name="Rectangle 2"/>
          <p:cNvSpPr/>
          <p:nvPr/>
        </p:nvSpPr>
        <p:spPr>
          <a:xfrm>
            <a:off x="6442085" y="1617018"/>
            <a:ext cx="720715" cy="331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6248400" y="1524000"/>
            <a:ext cx="1327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G (2e</a:t>
            </a:r>
            <a:r>
              <a:rPr lang="en-GB" sz="2400" baseline="30000" dirty="0" smtClean="0"/>
              <a:t>2</a:t>
            </a:r>
            <a:r>
              <a:rPr lang="en-GB" sz="2400" dirty="0" smtClean="0"/>
              <a:t>/h)</a:t>
            </a:r>
            <a:endParaRPr lang="en-GB" sz="2400" dirty="0"/>
          </a:p>
        </p:txBody>
      </p:sp>
      <p:sp>
        <p:nvSpPr>
          <p:cNvPr id="27" name="Rectangle 26"/>
          <p:cNvSpPr/>
          <p:nvPr/>
        </p:nvSpPr>
        <p:spPr>
          <a:xfrm>
            <a:off x="2098685" y="1617018"/>
            <a:ext cx="720715" cy="331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1981200" y="1524000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 smtClean="0"/>
              <a:t>dG</a:t>
            </a:r>
            <a:r>
              <a:rPr lang="en-GB" sz="2400" dirty="0" smtClean="0"/>
              <a:t>/dx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016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79" name="Group 99"/>
          <p:cNvGrpSpPr>
            <a:grpSpLocks noChangeAspect="1"/>
          </p:cNvGrpSpPr>
          <p:nvPr/>
        </p:nvGrpSpPr>
        <p:grpSpPr bwMode="auto">
          <a:xfrm rot="-180000">
            <a:off x="291367" y="1052463"/>
            <a:ext cx="4319588" cy="5423670"/>
            <a:chOff x="9762670" y="1152582"/>
            <a:chExt cx="3687336" cy="4629143"/>
          </a:xfrm>
        </p:grpSpPr>
        <p:cxnSp>
          <p:nvCxnSpPr>
            <p:cNvPr id="14" name="Straight Connector 13"/>
            <p:cNvCxnSpPr/>
            <p:nvPr/>
          </p:nvCxnSpPr>
          <p:spPr>
            <a:xfrm flipH="1" flipV="1">
              <a:off x="10385244" y="1279621"/>
              <a:ext cx="401121" cy="7005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 flipV="1">
              <a:off x="10504426" y="1152582"/>
              <a:ext cx="387570" cy="75605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 flipV="1">
              <a:off x="12324182" y="4789907"/>
              <a:ext cx="512243" cy="99181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2429517" y="4724791"/>
              <a:ext cx="559673" cy="103924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5808" name="Group 132"/>
            <p:cNvGrpSpPr>
              <a:grpSpLocks/>
            </p:cNvGrpSpPr>
            <p:nvPr/>
          </p:nvGrpSpPr>
          <p:grpSpPr bwMode="auto">
            <a:xfrm rot="900000">
              <a:off x="10365016" y="1799594"/>
              <a:ext cx="3084990" cy="1126239"/>
              <a:chOff x="3649839" y="2627817"/>
              <a:chExt cx="1925129" cy="702808"/>
            </a:xfrm>
          </p:grpSpPr>
          <p:sp>
            <p:nvSpPr>
              <p:cNvPr id="57" name="Freeform 56"/>
              <p:cNvSpPr/>
              <p:nvPr/>
            </p:nvSpPr>
            <p:spPr>
              <a:xfrm>
                <a:off x="3642485" y="2701450"/>
                <a:ext cx="1840979" cy="625690"/>
              </a:xfrm>
              <a:custGeom>
                <a:avLst/>
                <a:gdLst>
                  <a:gd name="connsiteX0" fmla="*/ 1838942 w 1838942"/>
                  <a:gd name="connsiteY0" fmla="*/ 622927 h 622927"/>
                  <a:gd name="connsiteX1" fmla="*/ 1746074 w 1838942"/>
                  <a:gd name="connsiteY1" fmla="*/ 408614 h 622927"/>
                  <a:gd name="connsiteX2" fmla="*/ 1567480 w 1838942"/>
                  <a:gd name="connsiteY2" fmla="*/ 218114 h 622927"/>
                  <a:gd name="connsiteX3" fmla="*/ 1367455 w 1838942"/>
                  <a:gd name="connsiteY3" fmla="*/ 80002 h 622927"/>
                  <a:gd name="connsiteX4" fmla="*/ 1072180 w 1838942"/>
                  <a:gd name="connsiteY4" fmla="*/ 6183 h 622927"/>
                  <a:gd name="connsiteX5" fmla="*/ 795955 w 1838942"/>
                  <a:gd name="connsiteY5" fmla="*/ 13327 h 622927"/>
                  <a:gd name="connsiteX6" fmla="*/ 557830 w 1838942"/>
                  <a:gd name="connsiteY6" fmla="*/ 87145 h 622927"/>
                  <a:gd name="connsiteX7" fmla="*/ 298274 w 1838942"/>
                  <a:gd name="connsiteY7" fmla="*/ 249070 h 622927"/>
                  <a:gd name="connsiteX8" fmla="*/ 131586 w 1838942"/>
                  <a:gd name="connsiteY8" fmla="*/ 453858 h 622927"/>
                  <a:gd name="connsiteX9" fmla="*/ 72055 w 1838942"/>
                  <a:gd name="connsiteY9" fmla="*/ 570539 h 622927"/>
                  <a:gd name="connsiteX10" fmla="*/ 617 w 1838942"/>
                  <a:gd name="connsiteY10" fmla="*/ 546727 h 622927"/>
                  <a:gd name="connsiteX11" fmla="*/ 114917 w 1838942"/>
                  <a:gd name="connsiteY11" fmla="*/ 325270 h 622927"/>
                  <a:gd name="connsiteX12" fmla="*/ 229217 w 1838942"/>
                  <a:gd name="connsiteY12" fmla="*/ 218114 h 622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38942" h="622927">
                    <a:moveTo>
                      <a:pt x="1838942" y="622927"/>
                    </a:moveTo>
                    <a:cubicBezTo>
                      <a:pt x="1815130" y="549505"/>
                      <a:pt x="1791318" y="476083"/>
                      <a:pt x="1746074" y="408614"/>
                    </a:cubicBezTo>
                    <a:cubicBezTo>
                      <a:pt x="1700830" y="341145"/>
                      <a:pt x="1630583" y="272883"/>
                      <a:pt x="1567480" y="218114"/>
                    </a:cubicBezTo>
                    <a:cubicBezTo>
                      <a:pt x="1504377" y="163345"/>
                      <a:pt x="1450005" y="115324"/>
                      <a:pt x="1367455" y="80002"/>
                    </a:cubicBezTo>
                    <a:cubicBezTo>
                      <a:pt x="1284905" y="44680"/>
                      <a:pt x="1167430" y="17295"/>
                      <a:pt x="1072180" y="6183"/>
                    </a:cubicBezTo>
                    <a:cubicBezTo>
                      <a:pt x="976930" y="-4929"/>
                      <a:pt x="881680" y="-167"/>
                      <a:pt x="795955" y="13327"/>
                    </a:cubicBezTo>
                    <a:cubicBezTo>
                      <a:pt x="710230" y="26821"/>
                      <a:pt x="640777" y="47854"/>
                      <a:pt x="557830" y="87145"/>
                    </a:cubicBezTo>
                    <a:cubicBezTo>
                      <a:pt x="474883" y="126435"/>
                      <a:pt x="369315" y="187951"/>
                      <a:pt x="298274" y="249070"/>
                    </a:cubicBezTo>
                    <a:cubicBezTo>
                      <a:pt x="227233" y="310189"/>
                      <a:pt x="169289" y="400280"/>
                      <a:pt x="131586" y="453858"/>
                    </a:cubicBezTo>
                    <a:cubicBezTo>
                      <a:pt x="93883" y="507436"/>
                      <a:pt x="93883" y="555061"/>
                      <a:pt x="72055" y="570539"/>
                    </a:cubicBezTo>
                    <a:cubicBezTo>
                      <a:pt x="50227" y="586017"/>
                      <a:pt x="-6527" y="587605"/>
                      <a:pt x="617" y="546727"/>
                    </a:cubicBezTo>
                    <a:cubicBezTo>
                      <a:pt x="7761" y="505849"/>
                      <a:pt x="76817" y="380039"/>
                      <a:pt x="114917" y="325270"/>
                    </a:cubicBezTo>
                    <a:cubicBezTo>
                      <a:pt x="153017" y="270501"/>
                      <a:pt x="191117" y="244307"/>
                      <a:pt x="229217" y="218114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CH"/>
              </a:p>
            </p:txBody>
          </p:sp>
          <p:sp>
            <p:nvSpPr>
              <p:cNvPr id="58" name="Freeform 57"/>
              <p:cNvSpPr/>
              <p:nvPr/>
            </p:nvSpPr>
            <p:spPr>
              <a:xfrm>
                <a:off x="3928816" y="2623713"/>
                <a:ext cx="1642251" cy="706014"/>
              </a:xfrm>
              <a:custGeom>
                <a:avLst/>
                <a:gdLst>
                  <a:gd name="connsiteX0" fmla="*/ 0 w 1641143"/>
                  <a:gd name="connsiteY0" fmla="*/ 241589 h 702808"/>
                  <a:gd name="connsiteX1" fmla="*/ 190500 w 1641143"/>
                  <a:gd name="connsiteY1" fmla="*/ 122527 h 702808"/>
                  <a:gd name="connsiteX2" fmla="*/ 407194 w 1641143"/>
                  <a:gd name="connsiteY2" fmla="*/ 43946 h 702808"/>
                  <a:gd name="connsiteX3" fmla="*/ 685800 w 1641143"/>
                  <a:gd name="connsiteY3" fmla="*/ 1083 h 702808"/>
                  <a:gd name="connsiteX4" fmla="*/ 1097756 w 1641143"/>
                  <a:gd name="connsiteY4" fmla="*/ 86808 h 702808"/>
                  <a:gd name="connsiteX5" fmla="*/ 1404938 w 1641143"/>
                  <a:gd name="connsiteY5" fmla="*/ 291596 h 702808"/>
                  <a:gd name="connsiteX6" fmla="*/ 1578769 w 1641143"/>
                  <a:gd name="connsiteY6" fmla="*/ 522577 h 702808"/>
                  <a:gd name="connsiteX7" fmla="*/ 1640681 w 1641143"/>
                  <a:gd name="connsiteY7" fmla="*/ 684502 h 702808"/>
                  <a:gd name="connsiteX8" fmla="*/ 1552575 w 1641143"/>
                  <a:gd name="connsiteY8" fmla="*/ 701171 h 702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41143" h="702808">
                    <a:moveTo>
                      <a:pt x="0" y="241589"/>
                    </a:moveTo>
                    <a:cubicBezTo>
                      <a:pt x="61317" y="198528"/>
                      <a:pt x="122634" y="155467"/>
                      <a:pt x="190500" y="122527"/>
                    </a:cubicBezTo>
                    <a:cubicBezTo>
                      <a:pt x="258366" y="89586"/>
                      <a:pt x="324644" y="64187"/>
                      <a:pt x="407194" y="43946"/>
                    </a:cubicBezTo>
                    <a:cubicBezTo>
                      <a:pt x="489744" y="23705"/>
                      <a:pt x="570706" y="-6061"/>
                      <a:pt x="685800" y="1083"/>
                    </a:cubicBezTo>
                    <a:cubicBezTo>
                      <a:pt x="800894" y="8227"/>
                      <a:pt x="977900" y="38389"/>
                      <a:pt x="1097756" y="86808"/>
                    </a:cubicBezTo>
                    <a:cubicBezTo>
                      <a:pt x="1217612" y="135227"/>
                      <a:pt x="1324769" y="218968"/>
                      <a:pt x="1404938" y="291596"/>
                    </a:cubicBezTo>
                    <a:cubicBezTo>
                      <a:pt x="1485107" y="364224"/>
                      <a:pt x="1539479" y="457093"/>
                      <a:pt x="1578769" y="522577"/>
                    </a:cubicBezTo>
                    <a:cubicBezTo>
                      <a:pt x="1618060" y="588061"/>
                      <a:pt x="1645047" y="654737"/>
                      <a:pt x="1640681" y="684502"/>
                    </a:cubicBezTo>
                    <a:cubicBezTo>
                      <a:pt x="1636315" y="714267"/>
                      <a:pt x="1565672" y="697996"/>
                      <a:pt x="1552575" y="701171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CH"/>
              </a:p>
            </p:txBody>
          </p:sp>
        </p:grpSp>
        <p:grpSp>
          <p:nvGrpSpPr>
            <p:cNvPr id="75809" name="Group 133"/>
            <p:cNvGrpSpPr>
              <a:grpSpLocks/>
            </p:cNvGrpSpPr>
            <p:nvPr/>
          </p:nvGrpSpPr>
          <p:grpSpPr bwMode="auto">
            <a:xfrm rot="900000">
              <a:off x="9762670" y="3750575"/>
              <a:ext cx="3094233" cy="1320514"/>
              <a:chOff x="3617460" y="3898279"/>
              <a:chExt cx="1930897" cy="824042"/>
            </a:xfrm>
          </p:grpSpPr>
          <p:sp>
            <p:nvSpPr>
              <p:cNvPr id="48" name="Freeform 47"/>
              <p:cNvSpPr/>
              <p:nvPr/>
            </p:nvSpPr>
            <p:spPr>
              <a:xfrm>
                <a:off x="3612682" y="3892035"/>
                <a:ext cx="1930617" cy="704324"/>
              </a:xfrm>
              <a:custGeom>
                <a:avLst/>
                <a:gdLst>
                  <a:gd name="connsiteX0" fmla="*/ 1697490 w 1930897"/>
                  <a:gd name="connsiteY0" fmla="*/ 435596 h 702296"/>
                  <a:gd name="connsiteX1" fmla="*/ 1795121 w 1930897"/>
                  <a:gd name="connsiteY1" fmla="*/ 328440 h 702296"/>
                  <a:gd name="connsiteX2" fmla="*/ 1873703 w 1930897"/>
                  <a:gd name="connsiteY2" fmla="*/ 218902 h 702296"/>
                  <a:gd name="connsiteX3" fmla="*/ 1921328 w 1930897"/>
                  <a:gd name="connsiteY3" fmla="*/ 111746 h 702296"/>
                  <a:gd name="connsiteX4" fmla="*/ 1926090 w 1930897"/>
                  <a:gd name="connsiteY4" fmla="*/ 76027 h 702296"/>
                  <a:gd name="connsiteX5" fmla="*/ 1866559 w 1930897"/>
                  <a:gd name="connsiteY5" fmla="*/ 66502 h 702296"/>
                  <a:gd name="connsiteX6" fmla="*/ 1795121 w 1930897"/>
                  <a:gd name="connsiteY6" fmla="*/ 187946 h 702296"/>
                  <a:gd name="connsiteX7" fmla="*/ 1711778 w 1930897"/>
                  <a:gd name="connsiteY7" fmla="*/ 302246 h 702296"/>
                  <a:gd name="connsiteX8" fmla="*/ 1604621 w 1930897"/>
                  <a:gd name="connsiteY8" fmla="*/ 416546 h 702296"/>
                  <a:gd name="connsiteX9" fmla="*/ 1492703 w 1930897"/>
                  <a:gd name="connsiteY9" fmla="*/ 504652 h 702296"/>
                  <a:gd name="connsiteX10" fmla="*/ 1359353 w 1930897"/>
                  <a:gd name="connsiteY10" fmla="*/ 568946 h 702296"/>
                  <a:gd name="connsiteX11" fmla="*/ 1218859 w 1930897"/>
                  <a:gd name="connsiteY11" fmla="*/ 623715 h 702296"/>
                  <a:gd name="connsiteX12" fmla="*/ 1014071 w 1930897"/>
                  <a:gd name="connsiteY12" fmla="*/ 649909 h 702296"/>
                  <a:gd name="connsiteX13" fmla="*/ 866434 w 1930897"/>
                  <a:gd name="connsiteY13" fmla="*/ 649909 h 702296"/>
                  <a:gd name="connsiteX14" fmla="*/ 718796 w 1930897"/>
                  <a:gd name="connsiteY14" fmla="*/ 626096 h 702296"/>
                  <a:gd name="connsiteX15" fmla="*/ 525915 w 1930897"/>
                  <a:gd name="connsiteY15" fmla="*/ 545134 h 702296"/>
                  <a:gd name="connsiteX16" fmla="*/ 344940 w 1930897"/>
                  <a:gd name="connsiteY16" fmla="*/ 428452 h 702296"/>
                  <a:gd name="connsiteX17" fmla="*/ 228259 w 1930897"/>
                  <a:gd name="connsiteY17" fmla="*/ 287959 h 702296"/>
                  <a:gd name="connsiteX18" fmla="*/ 171109 w 1930897"/>
                  <a:gd name="connsiteY18" fmla="*/ 209377 h 702296"/>
                  <a:gd name="connsiteX19" fmla="*/ 106815 w 1930897"/>
                  <a:gd name="connsiteY19" fmla="*/ 87934 h 702296"/>
                  <a:gd name="connsiteX20" fmla="*/ 71096 w 1930897"/>
                  <a:gd name="connsiteY20" fmla="*/ 4590 h 702296"/>
                  <a:gd name="connsiteX21" fmla="*/ 2040 w 1930897"/>
                  <a:gd name="connsiteY21" fmla="*/ 23640 h 702296"/>
                  <a:gd name="connsiteX22" fmla="*/ 28234 w 1930897"/>
                  <a:gd name="connsiteY22" fmla="*/ 130796 h 702296"/>
                  <a:gd name="connsiteX23" fmla="*/ 128246 w 1930897"/>
                  <a:gd name="connsiteY23" fmla="*/ 304627 h 702296"/>
                  <a:gd name="connsiteX24" fmla="*/ 268740 w 1930897"/>
                  <a:gd name="connsiteY24" fmla="*/ 487984 h 702296"/>
                  <a:gd name="connsiteX25" fmla="*/ 471146 w 1930897"/>
                  <a:gd name="connsiteY25" fmla="*/ 607046 h 702296"/>
                  <a:gd name="connsiteX26" fmla="*/ 654503 w 1930897"/>
                  <a:gd name="connsiteY26" fmla="*/ 676102 h 702296"/>
                  <a:gd name="connsiteX27" fmla="*/ 694984 w 1930897"/>
                  <a:gd name="connsiteY27" fmla="*/ 702296 h 702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930897" h="702296">
                    <a:moveTo>
                      <a:pt x="1697490" y="435596"/>
                    </a:moveTo>
                    <a:cubicBezTo>
                      <a:pt x="1731621" y="400076"/>
                      <a:pt x="1765752" y="364556"/>
                      <a:pt x="1795121" y="328440"/>
                    </a:cubicBezTo>
                    <a:cubicBezTo>
                      <a:pt x="1824490" y="292324"/>
                      <a:pt x="1852669" y="255018"/>
                      <a:pt x="1873703" y="218902"/>
                    </a:cubicBezTo>
                    <a:cubicBezTo>
                      <a:pt x="1894737" y="182786"/>
                      <a:pt x="1912597" y="135558"/>
                      <a:pt x="1921328" y="111746"/>
                    </a:cubicBezTo>
                    <a:cubicBezTo>
                      <a:pt x="1930059" y="87934"/>
                      <a:pt x="1935218" y="83568"/>
                      <a:pt x="1926090" y="76027"/>
                    </a:cubicBezTo>
                    <a:cubicBezTo>
                      <a:pt x="1916962" y="68486"/>
                      <a:pt x="1888387" y="47849"/>
                      <a:pt x="1866559" y="66502"/>
                    </a:cubicBezTo>
                    <a:cubicBezTo>
                      <a:pt x="1844731" y="85155"/>
                      <a:pt x="1820918" y="148655"/>
                      <a:pt x="1795121" y="187946"/>
                    </a:cubicBezTo>
                    <a:cubicBezTo>
                      <a:pt x="1769324" y="227237"/>
                      <a:pt x="1743528" y="264146"/>
                      <a:pt x="1711778" y="302246"/>
                    </a:cubicBezTo>
                    <a:cubicBezTo>
                      <a:pt x="1680028" y="340346"/>
                      <a:pt x="1641133" y="382812"/>
                      <a:pt x="1604621" y="416546"/>
                    </a:cubicBezTo>
                    <a:cubicBezTo>
                      <a:pt x="1568108" y="450280"/>
                      <a:pt x="1533581" y="479252"/>
                      <a:pt x="1492703" y="504652"/>
                    </a:cubicBezTo>
                    <a:cubicBezTo>
                      <a:pt x="1451825" y="530052"/>
                      <a:pt x="1404994" y="549102"/>
                      <a:pt x="1359353" y="568946"/>
                    </a:cubicBezTo>
                    <a:cubicBezTo>
                      <a:pt x="1313712" y="588790"/>
                      <a:pt x="1276406" y="610221"/>
                      <a:pt x="1218859" y="623715"/>
                    </a:cubicBezTo>
                    <a:cubicBezTo>
                      <a:pt x="1161312" y="637209"/>
                      <a:pt x="1072809" y="645543"/>
                      <a:pt x="1014071" y="649909"/>
                    </a:cubicBezTo>
                    <a:cubicBezTo>
                      <a:pt x="955333" y="654275"/>
                      <a:pt x="915646" y="653878"/>
                      <a:pt x="866434" y="649909"/>
                    </a:cubicBezTo>
                    <a:cubicBezTo>
                      <a:pt x="817222" y="645940"/>
                      <a:pt x="775549" y="643558"/>
                      <a:pt x="718796" y="626096"/>
                    </a:cubicBezTo>
                    <a:cubicBezTo>
                      <a:pt x="662043" y="608634"/>
                      <a:pt x="588224" y="578075"/>
                      <a:pt x="525915" y="545134"/>
                    </a:cubicBezTo>
                    <a:cubicBezTo>
                      <a:pt x="463606" y="512193"/>
                      <a:pt x="394549" y="471315"/>
                      <a:pt x="344940" y="428452"/>
                    </a:cubicBezTo>
                    <a:cubicBezTo>
                      <a:pt x="295331" y="385589"/>
                      <a:pt x="257231" y="324471"/>
                      <a:pt x="228259" y="287959"/>
                    </a:cubicBezTo>
                    <a:cubicBezTo>
                      <a:pt x="199287" y="251447"/>
                      <a:pt x="191350" y="242714"/>
                      <a:pt x="171109" y="209377"/>
                    </a:cubicBezTo>
                    <a:cubicBezTo>
                      <a:pt x="150868" y="176040"/>
                      <a:pt x="123484" y="122065"/>
                      <a:pt x="106815" y="87934"/>
                    </a:cubicBezTo>
                    <a:cubicBezTo>
                      <a:pt x="90146" y="53803"/>
                      <a:pt x="88558" y="15306"/>
                      <a:pt x="71096" y="4590"/>
                    </a:cubicBezTo>
                    <a:cubicBezTo>
                      <a:pt x="53634" y="-6126"/>
                      <a:pt x="9184" y="2606"/>
                      <a:pt x="2040" y="23640"/>
                    </a:cubicBezTo>
                    <a:cubicBezTo>
                      <a:pt x="-5104" y="44674"/>
                      <a:pt x="7200" y="83965"/>
                      <a:pt x="28234" y="130796"/>
                    </a:cubicBezTo>
                    <a:cubicBezTo>
                      <a:pt x="49268" y="177627"/>
                      <a:pt x="88162" y="245096"/>
                      <a:pt x="128246" y="304627"/>
                    </a:cubicBezTo>
                    <a:cubicBezTo>
                      <a:pt x="168330" y="364158"/>
                      <a:pt x="211590" y="437581"/>
                      <a:pt x="268740" y="487984"/>
                    </a:cubicBezTo>
                    <a:cubicBezTo>
                      <a:pt x="325890" y="538387"/>
                      <a:pt x="406852" y="575693"/>
                      <a:pt x="471146" y="607046"/>
                    </a:cubicBezTo>
                    <a:cubicBezTo>
                      <a:pt x="535440" y="638399"/>
                      <a:pt x="617197" y="660227"/>
                      <a:pt x="654503" y="676102"/>
                    </a:cubicBezTo>
                    <a:cubicBezTo>
                      <a:pt x="691809" y="691977"/>
                      <a:pt x="693396" y="697136"/>
                      <a:pt x="694984" y="702296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CH"/>
              </a:p>
            </p:txBody>
          </p:sp>
          <p:cxnSp>
            <p:nvCxnSpPr>
              <p:cNvPr id="49" name="Straight Connector 48"/>
              <p:cNvCxnSpPr/>
              <p:nvPr/>
            </p:nvCxnSpPr>
            <p:spPr>
              <a:xfrm flipV="1">
                <a:off x="4392728" y="4597897"/>
                <a:ext cx="6765" cy="7440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flipV="1">
                <a:off x="4296807" y="4590607"/>
                <a:ext cx="7611" cy="8117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flipH="1">
                <a:off x="4704158" y="4610387"/>
                <a:ext cx="7611" cy="837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flipH="1">
                <a:off x="4782145" y="4587652"/>
                <a:ext cx="11839" cy="11414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Freeform 52"/>
              <p:cNvSpPr/>
              <p:nvPr/>
            </p:nvSpPr>
            <p:spPr>
              <a:xfrm>
                <a:off x="4398363" y="4597712"/>
                <a:ext cx="317119" cy="21984"/>
              </a:xfrm>
              <a:custGeom>
                <a:avLst/>
                <a:gdLst>
                  <a:gd name="connsiteX0" fmla="*/ 0 w 316707"/>
                  <a:gd name="connsiteY0" fmla="*/ 0 h 21432"/>
                  <a:gd name="connsiteX1" fmla="*/ 95250 w 316707"/>
                  <a:gd name="connsiteY1" fmla="*/ 21432 h 21432"/>
                  <a:gd name="connsiteX2" fmla="*/ 226219 w 316707"/>
                  <a:gd name="connsiteY2" fmla="*/ 14288 h 21432"/>
                  <a:gd name="connsiteX3" fmla="*/ 316707 w 316707"/>
                  <a:gd name="connsiteY3" fmla="*/ 4763 h 21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6707" h="21432">
                    <a:moveTo>
                      <a:pt x="0" y="0"/>
                    </a:moveTo>
                    <a:cubicBezTo>
                      <a:pt x="28773" y="9525"/>
                      <a:pt x="57547" y="19051"/>
                      <a:pt x="95250" y="21432"/>
                    </a:cubicBezTo>
                    <a:lnTo>
                      <a:pt x="226219" y="14288"/>
                    </a:lnTo>
                    <a:cubicBezTo>
                      <a:pt x="263128" y="11510"/>
                      <a:pt x="289917" y="8136"/>
                      <a:pt x="316707" y="4763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CH"/>
              </a:p>
            </p:txBody>
          </p:sp>
          <p:sp>
            <p:nvSpPr>
              <p:cNvPr id="54" name="Freeform 53"/>
              <p:cNvSpPr/>
              <p:nvPr/>
            </p:nvSpPr>
            <p:spPr>
              <a:xfrm>
                <a:off x="4788167" y="4373447"/>
                <a:ext cx="472718" cy="217300"/>
              </a:xfrm>
              <a:custGeom>
                <a:avLst/>
                <a:gdLst>
                  <a:gd name="connsiteX0" fmla="*/ 473869 w 473869"/>
                  <a:gd name="connsiteY0" fmla="*/ 0 h 216694"/>
                  <a:gd name="connsiteX1" fmla="*/ 390525 w 473869"/>
                  <a:gd name="connsiteY1" fmla="*/ 66675 h 216694"/>
                  <a:gd name="connsiteX2" fmla="*/ 304800 w 473869"/>
                  <a:gd name="connsiteY2" fmla="*/ 111919 h 216694"/>
                  <a:gd name="connsiteX3" fmla="*/ 173832 w 473869"/>
                  <a:gd name="connsiteY3" fmla="*/ 171450 h 216694"/>
                  <a:gd name="connsiteX4" fmla="*/ 73819 w 473869"/>
                  <a:gd name="connsiteY4" fmla="*/ 202406 h 216694"/>
                  <a:gd name="connsiteX5" fmla="*/ 0 w 473869"/>
                  <a:gd name="connsiteY5" fmla="*/ 216694 h 216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3869" h="216694">
                    <a:moveTo>
                      <a:pt x="473869" y="0"/>
                    </a:moveTo>
                    <a:cubicBezTo>
                      <a:pt x="446286" y="24011"/>
                      <a:pt x="418703" y="48022"/>
                      <a:pt x="390525" y="66675"/>
                    </a:cubicBezTo>
                    <a:cubicBezTo>
                      <a:pt x="362347" y="85328"/>
                      <a:pt x="340915" y="94457"/>
                      <a:pt x="304800" y="111919"/>
                    </a:cubicBezTo>
                    <a:cubicBezTo>
                      <a:pt x="268685" y="129381"/>
                      <a:pt x="212329" y="156369"/>
                      <a:pt x="173832" y="171450"/>
                    </a:cubicBezTo>
                    <a:cubicBezTo>
                      <a:pt x="135335" y="186531"/>
                      <a:pt x="102791" y="194865"/>
                      <a:pt x="73819" y="202406"/>
                    </a:cubicBezTo>
                    <a:cubicBezTo>
                      <a:pt x="44847" y="209947"/>
                      <a:pt x="0" y="216694"/>
                      <a:pt x="0" y="216694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CH"/>
              </a:p>
            </p:txBody>
          </p:sp>
          <p:sp>
            <p:nvSpPr>
              <p:cNvPr id="55" name="Freeform 54"/>
              <p:cNvSpPr/>
              <p:nvPr/>
            </p:nvSpPr>
            <p:spPr>
              <a:xfrm>
                <a:off x="4295718" y="4669635"/>
                <a:ext cx="98095" cy="25366"/>
              </a:xfrm>
              <a:custGeom>
                <a:avLst/>
                <a:gdLst>
                  <a:gd name="connsiteX0" fmla="*/ 0 w 97631"/>
                  <a:gd name="connsiteY0" fmla="*/ 2381 h 26203"/>
                  <a:gd name="connsiteX1" fmla="*/ 45243 w 97631"/>
                  <a:gd name="connsiteY1" fmla="*/ 26194 h 26203"/>
                  <a:gd name="connsiteX2" fmla="*/ 97631 w 97631"/>
                  <a:gd name="connsiteY2" fmla="*/ 0 h 26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7631" h="26203">
                    <a:moveTo>
                      <a:pt x="0" y="2381"/>
                    </a:moveTo>
                    <a:cubicBezTo>
                      <a:pt x="14485" y="14486"/>
                      <a:pt x="28971" y="26591"/>
                      <a:pt x="45243" y="26194"/>
                    </a:cubicBezTo>
                    <a:cubicBezTo>
                      <a:pt x="61515" y="25797"/>
                      <a:pt x="79573" y="12898"/>
                      <a:pt x="97631" y="0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CH"/>
              </a:p>
            </p:txBody>
          </p:sp>
          <p:sp>
            <p:nvSpPr>
              <p:cNvPr id="56" name="Freeform 55"/>
              <p:cNvSpPr/>
              <p:nvPr/>
            </p:nvSpPr>
            <p:spPr>
              <a:xfrm>
                <a:off x="4702496" y="4692009"/>
                <a:ext cx="82874" cy="27057"/>
              </a:xfrm>
              <a:custGeom>
                <a:avLst/>
                <a:gdLst>
                  <a:gd name="connsiteX0" fmla="*/ 0 w 83344"/>
                  <a:gd name="connsiteY0" fmla="*/ 0 h 26496"/>
                  <a:gd name="connsiteX1" fmla="*/ 42863 w 83344"/>
                  <a:gd name="connsiteY1" fmla="*/ 26194 h 26496"/>
                  <a:gd name="connsiteX2" fmla="*/ 83344 w 83344"/>
                  <a:gd name="connsiteY2" fmla="*/ 11906 h 26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344" h="26496">
                    <a:moveTo>
                      <a:pt x="0" y="0"/>
                    </a:moveTo>
                    <a:cubicBezTo>
                      <a:pt x="14486" y="12105"/>
                      <a:pt x="28972" y="24210"/>
                      <a:pt x="42863" y="26194"/>
                    </a:cubicBezTo>
                    <a:cubicBezTo>
                      <a:pt x="56754" y="28178"/>
                      <a:pt x="70049" y="20042"/>
                      <a:pt x="83344" y="11906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CH"/>
              </a:p>
            </p:txBody>
          </p:sp>
        </p:grpSp>
      </p:grpSp>
      <p:cxnSp>
        <p:nvCxnSpPr>
          <p:cNvPr id="7" name="Straight Arrow Connector 6"/>
          <p:cNvCxnSpPr>
            <a:stCxn id="92" idx="5"/>
            <a:endCxn id="48" idx="6"/>
          </p:cNvCxnSpPr>
          <p:nvPr/>
        </p:nvCxnSpPr>
        <p:spPr>
          <a:xfrm>
            <a:off x="3511686" y="4467327"/>
            <a:ext cx="254333" cy="31915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V="1">
            <a:off x="3610802" y="3340594"/>
            <a:ext cx="588624" cy="37071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>
            <a:off x="4035459" y="3495675"/>
            <a:ext cx="239712" cy="1041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785" name="TextBox 64"/>
          <p:cNvSpPr txBox="1">
            <a:spLocks noChangeArrowheads="1"/>
          </p:cNvSpPr>
          <p:nvPr/>
        </p:nvSpPr>
        <p:spPr bwMode="auto">
          <a:xfrm>
            <a:off x="3702084" y="3048000"/>
            <a:ext cx="36901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000" dirty="0"/>
              <a:t>a</a:t>
            </a:r>
            <a:endParaRPr lang="de-CH" sz="3000" dirty="0"/>
          </a:p>
        </p:txBody>
      </p:sp>
      <p:sp>
        <p:nvSpPr>
          <p:cNvPr id="75786" name="TextBox 65"/>
          <p:cNvSpPr txBox="1">
            <a:spLocks noChangeArrowheads="1"/>
          </p:cNvSpPr>
          <p:nvPr/>
        </p:nvSpPr>
        <p:spPr bwMode="auto">
          <a:xfrm>
            <a:off x="3352834" y="4508500"/>
            <a:ext cx="38664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000" dirty="0"/>
              <a:t>b</a:t>
            </a:r>
            <a:endParaRPr lang="de-CH" sz="3000" dirty="0"/>
          </a:p>
        </p:txBody>
      </p:sp>
      <p:sp>
        <p:nvSpPr>
          <p:cNvPr id="75787" name="TextBox 66"/>
          <p:cNvSpPr txBox="1">
            <a:spLocks noChangeArrowheads="1"/>
          </p:cNvSpPr>
          <p:nvPr/>
        </p:nvSpPr>
        <p:spPr bwMode="auto">
          <a:xfrm>
            <a:off x="4140234" y="3840163"/>
            <a:ext cx="34657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000"/>
              <a:t>c</a:t>
            </a:r>
            <a:endParaRPr lang="de-CH" sz="3000"/>
          </a:p>
        </p:txBody>
      </p:sp>
      <p:cxnSp>
        <p:nvCxnSpPr>
          <p:cNvPr id="45" name="Straight Arrow Connector 44"/>
          <p:cNvCxnSpPr/>
          <p:nvPr/>
        </p:nvCxnSpPr>
        <p:spPr>
          <a:xfrm flipH="1">
            <a:off x="668330" y="2669906"/>
            <a:ext cx="239712" cy="1041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66"/>
          <p:cNvSpPr txBox="1">
            <a:spLocks noChangeArrowheads="1"/>
          </p:cNvSpPr>
          <p:nvPr/>
        </p:nvSpPr>
        <p:spPr bwMode="auto">
          <a:xfrm>
            <a:off x="747226" y="2971262"/>
            <a:ext cx="38664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000" dirty="0" smtClean="0"/>
              <a:t>d</a:t>
            </a:r>
            <a:endParaRPr lang="de-CH" sz="3000" dirty="0"/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Qualitative model</a:t>
            </a:r>
            <a:endParaRPr lang="en-GB" dirty="0"/>
          </a:p>
        </p:txBody>
      </p:sp>
      <p:sp>
        <p:nvSpPr>
          <p:cNvPr id="92" name="Oval 91"/>
          <p:cNvSpPr/>
          <p:nvPr/>
        </p:nvSpPr>
        <p:spPr>
          <a:xfrm>
            <a:off x="2457484" y="3413125"/>
            <a:ext cx="1235075" cy="1235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296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GB" dirty="0" smtClean="0"/>
              <a:t>Motivation</a:t>
            </a:r>
            <a:endParaRPr lang="en-GB" dirty="0"/>
          </a:p>
        </p:txBody>
      </p:sp>
      <p:sp>
        <p:nvSpPr>
          <p:cNvPr id="16" name="TextBox 2"/>
          <p:cNvSpPr txBox="1">
            <a:spLocks noChangeArrowheads="1"/>
          </p:cNvSpPr>
          <p:nvPr/>
        </p:nvSpPr>
        <p:spPr bwMode="auto">
          <a:xfrm>
            <a:off x="304800" y="1371600"/>
            <a:ext cx="8534400" cy="558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de-CH" sz="3000" u="sng" dirty="0" smtClean="0">
                <a:latin typeface="Arial"/>
                <a:cs typeface="Arial"/>
              </a:rPr>
              <a:t>Ultra high-mobility:</a:t>
            </a:r>
            <a:endParaRPr lang="de-CH" sz="3000" u="sng" dirty="0">
              <a:latin typeface="Arial"/>
              <a:cs typeface="Arial"/>
            </a:endParaRPr>
          </a:p>
          <a:p>
            <a:pPr eaLnBrk="1" hangingPunct="1"/>
            <a:endParaRPr lang="de-CH" sz="3000" b="1" dirty="0" smtClean="0">
              <a:latin typeface="Arial"/>
              <a:cs typeface="Arial"/>
            </a:endParaRP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de-CH" sz="3000" i="1" dirty="0" smtClean="0">
                <a:latin typeface="Arial"/>
                <a:cs typeface="Arial"/>
              </a:rPr>
              <a:t>l</a:t>
            </a:r>
            <a:r>
              <a:rPr lang="de-CH" sz="3000" baseline="-25000" dirty="0" smtClean="0">
                <a:latin typeface="Arial"/>
                <a:cs typeface="Arial"/>
              </a:rPr>
              <a:t>p </a:t>
            </a:r>
            <a:r>
              <a:rPr lang="de-CH" sz="3000" dirty="0" smtClean="0">
                <a:latin typeface="Arial"/>
                <a:cs typeface="Arial"/>
              </a:rPr>
              <a:t>&gt;&gt; </a:t>
            </a:r>
            <a:r>
              <a:rPr lang="de-CH" sz="3000" i="1" dirty="0" smtClean="0">
                <a:latin typeface="Arial"/>
                <a:cs typeface="Arial"/>
              </a:rPr>
              <a:t>L</a:t>
            </a:r>
            <a:r>
              <a:rPr lang="de-CH" sz="3000" dirty="0" smtClean="0">
                <a:latin typeface="Arial"/>
                <a:cs typeface="Arial"/>
              </a:rPr>
              <a:t>    </a:t>
            </a:r>
            <a:r>
              <a:rPr lang="de-CH" sz="3000" dirty="0" smtClean="0">
                <a:latin typeface="Arial"/>
                <a:cs typeface="Arial"/>
                <a:sym typeface="Wingdings" pitchFamily="2" charset="2"/>
              </a:rPr>
              <a:t>   B</a:t>
            </a:r>
            <a:r>
              <a:rPr lang="de-CH" sz="3000" dirty="0" smtClean="0">
                <a:latin typeface="Arial"/>
                <a:cs typeface="Arial"/>
              </a:rPr>
              <a:t>allistic transport: </a:t>
            </a:r>
          </a:p>
          <a:p>
            <a:pPr eaLnBrk="1" hangingPunct="1"/>
            <a:r>
              <a:rPr lang="de-CH" sz="3000" i="1" dirty="0" smtClean="0">
                <a:latin typeface="Arial"/>
                <a:cs typeface="Arial"/>
                <a:sym typeface="Wingdings" pitchFamily="2" charset="2"/>
              </a:rPr>
              <a:t>electron trajectories are straight lines</a:t>
            </a:r>
          </a:p>
          <a:p>
            <a:pPr eaLnBrk="1" hangingPunct="1"/>
            <a:endParaRPr lang="de-CH" sz="3000" i="1" dirty="0" smtClean="0">
              <a:latin typeface="Arial"/>
              <a:cs typeface="Arial"/>
              <a:sym typeface="Wingdings" pitchFamily="2" charset="2"/>
            </a:endParaRP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en-GB" sz="3000" dirty="0">
                <a:latin typeface="Arial"/>
                <a:cs typeface="Arial"/>
              </a:rPr>
              <a:t>Modulation doping technique </a:t>
            </a:r>
            <a:r>
              <a:rPr lang="en-GB" sz="3000" dirty="0">
                <a:latin typeface="Arial"/>
                <a:cs typeface="Arial"/>
                <a:sym typeface="Wingdings" pitchFamily="2" charset="2"/>
              </a:rPr>
              <a:t> </a:t>
            </a:r>
            <a:r>
              <a:rPr lang="en-GB" sz="3000" dirty="0">
                <a:latin typeface="Arial"/>
                <a:cs typeface="Arial"/>
              </a:rPr>
              <a:t>Small-angle </a:t>
            </a:r>
            <a:r>
              <a:rPr lang="en-GB" sz="3000" dirty="0" smtClean="0">
                <a:latin typeface="Arial"/>
                <a:cs typeface="Arial"/>
              </a:rPr>
              <a:t>scattering:</a:t>
            </a:r>
          </a:p>
          <a:p>
            <a:pPr eaLnBrk="1" hangingPunct="1"/>
            <a:r>
              <a:rPr lang="en-GB" sz="3000" i="1" dirty="0" smtClean="0">
                <a:latin typeface="Arial"/>
                <a:cs typeface="Arial"/>
              </a:rPr>
              <a:t>electron trajectories are wavy lines</a:t>
            </a:r>
          </a:p>
          <a:p>
            <a:pPr eaLnBrk="1" hangingPunct="1"/>
            <a:endParaRPr lang="en-GB" sz="3000" i="1" dirty="0" smtClean="0">
              <a:latin typeface="Arial"/>
              <a:cs typeface="Arial"/>
            </a:endParaRPr>
          </a:p>
          <a:p>
            <a:pPr eaLnBrk="1" hangingPunct="1"/>
            <a:endParaRPr lang="en-GB" sz="3000" i="1" dirty="0">
              <a:latin typeface="Arial"/>
              <a:cs typeface="Arial"/>
            </a:endParaRPr>
          </a:p>
          <a:p>
            <a:pPr algn="ctr" eaLnBrk="1" hangingPunct="1"/>
            <a:r>
              <a:rPr lang="en-GB" sz="2700" b="1" dirty="0" smtClean="0">
                <a:latin typeface="Arial"/>
                <a:cs typeface="Arial"/>
              </a:rPr>
              <a:t>How does small-angle scattering affect transport?</a:t>
            </a:r>
            <a:endParaRPr lang="en-GB" sz="2700" i="1" dirty="0">
              <a:latin typeface="Arial"/>
              <a:cs typeface="Arial"/>
            </a:endParaRPr>
          </a:p>
          <a:p>
            <a:pPr eaLnBrk="1" hangingPunct="1"/>
            <a:endParaRPr lang="de-CH" sz="3000" dirty="0" smtClean="0">
              <a:latin typeface="Arial"/>
              <a:cs typeface="Arial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0511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79" name="Group 99"/>
          <p:cNvGrpSpPr>
            <a:grpSpLocks noChangeAspect="1"/>
          </p:cNvGrpSpPr>
          <p:nvPr/>
        </p:nvGrpSpPr>
        <p:grpSpPr bwMode="auto">
          <a:xfrm rot="-180000">
            <a:off x="292921" y="1052463"/>
            <a:ext cx="4319588" cy="5423670"/>
            <a:chOff x="9762670" y="1152582"/>
            <a:chExt cx="3687336" cy="4629143"/>
          </a:xfrm>
        </p:grpSpPr>
        <p:cxnSp>
          <p:nvCxnSpPr>
            <p:cNvPr id="14" name="Straight Connector 13"/>
            <p:cNvCxnSpPr/>
            <p:nvPr/>
          </p:nvCxnSpPr>
          <p:spPr>
            <a:xfrm flipH="1" flipV="1">
              <a:off x="10385244" y="1279621"/>
              <a:ext cx="401121" cy="7005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 flipV="1">
              <a:off x="10504426" y="1152582"/>
              <a:ext cx="387570" cy="75605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 flipV="1">
              <a:off x="12324182" y="4789907"/>
              <a:ext cx="512243" cy="99181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2429517" y="4724791"/>
              <a:ext cx="559673" cy="103924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5808" name="Group 132"/>
            <p:cNvGrpSpPr>
              <a:grpSpLocks/>
            </p:cNvGrpSpPr>
            <p:nvPr/>
          </p:nvGrpSpPr>
          <p:grpSpPr bwMode="auto">
            <a:xfrm rot="900000">
              <a:off x="10365016" y="1799594"/>
              <a:ext cx="3084990" cy="1126239"/>
              <a:chOff x="3649839" y="2627817"/>
              <a:chExt cx="1925129" cy="702808"/>
            </a:xfrm>
          </p:grpSpPr>
          <p:sp>
            <p:nvSpPr>
              <p:cNvPr id="57" name="Freeform 56"/>
              <p:cNvSpPr/>
              <p:nvPr/>
            </p:nvSpPr>
            <p:spPr>
              <a:xfrm>
                <a:off x="3642485" y="2701450"/>
                <a:ext cx="1840979" cy="625690"/>
              </a:xfrm>
              <a:custGeom>
                <a:avLst/>
                <a:gdLst>
                  <a:gd name="connsiteX0" fmla="*/ 1838942 w 1838942"/>
                  <a:gd name="connsiteY0" fmla="*/ 622927 h 622927"/>
                  <a:gd name="connsiteX1" fmla="*/ 1746074 w 1838942"/>
                  <a:gd name="connsiteY1" fmla="*/ 408614 h 622927"/>
                  <a:gd name="connsiteX2" fmla="*/ 1567480 w 1838942"/>
                  <a:gd name="connsiteY2" fmla="*/ 218114 h 622927"/>
                  <a:gd name="connsiteX3" fmla="*/ 1367455 w 1838942"/>
                  <a:gd name="connsiteY3" fmla="*/ 80002 h 622927"/>
                  <a:gd name="connsiteX4" fmla="*/ 1072180 w 1838942"/>
                  <a:gd name="connsiteY4" fmla="*/ 6183 h 622927"/>
                  <a:gd name="connsiteX5" fmla="*/ 795955 w 1838942"/>
                  <a:gd name="connsiteY5" fmla="*/ 13327 h 622927"/>
                  <a:gd name="connsiteX6" fmla="*/ 557830 w 1838942"/>
                  <a:gd name="connsiteY6" fmla="*/ 87145 h 622927"/>
                  <a:gd name="connsiteX7" fmla="*/ 298274 w 1838942"/>
                  <a:gd name="connsiteY7" fmla="*/ 249070 h 622927"/>
                  <a:gd name="connsiteX8" fmla="*/ 131586 w 1838942"/>
                  <a:gd name="connsiteY8" fmla="*/ 453858 h 622927"/>
                  <a:gd name="connsiteX9" fmla="*/ 72055 w 1838942"/>
                  <a:gd name="connsiteY9" fmla="*/ 570539 h 622927"/>
                  <a:gd name="connsiteX10" fmla="*/ 617 w 1838942"/>
                  <a:gd name="connsiteY10" fmla="*/ 546727 h 622927"/>
                  <a:gd name="connsiteX11" fmla="*/ 114917 w 1838942"/>
                  <a:gd name="connsiteY11" fmla="*/ 325270 h 622927"/>
                  <a:gd name="connsiteX12" fmla="*/ 229217 w 1838942"/>
                  <a:gd name="connsiteY12" fmla="*/ 218114 h 622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38942" h="622927">
                    <a:moveTo>
                      <a:pt x="1838942" y="622927"/>
                    </a:moveTo>
                    <a:cubicBezTo>
                      <a:pt x="1815130" y="549505"/>
                      <a:pt x="1791318" y="476083"/>
                      <a:pt x="1746074" y="408614"/>
                    </a:cubicBezTo>
                    <a:cubicBezTo>
                      <a:pt x="1700830" y="341145"/>
                      <a:pt x="1630583" y="272883"/>
                      <a:pt x="1567480" y="218114"/>
                    </a:cubicBezTo>
                    <a:cubicBezTo>
                      <a:pt x="1504377" y="163345"/>
                      <a:pt x="1450005" y="115324"/>
                      <a:pt x="1367455" y="80002"/>
                    </a:cubicBezTo>
                    <a:cubicBezTo>
                      <a:pt x="1284905" y="44680"/>
                      <a:pt x="1167430" y="17295"/>
                      <a:pt x="1072180" y="6183"/>
                    </a:cubicBezTo>
                    <a:cubicBezTo>
                      <a:pt x="976930" y="-4929"/>
                      <a:pt x="881680" y="-167"/>
                      <a:pt x="795955" y="13327"/>
                    </a:cubicBezTo>
                    <a:cubicBezTo>
                      <a:pt x="710230" y="26821"/>
                      <a:pt x="640777" y="47854"/>
                      <a:pt x="557830" y="87145"/>
                    </a:cubicBezTo>
                    <a:cubicBezTo>
                      <a:pt x="474883" y="126435"/>
                      <a:pt x="369315" y="187951"/>
                      <a:pt x="298274" y="249070"/>
                    </a:cubicBezTo>
                    <a:cubicBezTo>
                      <a:pt x="227233" y="310189"/>
                      <a:pt x="169289" y="400280"/>
                      <a:pt x="131586" y="453858"/>
                    </a:cubicBezTo>
                    <a:cubicBezTo>
                      <a:pt x="93883" y="507436"/>
                      <a:pt x="93883" y="555061"/>
                      <a:pt x="72055" y="570539"/>
                    </a:cubicBezTo>
                    <a:cubicBezTo>
                      <a:pt x="50227" y="586017"/>
                      <a:pt x="-6527" y="587605"/>
                      <a:pt x="617" y="546727"/>
                    </a:cubicBezTo>
                    <a:cubicBezTo>
                      <a:pt x="7761" y="505849"/>
                      <a:pt x="76817" y="380039"/>
                      <a:pt x="114917" y="325270"/>
                    </a:cubicBezTo>
                    <a:cubicBezTo>
                      <a:pt x="153017" y="270501"/>
                      <a:pt x="191117" y="244307"/>
                      <a:pt x="229217" y="218114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CH"/>
              </a:p>
            </p:txBody>
          </p:sp>
          <p:sp>
            <p:nvSpPr>
              <p:cNvPr id="58" name="Freeform 57"/>
              <p:cNvSpPr/>
              <p:nvPr/>
            </p:nvSpPr>
            <p:spPr>
              <a:xfrm>
                <a:off x="3928816" y="2623713"/>
                <a:ext cx="1642251" cy="706014"/>
              </a:xfrm>
              <a:custGeom>
                <a:avLst/>
                <a:gdLst>
                  <a:gd name="connsiteX0" fmla="*/ 0 w 1641143"/>
                  <a:gd name="connsiteY0" fmla="*/ 241589 h 702808"/>
                  <a:gd name="connsiteX1" fmla="*/ 190500 w 1641143"/>
                  <a:gd name="connsiteY1" fmla="*/ 122527 h 702808"/>
                  <a:gd name="connsiteX2" fmla="*/ 407194 w 1641143"/>
                  <a:gd name="connsiteY2" fmla="*/ 43946 h 702808"/>
                  <a:gd name="connsiteX3" fmla="*/ 685800 w 1641143"/>
                  <a:gd name="connsiteY3" fmla="*/ 1083 h 702808"/>
                  <a:gd name="connsiteX4" fmla="*/ 1097756 w 1641143"/>
                  <a:gd name="connsiteY4" fmla="*/ 86808 h 702808"/>
                  <a:gd name="connsiteX5" fmla="*/ 1404938 w 1641143"/>
                  <a:gd name="connsiteY5" fmla="*/ 291596 h 702808"/>
                  <a:gd name="connsiteX6" fmla="*/ 1578769 w 1641143"/>
                  <a:gd name="connsiteY6" fmla="*/ 522577 h 702808"/>
                  <a:gd name="connsiteX7" fmla="*/ 1640681 w 1641143"/>
                  <a:gd name="connsiteY7" fmla="*/ 684502 h 702808"/>
                  <a:gd name="connsiteX8" fmla="*/ 1552575 w 1641143"/>
                  <a:gd name="connsiteY8" fmla="*/ 701171 h 702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41143" h="702808">
                    <a:moveTo>
                      <a:pt x="0" y="241589"/>
                    </a:moveTo>
                    <a:cubicBezTo>
                      <a:pt x="61317" y="198528"/>
                      <a:pt x="122634" y="155467"/>
                      <a:pt x="190500" y="122527"/>
                    </a:cubicBezTo>
                    <a:cubicBezTo>
                      <a:pt x="258366" y="89586"/>
                      <a:pt x="324644" y="64187"/>
                      <a:pt x="407194" y="43946"/>
                    </a:cubicBezTo>
                    <a:cubicBezTo>
                      <a:pt x="489744" y="23705"/>
                      <a:pt x="570706" y="-6061"/>
                      <a:pt x="685800" y="1083"/>
                    </a:cubicBezTo>
                    <a:cubicBezTo>
                      <a:pt x="800894" y="8227"/>
                      <a:pt x="977900" y="38389"/>
                      <a:pt x="1097756" y="86808"/>
                    </a:cubicBezTo>
                    <a:cubicBezTo>
                      <a:pt x="1217612" y="135227"/>
                      <a:pt x="1324769" y="218968"/>
                      <a:pt x="1404938" y="291596"/>
                    </a:cubicBezTo>
                    <a:cubicBezTo>
                      <a:pt x="1485107" y="364224"/>
                      <a:pt x="1539479" y="457093"/>
                      <a:pt x="1578769" y="522577"/>
                    </a:cubicBezTo>
                    <a:cubicBezTo>
                      <a:pt x="1618060" y="588061"/>
                      <a:pt x="1645047" y="654737"/>
                      <a:pt x="1640681" y="684502"/>
                    </a:cubicBezTo>
                    <a:cubicBezTo>
                      <a:pt x="1636315" y="714267"/>
                      <a:pt x="1565672" y="697996"/>
                      <a:pt x="1552575" y="701171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CH"/>
              </a:p>
            </p:txBody>
          </p:sp>
        </p:grpSp>
        <p:grpSp>
          <p:nvGrpSpPr>
            <p:cNvPr id="75809" name="Group 133"/>
            <p:cNvGrpSpPr>
              <a:grpSpLocks/>
            </p:cNvGrpSpPr>
            <p:nvPr/>
          </p:nvGrpSpPr>
          <p:grpSpPr bwMode="auto">
            <a:xfrm rot="900000">
              <a:off x="9762670" y="3750575"/>
              <a:ext cx="3094233" cy="1320514"/>
              <a:chOff x="3617460" y="3898279"/>
              <a:chExt cx="1930897" cy="824042"/>
            </a:xfrm>
          </p:grpSpPr>
          <p:sp>
            <p:nvSpPr>
              <p:cNvPr id="48" name="Freeform 47"/>
              <p:cNvSpPr/>
              <p:nvPr/>
            </p:nvSpPr>
            <p:spPr>
              <a:xfrm>
                <a:off x="3612682" y="3892035"/>
                <a:ext cx="1930617" cy="704324"/>
              </a:xfrm>
              <a:custGeom>
                <a:avLst/>
                <a:gdLst>
                  <a:gd name="connsiteX0" fmla="*/ 1697490 w 1930897"/>
                  <a:gd name="connsiteY0" fmla="*/ 435596 h 702296"/>
                  <a:gd name="connsiteX1" fmla="*/ 1795121 w 1930897"/>
                  <a:gd name="connsiteY1" fmla="*/ 328440 h 702296"/>
                  <a:gd name="connsiteX2" fmla="*/ 1873703 w 1930897"/>
                  <a:gd name="connsiteY2" fmla="*/ 218902 h 702296"/>
                  <a:gd name="connsiteX3" fmla="*/ 1921328 w 1930897"/>
                  <a:gd name="connsiteY3" fmla="*/ 111746 h 702296"/>
                  <a:gd name="connsiteX4" fmla="*/ 1926090 w 1930897"/>
                  <a:gd name="connsiteY4" fmla="*/ 76027 h 702296"/>
                  <a:gd name="connsiteX5" fmla="*/ 1866559 w 1930897"/>
                  <a:gd name="connsiteY5" fmla="*/ 66502 h 702296"/>
                  <a:gd name="connsiteX6" fmla="*/ 1795121 w 1930897"/>
                  <a:gd name="connsiteY6" fmla="*/ 187946 h 702296"/>
                  <a:gd name="connsiteX7" fmla="*/ 1711778 w 1930897"/>
                  <a:gd name="connsiteY7" fmla="*/ 302246 h 702296"/>
                  <a:gd name="connsiteX8" fmla="*/ 1604621 w 1930897"/>
                  <a:gd name="connsiteY8" fmla="*/ 416546 h 702296"/>
                  <a:gd name="connsiteX9" fmla="*/ 1492703 w 1930897"/>
                  <a:gd name="connsiteY9" fmla="*/ 504652 h 702296"/>
                  <a:gd name="connsiteX10" fmla="*/ 1359353 w 1930897"/>
                  <a:gd name="connsiteY10" fmla="*/ 568946 h 702296"/>
                  <a:gd name="connsiteX11" fmla="*/ 1218859 w 1930897"/>
                  <a:gd name="connsiteY11" fmla="*/ 623715 h 702296"/>
                  <a:gd name="connsiteX12" fmla="*/ 1014071 w 1930897"/>
                  <a:gd name="connsiteY12" fmla="*/ 649909 h 702296"/>
                  <a:gd name="connsiteX13" fmla="*/ 866434 w 1930897"/>
                  <a:gd name="connsiteY13" fmla="*/ 649909 h 702296"/>
                  <a:gd name="connsiteX14" fmla="*/ 718796 w 1930897"/>
                  <a:gd name="connsiteY14" fmla="*/ 626096 h 702296"/>
                  <a:gd name="connsiteX15" fmla="*/ 525915 w 1930897"/>
                  <a:gd name="connsiteY15" fmla="*/ 545134 h 702296"/>
                  <a:gd name="connsiteX16" fmla="*/ 344940 w 1930897"/>
                  <a:gd name="connsiteY16" fmla="*/ 428452 h 702296"/>
                  <a:gd name="connsiteX17" fmla="*/ 228259 w 1930897"/>
                  <a:gd name="connsiteY17" fmla="*/ 287959 h 702296"/>
                  <a:gd name="connsiteX18" fmla="*/ 171109 w 1930897"/>
                  <a:gd name="connsiteY18" fmla="*/ 209377 h 702296"/>
                  <a:gd name="connsiteX19" fmla="*/ 106815 w 1930897"/>
                  <a:gd name="connsiteY19" fmla="*/ 87934 h 702296"/>
                  <a:gd name="connsiteX20" fmla="*/ 71096 w 1930897"/>
                  <a:gd name="connsiteY20" fmla="*/ 4590 h 702296"/>
                  <a:gd name="connsiteX21" fmla="*/ 2040 w 1930897"/>
                  <a:gd name="connsiteY21" fmla="*/ 23640 h 702296"/>
                  <a:gd name="connsiteX22" fmla="*/ 28234 w 1930897"/>
                  <a:gd name="connsiteY22" fmla="*/ 130796 h 702296"/>
                  <a:gd name="connsiteX23" fmla="*/ 128246 w 1930897"/>
                  <a:gd name="connsiteY23" fmla="*/ 304627 h 702296"/>
                  <a:gd name="connsiteX24" fmla="*/ 268740 w 1930897"/>
                  <a:gd name="connsiteY24" fmla="*/ 487984 h 702296"/>
                  <a:gd name="connsiteX25" fmla="*/ 471146 w 1930897"/>
                  <a:gd name="connsiteY25" fmla="*/ 607046 h 702296"/>
                  <a:gd name="connsiteX26" fmla="*/ 654503 w 1930897"/>
                  <a:gd name="connsiteY26" fmla="*/ 676102 h 702296"/>
                  <a:gd name="connsiteX27" fmla="*/ 694984 w 1930897"/>
                  <a:gd name="connsiteY27" fmla="*/ 702296 h 702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930897" h="702296">
                    <a:moveTo>
                      <a:pt x="1697490" y="435596"/>
                    </a:moveTo>
                    <a:cubicBezTo>
                      <a:pt x="1731621" y="400076"/>
                      <a:pt x="1765752" y="364556"/>
                      <a:pt x="1795121" y="328440"/>
                    </a:cubicBezTo>
                    <a:cubicBezTo>
                      <a:pt x="1824490" y="292324"/>
                      <a:pt x="1852669" y="255018"/>
                      <a:pt x="1873703" y="218902"/>
                    </a:cubicBezTo>
                    <a:cubicBezTo>
                      <a:pt x="1894737" y="182786"/>
                      <a:pt x="1912597" y="135558"/>
                      <a:pt x="1921328" y="111746"/>
                    </a:cubicBezTo>
                    <a:cubicBezTo>
                      <a:pt x="1930059" y="87934"/>
                      <a:pt x="1935218" y="83568"/>
                      <a:pt x="1926090" y="76027"/>
                    </a:cubicBezTo>
                    <a:cubicBezTo>
                      <a:pt x="1916962" y="68486"/>
                      <a:pt x="1888387" y="47849"/>
                      <a:pt x="1866559" y="66502"/>
                    </a:cubicBezTo>
                    <a:cubicBezTo>
                      <a:pt x="1844731" y="85155"/>
                      <a:pt x="1820918" y="148655"/>
                      <a:pt x="1795121" y="187946"/>
                    </a:cubicBezTo>
                    <a:cubicBezTo>
                      <a:pt x="1769324" y="227237"/>
                      <a:pt x="1743528" y="264146"/>
                      <a:pt x="1711778" y="302246"/>
                    </a:cubicBezTo>
                    <a:cubicBezTo>
                      <a:pt x="1680028" y="340346"/>
                      <a:pt x="1641133" y="382812"/>
                      <a:pt x="1604621" y="416546"/>
                    </a:cubicBezTo>
                    <a:cubicBezTo>
                      <a:pt x="1568108" y="450280"/>
                      <a:pt x="1533581" y="479252"/>
                      <a:pt x="1492703" y="504652"/>
                    </a:cubicBezTo>
                    <a:cubicBezTo>
                      <a:pt x="1451825" y="530052"/>
                      <a:pt x="1404994" y="549102"/>
                      <a:pt x="1359353" y="568946"/>
                    </a:cubicBezTo>
                    <a:cubicBezTo>
                      <a:pt x="1313712" y="588790"/>
                      <a:pt x="1276406" y="610221"/>
                      <a:pt x="1218859" y="623715"/>
                    </a:cubicBezTo>
                    <a:cubicBezTo>
                      <a:pt x="1161312" y="637209"/>
                      <a:pt x="1072809" y="645543"/>
                      <a:pt x="1014071" y="649909"/>
                    </a:cubicBezTo>
                    <a:cubicBezTo>
                      <a:pt x="955333" y="654275"/>
                      <a:pt x="915646" y="653878"/>
                      <a:pt x="866434" y="649909"/>
                    </a:cubicBezTo>
                    <a:cubicBezTo>
                      <a:pt x="817222" y="645940"/>
                      <a:pt x="775549" y="643558"/>
                      <a:pt x="718796" y="626096"/>
                    </a:cubicBezTo>
                    <a:cubicBezTo>
                      <a:pt x="662043" y="608634"/>
                      <a:pt x="588224" y="578075"/>
                      <a:pt x="525915" y="545134"/>
                    </a:cubicBezTo>
                    <a:cubicBezTo>
                      <a:pt x="463606" y="512193"/>
                      <a:pt x="394549" y="471315"/>
                      <a:pt x="344940" y="428452"/>
                    </a:cubicBezTo>
                    <a:cubicBezTo>
                      <a:pt x="295331" y="385589"/>
                      <a:pt x="257231" y="324471"/>
                      <a:pt x="228259" y="287959"/>
                    </a:cubicBezTo>
                    <a:cubicBezTo>
                      <a:pt x="199287" y="251447"/>
                      <a:pt x="191350" y="242714"/>
                      <a:pt x="171109" y="209377"/>
                    </a:cubicBezTo>
                    <a:cubicBezTo>
                      <a:pt x="150868" y="176040"/>
                      <a:pt x="123484" y="122065"/>
                      <a:pt x="106815" y="87934"/>
                    </a:cubicBezTo>
                    <a:cubicBezTo>
                      <a:pt x="90146" y="53803"/>
                      <a:pt x="88558" y="15306"/>
                      <a:pt x="71096" y="4590"/>
                    </a:cubicBezTo>
                    <a:cubicBezTo>
                      <a:pt x="53634" y="-6126"/>
                      <a:pt x="9184" y="2606"/>
                      <a:pt x="2040" y="23640"/>
                    </a:cubicBezTo>
                    <a:cubicBezTo>
                      <a:pt x="-5104" y="44674"/>
                      <a:pt x="7200" y="83965"/>
                      <a:pt x="28234" y="130796"/>
                    </a:cubicBezTo>
                    <a:cubicBezTo>
                      <a:pt x="49268" y="177627"/>
                      <a:pt x="88162" y="245096"/>
                      <a:pt x="128246" y="304627"/>
                    </a:cubicBezTo>
                    <a:cubicBezTo>
                      <a:pt x="168330" y="364158"/>
                      <a:pt x="211590" y="437581"/>
                      <a:pt x="268740" y="487984"/>
                    </a:cubicBezTo>
                    <a:cubicBezTo>
                      <a:pt x="325890" y="538387"/>
                      <a:pt x="406852" y="575693"/>
                      <a:pt x="471146" y="607046"/>
                    </a:cubicBezTo>
                    <a:cubicBezTo>
                      <a:pt x="535440" y="638399"/>
                      <a:pt x="617197" y="660227"/>
                      <a:pt x="654503" y="676102"/>
                    </a:cubicBezTo>
                    <a:cubicBezTo>
                      <a:pt x="691809" y="691977"/>
                      <a:pt x="693396" y="697136"/>
                      <a:pt x="694984" y="702296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CH"/>
              </a:p>
            </p:txBody>
          </p:sp>
          <p:cxnSp>
            <p:nvCxnSpPr>
              <p:cNvPr id="49" name="Straight Connector 48"/>
              <p:cNvCxnSpPr/>
              <p:nvPr/>
            </p:nvCxnSpPr>
            <p:spPr>
              <a:xfrm flipV="1">
                <a:off x="4392728" y="4597897"/>
                <a:ext cx="6765" cy="7440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flipV="1">
                <a:off x="4296807" y="4590607"/>
                <a:ext cx="7611" cy="8117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flipH="1">
                <a:off x="4704158" y="4610387"/>
                <a:ext cx="7611" cy="837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flipH="1">
                <a:off x="4782145" y="4587652"/>
                <a:ext cx="11839" cy="11414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Freeform 52"/>
              <p:cNvSpPr/>
              <p:nvPr/>
            </p:nvSpPr>
            <p:spPr>
              <a:xfrm>
                <a:off x="4398363" y="4597712"/>
                <a:ext cx="317119" cy="21984"/>
              </a:xfrm>
              <a:custGeom>
                <a:avLst/>
                <a:gdLst>
                  <a:gd name="connsiteX0" fmla="*/ 0 w 316707"/>
                  <a:gd name="connsiteY0" fmla="*/ 0 h 21432"/>
                  <a:gd name="connsiteX1" fmla="*/ 95250 w 316707"/>
                  <a:gd name="connsiteY1" fmla="*/ 21432 h 21432"/>
                  <a:gd name="connsiteX2" fmla="*/ 226219 w 316707"/>
                  <a:gd name="connsiteY2" fmla="*/ 14288 h 21432"/>
                  <a:gd name="connsiteX3" fmla="*/ 316707 w 316707"/>
                  <a:gd name="connsiteY3" fmla="*/ 4763 h 21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6707" h="21432">
                    <a:moveTo>
                      <a:pt x="0" y="0"/>
                    </a:moveTo>
                    <a:cubicBezTo>
                      <a:pt x="28773" y="9525"/>
                      <a:pt x="57547" y="19051"/>
                      <a:pt x="95250" y="21432"/>
                    </a:cubicBezTo>
                    <a:lnTo>
                      <a:pt x="226219" y="14288"/>
                    </a:lnTo>
                    <a:cubicBezTo>
                      <a:pt x="263128" y="11510"/>
                      <a:pt x="289917" y="8136"/>
                      <a:pt x="316707" y="4763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CH"/>
              </a:p>
            </p:txBody>
          </p:sp>
          <p:sp>
            <p:nvSpPr>
              <p:cNvPr id="54" name="Freeform 53"/>
              <p:cNvSpPr/>
              <p:nvPr/>
            </p:nvSpPr>
            <p:spPr>
              <a:xfrm>
                <a:off x="4788167" y="4373447"/>
                <a:ext cx="472718" cy="217300"/>
              </a:xfrm>
              <a:custGeom>
                <a:avLst/>
                <a:gdLst>
                  <a:gd name="connsiteX0" fmla="*/ 473869 w 473869"/>
                  <a:gd name="connsiteY0" fmla="*/ 0 h 216694"/>
                  <a:gd name="connsiteX1" fmla="*/ 390525 w 473869"/>
                  <a:gd name="connsiteY1" fmla="*/ 66675 h 216694"/>
                  <a:gd name="connsiteX2" fmla="*/ 304800 w 473869"/>
                  <a:gd name="connsiteY2" fmla="*/ 111919 h 216694"/>
                  <a:gd name="connsiteX3" fmla="*/ 173832 w 473869"/>
                  <a:gd name="connsiteY3" fmla="*/ 171450 h 216694"/>
                  <a:gd name="connsiteX4" fmla="*/ 73819 w 473869"/>
                  <a:gd name="connsiteY4" fmla="*/ 202406 h 216694"/>
                  <a:gd name="connsiteX5" fmla="*/ 0 w 473869"/>
                  <a:gd name="connsiteY5" fmla="*/ 216694 h 216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3869" h="216694">
                    <a:moveTo>
                      <a:pt x="473869" y="0"/>
                    </a:moveTo>
                    <a:cubicBezTo>
                      <a:pt x="446286" y="24011"/>
                      <a:pt x="418703" y="48022"/>
                      <a:pt x="390525" y="66675"/>
                    </a:cubicBezTo>
                    <a:cubicBezTo>
                      <a:pt x="362347" y="85328"/>
                      <a:pt x="340915" y="94457"/>
                      <a:pt x="304800" y="111919"/>
                    </a:cubicBezTo>
                    <a:cubicBezTo>
                      <a:pt x="268685" y="129381"/>
                      <a:pt x="212329" y="156369"/>
                      <a:pt x="173832" y="171450"/>
                    </a:cubicBezTo>
                    <a:cubicBezTo>
                      <a:pt x="135335" y="186531"/>
                      <a:pt x="102791" y="194865"/>
                      <a:pt x="73819" y="202406"/>
                    </a:cubicBezTo>
                    <a:cubicBezTo>
                      <a:pt x="44847" y="209947"/>
                      <a:pt x="0" y="216694"/>
                      <a:pt x="0" y="216694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CH"/>
              </a:p>
            </p:txBody>
          </p:sp>
          <p:sp>
            <p:nvSpPr>
              <p:cNvPr id="55" name="Freeform 54"/>
              <p:cNvSpPr/>
              <p:nvPr/>
            </p:nvSpPr>
            <p:spPr>
              <a:xfrm>
                <a:off x="4295718" y="4669635"/>
                <a:ext cx="98095" cy="25366"/>
              </a:xfrm>
              <a:custGeom>
                <a:avLst/>
                <a:gdLst>
                  <a:gd name="connsiteX0" fmla="*/ 0 w 97631"/>
                  <a:gd name="connsiteY0" fmla="*/ 2381 h 26203"/>
                  <a:gd name="connsiteX1" fmla="*/ 45243 w 97631"/>
                  <a:gd name="connsiteY1" fmla="*/ 26194 h 26203"/>
                  <a:gd name="connsiteX2" fmla="*/ 97631 w 97631"/>
                  <a:gd name="connsiteY2" fmla="*/ 0 h 26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7631" h="26203">
                    <a:moveTo>
                      <a:pt x="0" y="2381"/>
                    </a:moveTo>
                    <a:cubicBezTo>
                      <a:pt x="14485" y="14486"/>
                      <a:pt x="28971" y="26591"/>
                      <a:pt x="45243" y="26194"/>
                    </a:cubicBezTo>
                    <a:cubicBezTo>
                      <a:pt x="61515" y="25797"/>
                      <a:pt x="79573" y="12898"/>
                      <a:pt x="97631" y="0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CH"/>
              </a:p>
            </p:txBody>
          </p:sp>
          <p:sp>
            <p:nvSpPr>
              <p:cNvPr id="56" name="Freeform 55"/>
              <p:cNvSpPr/>
              <p:nvPr/>
            </p:nvSpPr>
            <p:spPr>
              <a:xfrm>
                <a:off x="4702496" y="4692009"/>
                <a:ext cx="82874" cy="27057"/>
              </a:xfrm>
              <a:custGeom>
                <a:avLst/>
                <a:gdLst>
                  <a:gd name="connsiteX0" fmla="*/ 0 w 83344"/>
                  <a:gd name="connsiteY0" fmla="*/ 0 h 26496"/>
                  <a:gd name="connsiteX1" fmla="*/ 42863 w 83344"/>
                  <a:gd name="connsiteY1" fmla="*/ 26194 h 26496"/>
                  <a:gd name="connsiteX2" fmla="*/ 83344 w 83344"/>
                  <a:gd name="connsiteY2" fmla="*/ 11906 h 26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344" h="26496">
                    <a:moveTo>
                      <a:pt x="0" y="0"/>
                    </a:moveTo>
                    <a:cubicBezTo>
                      <a:pt x="14486" y="12105"/>
                      <a:pt x="28972" y="24210"/>
                      <a:pt x="42863" y="26194"/>
                    </a:cubicBezTo>
                    <a:cubicBezTo>
                      <a:pt x="56754" y="28178"/>
                      <a:pt x="70049" y="20042"/>
                      <a:pt x="83344" y="11906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CH"/>
              </a:p>
            </p:txBody>
          </p:sp>
        </p:grpSp>
      </p:grpSp>
      <p:sp>
        <p:nvSpPr>
          <p:cNvPr id="5" name="Oval 4"/>
          <p:cNvSpPr/>
          <p:nvPr/>
        </p:nvSpPr>
        <p:spPr>
          <a:xfrm>
            <a:off x="2459038" y="3413125"/>
            <a:ext cx="1235075" cy="1235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CH"/>
          </a:p>
        </p:txBody>
      </p:sp>
      <p:sp>
        <p:nvSpPr>
          <p:cNvPr id="75785" name="TextBox 64"/>
          <p:cNvSpPr txBox="1">
            <a:spLocks noChangeArrowheads="1"/>
          </p:cNvSpPr>
          <p:nvPr/>
        </p:nvSpPr>
        <p:spPr bwMode="auto">
          <a:xfrm>
            <a:off x="3703638" y="2895600"/>
            <a:ext cx="36901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000" dirty="0"/>
              <a:t>a</a:t>
            </a:r>
            <a:endParaRPr lang="de-CH" sz="3000" dirty="0"/>
          </a:p>
        </p:txBody>
      </p:sp>
      <p:sp>
        <p:nvSpPr>
          <p:cNvPr id="75786" name="TextBox 65"/>
          <p:cNvSpPr txBox="1">
            <a:spLocks noChangeArrowheads="1"/>
          </p:cNvSpPr>
          <p:nvPr/>
        </p:nvSpPr>
        <p:spPr bwMode="auto">
          <a:xfrm>
            <a:off x="2743200" y="4800600"/>
            <a:ext cx="38664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000" dirty="0"/>
              <a:t>b</a:t>
            </a:r>
            <a:endParaRPr lang="de-CH" sz="3000" dirty="0"/>
          </a:p>
        </p:txBody>
      </p:sp>
      <p:sp>
        <p:nvSpPr>
          <p:cNvPr id="75787" name="TextBox 66"/>
          <p:cNvSpPr txBox="1">
            <a:spLocks noChangeArrowheads="1"/>
          </p:cNvSpPr>
          <p:nvPr/>
        </p:nvSpPr>
        <p:spPr bwMode="auto">
          <a:xfrm>
            <a:off x="4267200" y="3657600"/>
            <a:ext cx="34657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000" dirty="0"/>
              <a:t>c</a:t>
            </a:r>
            <a:endParaRPr lang="de-CH" sz="3000" dirty="0"/>
          </a:p>
        </p:txBody>
      </p:sp>
      <p:sp>
        <p:nvSpPr>
          <p:cNvPr id="46" name="TextBox 66"/>
          <p:cNvSpPr txBox="1">
            <a:spLocks noChangeArrowheads="1"/>
          </p:cNvSpPr>
          <p:nvPr/>
        </p:nvSpPr>
        <p:spPr bwMode="auto">
          <a:xfrm>
            <a:off x="748780" y="2743200"/>
            <a:ext cx="38664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000" dirty="0" smtClean="0"/>
              <a:t>d</a:t>
            </a:r>
            <a:endParaRPr lang="de-CH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261588" y="4719935"/>
                <a:ext cx="257761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CH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CH" sz="2400" i="1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de-CH" sz="2400" i="1">
                              <a:latin typeface="Cambria Math"/>
                            </a:rPr>
                            <m:t>𝑇𝑜𝑡𝑎𝑙</m:t>
                          </m:r>
                        </m:sub>
                      </m:sSub>
                      <m:r>
                        <a:rPr lang="de-CH" sz="2400" i="1">
                          <a:latin typeface="Cambria Math"/>
                        </a:rPr>
                        <m:t>=1/</m:t>
                      </m:r>
                      <m:sSub>
                        <m:sSubPr>
                          <m:ctrlPr>
                            <a:rPr lang="de-CH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CH" sz="2400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de-CH" sz="2400" i="1">
                              <a:latin typeface="Cambria Math"/>
                            </a:rPr>
                            <m:t>𝑇𝑜𝑡𝑎𝑙</m:t>
                          </m:r>
                        </m:sub>
                      </m:sSub>
                    </m:oMath>
                  </m:oMathPara>
                </a14:m>
                <a:endParaRPr lang="de-CH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1588" y="4719935"/>
                <a:ext cx="2577612" cy="461665"/>
              </a:xfrm>
              <a:prstGeom prst="rect">
                <a:avLst/>
              </a:prstGeom>
              <a:blipFill rotWithShape="1">
                <a:blip r:embed="rId2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itle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Qualitative model</a:t>
            </a:r>
            <a:endParaRPr lang="en-GB" dirty="0"/>
          </a:p>
        </p:txBody>
      </p:sp>
      <p:sp>
        <p:nvSpPr>
          <p:cNvPr id="75831" name="Rectangle 75830"/>
          <p:cNvSpPr/>
          <p:nvPr/>
        </p:nvSpPr>
        <p:spPr>
          <a:xfrm rot="821084">
            <a:off x="2317317" y="3191541"/>
            <a:ext cx="1422279" cy="163525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5833" name="Straight Connector 75832"/>
          <p:cNvCxnSpPr/>
          <p:nvPr/>
        </p:nvCxnSpPr>
        <p:spPr>
          <a:xfrm>
            <a:off x="152400" y="3217960"/>
            <a:ext cx="2205038" cy="522984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 rot="812372">
            <a:off x="391884" y="3212642"/>
            <a:ext cx="457200" cy="228622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0" name="Rectangle 109"/>
          <p:cNvSpPr/>
          <p:nvPr/>
        </p:nvSpPr>
        <p:spPr>
          <a:xfrm rot="812372">
            <a:off x="3216503" y="3153573"/>
            <a:ext cx="457200" cy="228622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5" name="Rectangle 114"/>
          <p:cNvSpPr/>
          <p:nvPr/>
        </p:nvSpPr>
        <p:spPr>
          <a:xfrm rot="812372">
            <a:off x="2798991" y="4736981"/>
            <a:ext cx="457200" cy="228622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165" name="Straight Connector 164"/>
          <p:cNvCxnSpPr/>
          <p:nvPr/>
        </p:nvCxnSpPr>
        <p:spPr>
          <a:xfrm>
            <a:off x="3746500" y="4076700"/>
            <a:ext cx="1708150" cy="409575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 92"/>
          <p:cNvSpPr/>
          <p:nvPr/>
        </p:nvSpPr>
        <p:spPr>
          <a:xfrm rot="812372">
            <a:off x="4075341" y="4088943"/>
            <a:ext cx="457200" cy="228622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TextBox 60"/>
              <p:cNvSpPr txBox="1"/>
              <p:nvPr/>
            </p:nvSpPr>
            <p:spPr>
              <a:xfrm>
                <a:off x="3324286" y="1219200"/>
                <a:ext cx="62007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𝑅</m:t>
                          </m:r>
                          <m:r>
                            <m:rPr>
                              <m:nor/>
                            </m:rPr>
                            <a:rPr lang="de-CH" sz="2400" dirty="0"/>
                            <m:t> 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𝑇𝑜𝑡𝑎𝑙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𝑅</m:t>
                          </m:r>
                          <m:r>
                            <m:rPr>
                              <m:nor/>
                            </m:rPr>
                            <a:rPr lang="de-CH" sz="2400" dirty="0"/>
                            <m:t> 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||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𝑅</m:t>
                          </m:r>
                          <m:r>
                            <m:rPr>
                              <m:nor/>
                            </m:rPr>
                            <a:rPr lang="de-CH" sz="2400" dirty="0"/>
                            <m:t> 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𝑏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𝑅</m:t>
                          </m:r>
                          <m:r>
                            <m:rPr>
                              <m:nor/>
                            </m:rPr>
                            <a:rPr lang="de-CH" sz="2400" dirty="0"/>
                            <m:t> 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𝑅</m:t>
                          </m:r>
                          <m:r>
                            <m:rPr>
                              <m:nor/>
                            </m:rPr>
                            <a:rPr lang="de-CH" sz="2400" dirty="0"/>
                            <m:t> 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𝑅</m:t>
                          </m:r>
                          <m:r>
                            <m:rPr>
                              <m:nor/>
                            </m:rPr>
                            <a:rPr lang="de-CH" sz="2400" dirty="0"/>
                            <m:t> 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𝑐𝑟</m:t>
                          </m:r>
                        </m:sub>
                      </m:sSub>
                    </m:oMath>
                  </m:oMathPara>
                </a14:m>
                <a:endParaRPr lang="de-CH" sz="2400" dirty="0"/>
              </a:p>
            </p:txBody>
          </p:sp>
        </mc:Choice>
        <mc:Fallback xmlns="">
          <p:sp>
            <p:nvSpPr>
              <p:cNvPr id="17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4286" y="1219200"/>
                <a:ext cx="6200714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TextBox 60"/>
              <p:cNvSpPr txBox="1"/>
              <p:nvPr/>
            </p:nvSpPr>
            <p:spPr>
              <a:xfrm>
                <a:off x="3895486" y="2034439"/>
                <a:ext cx="5477114" cy="9260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</a:rPr>
                            <m:t>𝑅</m:t>
                          </m:r>
                          <m:r>
                            <m:rPr>
                              <m:nor/>
                            </m:rPr>
                            <a:rPr lang="de-CH" sz="2200" dirty="0"/>
                            <m:t> 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𝑇𝑜𝑡𝑎𝑙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2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200" i="1"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GB" sz="22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GB" sz="2200" i="1">
                                      <a:latin typeface="Cambria Math"/>
                                    </a:rPr>
                                    <m:t>h</m:t>
                                  </m:r>
                                </m:den>
                              </m:f>
                              <m:r>
                                <a:rPr lang="en-GB" sz="2200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GB" sz="2200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2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200" i="1"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GB" sz="22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GB" sz="2200" i="1">
                                      <a:latin typeface="Cambria Math"/>
                                    </a:rPr>
                                    <m:t>h</m:t>
                                  </m:r>
                                </m:den>
                              </m:f>
                              <m:r>
                                <a:rPr lang="en-GB" sz="2200" i="1">
                                  <a:latin typeface="Cambria Math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en-GB" sz="22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GB" sz="22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GB" sz="22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2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GB" sz="22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200" b="0" i="1" smtClean="0"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GB" sz="22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GB" sz="2200" b="0" i="1" smtClean="0">
                                      <a:latin typeface="Cambria Math"/>
                                    </a:rPr>
                                    <m:t>h</m:t>
                                  </m:r>
                                </m:den>
                              </m:f>
                              <m:r>
                                <a:rPr lang="en-GB" sz="22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</m:d>
                        </m:e>
                        <m:sup>
                          <m:r>
                            <a:rPr lang="en-GB" sz="22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GB" sz="2200" i="1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de-CH" sz="2200" dirty="0"/>
              </a:p>
            </p:txBody>
          </p:sp>
        </mc:Choice>
        <mc:Fallback xmlns="">
          <p:sp>
            <p:nvSpPr>
              <p:cNvPr id="173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5486" y="2034439"/>
                <a:ext cx="5477114" cy="92602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837" name="Rectangle 75836"/>
              <p:cNvSpPr/>
              <p:nvPr/>
            </p:nvSpPr>
            <p:spPr>
              <a:xfrm>
                <a:off x="6175205" y="2960177"/>
                <a:ext cx="2662975" cy="9260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2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200" b="0" i="1" smtClean="0">
                              <a:latin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en-GB" sz="22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2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GB" sz="22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200" i="1"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GB" sz="22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GB" sz="2200" i="1">
                                      <a:latin typeface="Cambria Math"/>
                                    </a:rPr>
                                    <m:t>h</m:t>
                                  </m:r>
                                </m:den>
                              </m:f>
                              <m:r>
                                <a:rPr lang="en-GB" sz="2200" i="1">
                                  <a:latin typeface="Cambria Math"/>
                                </a:rPr>
                                <m:t>𝑑</m:t>
                              </m:r>
                            </m:e>
                          </m:d>
                        </m:e>
                        <m:sup>
                          <m:r>
                            <a:rPr lang="en-GB" sz="2200" i="1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GB" sz="22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200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GB" sz="2200" i="1">
                              <a:latin typeface="Cambria Math"/>
                            </a:rPr>
                            <m:t>𝑐𝑟</m:t>
                          </m:r>
                        </m:sub>
                      </m:sSub>
                    </m:oMath>
                  </m:oMathPara>
                </a14:m>
                <a:endParaRPr lang="en-GB" sz="2200" dirty="0"/>
              </a:p>
            </p:txBody>
          </p:sp>
        </mc:Choice>
        <mc:Fallback xmlns="">
          <p:sp>
            <p:nvSpPr>
              <p:cNvPr id="75837" name="Rectangle 758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5205" y="2960177"/>
                <a:ext cx="2662975" cy="92602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6" name="Rectangle 175"/>
          <p:cNvSpPr/>
          <p:nvPr/>
        </p:nvSpPr>
        <p:spPr>
          <a:xfrm rot="812372">
            <a:off x="4759789" y="4252556"/>
            <a:ext cx="457200" cy="22862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8" name="TextBox 66"/>
          <p:cNvSpPr txBox="1">
            <a:spLocks noChangeArrowheads="1"/>
          </p:cNvSpPr>
          <p:nvPr/>
        </p:nvSpPr>
        <p:spPr bwMode="auto">
          <a:xfrm>
            <a:off x="4343400" y="4451671"/>
            <a:ext cx="144135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contact </a:t>
            </a:r>
          </a:p>
          <a:p>
            <a:pPr eaLnBrk="1" hangingPunct="1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resistance</a:t>
            </a:r>
            <a:endParaRPr lang="de-CH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5839" name="Rectangle 75838"/>
          <p:cNvSpPr/>
          <p:nvPr/>
        </p:nvSpPr>
        <p:spPr>
          <a:xfrm>
            <a:off x="4800600" y="3733800"/>
            <a:ext cx="73240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i="1" dirty="0" err="1" smtClean="0">
                <a:solidFill>
                  <a:schemeClr val="bg1">
                    <a:lumMod val="50000"/>
                  </a:schemeClr>
                </a:solidFill>
              </a:rPr>
              <a:t>R</a:t>
            </a:r>
            <a:r>
              <a:rPr lang="en-US" sz="3000" i="1" baseline="-25000" dirty="0" err="1" smtClean="0">
                <a:solidFill>
                  <a:schemeClr val="bg1">
                    <a:lumMod val="50000"/>
                  </a:schemeClr>
                </a:solidFill>
              </a:rPr>
              <a:t>cr</a:t>
            </a:r>
            <a:endParaRPr lang="en-GB" sz="3000" i="1" baseline="-25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63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219200" y="6019800"/>
            <a:ext cx="40911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Assumptions: </a:t>
            </a:r>
            <a:r>
              <a:rPr lang="en-US" sz="2400" i="1" dirty="0" err="1" smtClean="0"/>
              <a:t>R</a:t>
            </a:r>
            <a:r>
              <a:rPr lang="en-US" sz="2400" baseline="-25000" dirty="0" err="1" smtClean="0"/>
              <a:t>cr</a:t>
            </a:r>
            <a:r>
              <a:rPr lang="en-US" sz="2400" dirty="0" smtClean="0"/>
              <a:t>= 0, </a:t>
            </a:r>
            <a:r>
              <a:rPr lang="en-US" sz="2400" i="1" dirty="0" smtClean="0"/>
              <a:t>d </a:t>
            </a:r>
            <a:r>
              <a:rPr lang="en-US" sz="2400" dirty="0" smtClean="0"/>
              <a:t>= ∞</a:t>
            </a:r>
          </a:p>
          <a:p>
            <a:r>
              <a:rPr lang="en-US" sz="2400" i="1" dirty="0" smtClean="0"/>
              <a:t>c</a:t>
            </a:r>
            <a:r>
              <a:rPr lang="en-US" sz="2400" dirty="0" smtClean="0"/>
              <a:t> = 25, </a:t>
            </a:r>
            <a:r>
              <a:rPr lang="en-US" sz="2400" i="1" dirty="0" smtClean="0"/>
              <a:t>W</a:t>
            </a:r>
            <a:r>
              <a:rPr lang="en-US" sz="2400" dirty="0" smtClean="0"/>
              <a:t> = 0.9 µm, </a:t>
            </a:r>
            <a:r>
              <a:rPr lang="en-US" sz="2400" i="1" dirty="0" err="1" smtClean="0"/>
              <a:t>R</a:t>
            </a:r>
            <a:r>
              <a:rPr lang="en-US" sz="2400" baseline="-25000" dirty="0" err="1" smtClean="0"/>
              <a:t>Tip</a:t>
            </a:r>
            <a:r>
              <a:rPr lang="en-US" sz="2400" dirty="0" smtClean="0"/>
              <a:t>=0.5 µm</a:t>
            </a:r>
            <a:endParaRPr lang="de-CH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535000" y="6018347"/>
                <a:ext cx="3228000" cy="8396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CH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CH" sz="2400" i="1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de-CH" sz="2400" i="1">
                              <a:latin typeface="Cambria Math"/>
                            </a:rPr>
                            <m:t>𝑇𝑜𝑡𝑎𝑙</m:t>
                          </m:r>
                        </m:sub>
                      </m:sSub>
                      <m:r>
                        <a:rPr lang="de-CH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CH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CH" sz="2400" i="1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de-CH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CH" sz="24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de-CH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CH" sz="2400" i="1">
                              <a:latin typeface="Cambria Math"/>
                            </a:rPr>
                            <m:t>h</m:t>
                          </m:r>
                        </m:den>
                      </m:f>
                      <m:f>
                        <m:fPr>
                          <m:ctrlPr>
                            <a:rPr lang="de-CH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CH" sz="2400" i="1">
                              <a:latin typeface="Cambria Math"/>
                            </a:rPr>
                            <m:t>(</m:t>
                          </m:r>
                          <m:r>
                            <a:rPr lang="de-CH" sz="2400" i="1">
                              <a:latin typeface="Cambria Math"/>
                            </a:rPr>
                            <m:t>𝑎</m:t>
                          </m:r>
                          <m:r>
                            <a:rPr lang="de-CH" sz="2400" i="1">
                              <a:latin typeface="Cambria Math"/>
                            </a:rPr>
                            <m:t>+</m:t>
                          </m:r>
                          <m:r>
                            <a:rPr lang="de-CH" sz="2400" i="1">
                              <a:latin typeface="Cambria Math"/>
                            </a:rPr>
                            <m:t>𝑏</m:t>
                          </m:r>
                          <m:r>
                            <a:rPr lang="de-CH" sz="2400" i="1">
                              <a:latin typeface="Cambria Math"/>
                            </a:rPr>
                            <m:t>)</m:t>
                          </m:r>
                          <m:r>
                            <a:rPr lang="de-CH" sz="2400" i="1"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a:rPr lang="de-CH" sz="2400" i="1">
                              <a:latin typeface="Cambria Math"/>
                            </a:rPr>
                            <m:t>𝑎</m:t>
                          </m:r>
                          <m:r>
                            <a:rPr lang="de-CH" sz="2400" i="1">
                              <a:latin typeface="Cambria Math"/>
                            </a:rPr>
                            <m:t>+</m:t>
                          </m:r>
                          <m:r>
                            <a:rPr lang="de-CH" sz="2400" i="1">
                              <a:latin typeface="Cambria Math"/>
                            </a:rPr>
                            <m:t>𝑏</m:t>
                          </m:r>
                          <m:r>
                            <a:rPr lang="de-CH" sz="2400" i="1">
                              <a:latin typeface="Cambria Math"/>
                            </a:rPr>
                            <m:t>+</m:t>
                          </m:r>
                          <m:r>
                            <a:rPr lang="de-CH" sz="2400" i="1">
                              <a:latin typeface="Cambria Math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de-CH" sz="24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5000" y="6018347"/>
                <a:ext cx="3228000" cy="83965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9788"/>
            <a:ext cx="9144000" cy="52784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467600" y="609600"/>
            <a:ext cx="1327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G (2e</a:t>
            </a:r>
            <a:r>
              <a:rPr lang="en-GB" sz="2400" baseline="30000" dirty="0" smtClean="0"/>
              <a:t>2</a:t>
            </a:r>
            <a:r>
              <a:rPr lang="en-GB" sz="2400" dirty="0" smtClean="0"/>
              <a:t>/h)</a:t>
            </a:r>
            <a:endParaRPr lang="en-GB" sz="24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Qualitative model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187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159" y="1738666"/>
            <a:ext cx="5258844" cy="3943383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H="1">
            <a:off x="936636" y="3624632"/>
            <a:ext cx="2438400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 flipV="1">
            <a:off x="5349885" y="3707200"/>
            <a:ext cx="2644313" cy="75639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558" y="1676400"/>
            <a:ext cx="4874242" cy="3982224"/>
          </a:xfrm>
          <a:prstGeom prst="rect">
            <a:avLst/>
          </a:prstGeom>
        </p:spPr>
      </p:pic>
      <p:sp>
        <p:nvSpPr>
          <p:cNvPr id="63" name="Freeform 62"/>
          <p:cNvSpPr/>
          <p:nvPr/>
        </p:nvSpPr>
        <p:spPr>
          <a:xfrm>
            <a:off x="5737235" y="1948250"/>
            <a:ext cx="2681287" cy="3171825"/>
          </a:xfrm>
          <a:custGeom>
            <a:avLst/>
            <a:gdLst>
              <a:gd name="connsiteX0" fmla="*/ 2681287 w 2681287"/>
              <a:gd name="connsiteY0" fmla="*/ 3171825 h 3171825"/>
              <a:gd name="connsiteX1" fmla="*/ 1781175 w 2681287"/>
              <a:gd name="connsiteY1" fmla="*/ 2338387 h 3171825"/>
              <a:gd name="connsiteX2" fmla="*/ 1347787 w 2681287"/>
              <a:gd name="connsiteY2" fmla="*/ 1900237 h 3171825"/>
              <a:gd name="connsiteX3" fmla="*/ 976312 w 2681287"/>
              <a:gd name="connsiteY3" fmla="*/ 1457325 h 3171825"/>
              <a:gd name="connsiteX4" fmla="*/ 661987 w 2681287"/>
              <a:gd name="connsiteY4" fmla="*/ 1009650 h 3171825"/>
              <a:gd name="connsiteX5" fmla="*/ 338137 w 2681287"/>
              <a:gd name="connsiteY5" fmla="*/ 552450 h 3171825"/>
              <a:gd name="connsiteX6" fmla="*/ 66675 w 2681287"/>
              <a:gd name="connsiteY6" fmla="*/ 109537 h 3171825"/>
              <a:gd name="connsiteX7" fmla="*/ 0 w 2681287"/>
              <a:gd name="connsiteY7" fmla="*/ 0 h 3171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81287" h="3171825">
                <a:moveTo>
                  <a:pt x="2681287" y="3171825"/>
                </a:moveTo>
                <a:lnTo>
                  <a:pt x="1781175" y="2338387"/>
                </a:lnTo>
                <a:cubicBezTo>
                  <a:pt x="1558925" y="2126456"/>
                  <a:pt x="1481931" y="2047081"/>
                  <a:pt x="1347787" y="1900237"/>
                </a:cubicBezTo>
                <a:cubicBezTo>
                  <a:pt x="1213643" y="1753393"/>
                  <a:pt x="1090612" y="1605756"/>
                  <a:pt x="976312" y="1457325"/>
                </a:cubicBezTo>
                <a:cubicBezTo>
                  <a:pt x="862012" y="1308894"/>
                  <a:pt x="661987" y="1009650"/>
                  <a:pt x="661987" y="1009650"/>
                </a:cubicBezTo>
                <a:cubicBezTo>
                  <a:pt x="555624" y="858837"/>
                  <a:pt x="437356" y="702469"/>
                  <a:pt x="338137" y="552450"/>
                </a:cubicBezTo>
                <a:cubicBezTo>
                  <a:pt x="238918" y="402431"/>
                  <a:pt x="66675" y="109537"/>
                  <a:pt x="66675" y="109537"/>
                </a:cubicBezTo>
                <a:lnTo>
                  <a:pt x="0" y="0"/>
                </a:lnTo>
              </a:path>
            </a:pathLst>
          </a:cu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4" name="Freeform 63"/>
          <p:cNvSpPr/>
          <p:nvPr/>
        </p:nvSpPr>
        <p:spPr>
          <a:xfrm>
            <a:off x="5380048" y="2000637"/>
            <a:ext cx="2376488" cy="3186113"/>
          </a:xfrm>
          <a:custGeom>
            <a:avLst/>
            <a:gdLst>
              <a:gd name="connsiteX0" fmla="*/ 2681287 w 2681287"/>
              <a:gd name="connsiteY0" fmla="*/ 3171825 h 3171825"/>
              <a:gd name="connsiteX1" fmla="*/ 1781175 w 2681287"/>
              <a:gd name="connsiteY1" fmla="*/ 2338387 h 3171825"/>
              <a:gd name="connsiteX2" fmla="*/ 1347787 w 2681287"/>
              <a:gd name="connsiteY2" fmla="*/ 1900237 h 3171825"/>
              <a:gd name="connsiteX3" fmla="*/ 976312 w 2681287"/>
              <a:gd name="connsiteY3" fmla="*/ 1457325 h 3171825"/>
              <a:gd name="connsiteX4" fmla="*/ 661987 w 2681287"/>
              <a:gd name="connsiteY4" fmla="*/ 1009650 h 3171825"/>
              <a:gd name="connsiteX5" fmla="*/ 338137 w 2681287"/>
              <a:gd name="connsiteY5" fmla="*/ 552450 h 3171825"/>
              <a:gd name="connsiteX6" fmla="*/ 66675 w 2681287"/>
              <a:gd name="connsiteY6" fmla="*/ 109537 h 3171825"/>
              <a:gd name="connsiteX7" fmla="*/ 0 w 2681287"/>
              <a:gd name="connsiteY7" fmla="*/ 0 h 3171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81287" h="3171825">
                <a:moveTo>
                  <a:pt x="2681287" y="3171825"/>
                </a:moveTo>
                <a:lnTo>
                  <a:pt x="1781175" y="2338387"/>
                </a:lnTo>
                <a:cubicBezTo>
                  <a:pt x="1558925" y="2126456"/>
                  <a:pt x="1481931" y="2047081"/>
                  <a:pt x="1347787" y="1900237"/>
                </a:cubicBezTo>
                <a:cubicBezTo>
                  <a:pt x="1213643" y="1753393"/>
                  <a:pt x="1090612" y="1605756"/>
                  <a:pt x="976312" y="1457325"/>
                </a:cubicBezTo>
                <a:cubicBezTo>
                  <a:pt x="862012" y="1308894"/>
                  <a:pt x="661987" y="1009650"/>
                  <a:pt x="661987" y="1009650"/>
                </a:cubicBezTo>
                <a:cubicBezTo>
                  <a:pt x="555624" y="858837"/>
                  <a:pt x="437356" y="702469"/>
                  <a:pt x="338137" y="552450"/>
                </a:cubicBezTo>
                <a:cubicBezTo>
                  <a:pt x="238918" y="402431"/>
                  <a:pt x="66675" y="109537"/>
                  <a:pt x="66675" y="109537"/>
                </a:cubicBezTo>
                <a:lnTo>
                  <a:pt x="0" y="0"/>
                </a:lnTo>
              </a:path>
            </a:pathLst>
          </a:cu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5" name="Freeform 64"/>
          <p:cNvSpPr/>
          <p:nvPr/>
        </p:nvSpPr>
        <p:spPr>
          <a:xfrm>
            <a:off x="5346710" y="2876937"/>
            <a:ext cx="1719264" cy="2324100"/>
          </a:xfrm>
          <a:custGeom>
            <a:avLst/>
            <a:gdLst>
              <a:gd name="connsiteX0" fmla="*/ 2681287 w 2681287"/>
              <a:gd name="connsiteY0" fmla="*/ 3171825 h 3171825"/>
              <a:gd name="connsiteX1" fmla="*/ 1781175 w 2681287"/>
              <a:gd name="connsiteY1" fmla="*/ 2338387 h 3171825"/>
              <a:gd name="connsiteX2" fmla="*/ 1347787 w 2681287"/>
              <a:gd name="connsiteY2" fmla="*/ 1900237 h 3171825"/>
              <a:gd name="connsiteX3" fmla="*/ 976312 w 2681287"/>
              <a:gd name="connsiteY3" fmla="*/ 1457325 h 3171825"/>
              <a:gd name="connsiteX4" fmla="*/ 661987 w 2681287"/>
              <a:gd name="connsiteY4" fmla="*/ 1009650 h 3171825"/>
              <a:gd name="connsiteX5" fmla="*/ 338137 w 2681287"/>
              <a:gd name="connsiteY5" fmla="*/ 552450 h 3171825"/>
              <a:gd name="connsiteX6" fmla="*/ 66675 w 2681287"/>
              <a:gd name="connsiteY6" fmla="*/ 109537 h 3171825"/>
              <a:gd name="connsiteX7" fmla="*/ 0 w 2681287"/>
              <a:gd name="connsiteY7" fmla="*/ 0 h 3171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81287" h="3171825">
                <a:moveTo>
                  <a:pt x="2681287" y="3171825"/>
                </a:moveTo>
                <a:lnTo>
                  <a:pt x="1781175" y="2338387"/>
                </a:lnTo>
                <a:cubicBezTo>
                  <a:pt x="1558925" y="2126456"/>
                  <a:pt x="1481931" y="2047081"/>
                  <a:pt x="1347787" y="1900237"/>
                </a:cubicBezTo>
                <a:cubicBezTo>
                  <a:pt x="1213643" y="1753393"/>
                  <a:pt x="1090612" y="1605756"/>
                  <a:pt x="976312" y="1457325"/>
                </a:cubicBezTo>
                <a:cubicBezTo>
                  <a:pt x="862012" y="1308894"/>
                  <a:pt x="661987" y="1009650"/>
                  <a:pt x="661987" y="1009650"/>
                </a:cubicBezTo>
                <a:cubicBezTo>
                  <a:pt x="555624" y="858837"/>
                  <a:pt x="437356" y="702469"/>
                  <a:pt x="338137" y="552450"/>
                </a:cubicBezTo>
                <a:cubicBezTo>
                  <a:pt x="238918" y="402431"/>
                  <a:pt x="66675" y="109537"/>
                  <a:pt x="66675" y="109537"/>
                </a:cubicBezTo>
                <a:lnTo>
                  <a:pt x="0" y="0"/>
                </a:lnTo>
              </a:path>
            </a:pathLst>
          </a:cu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6" name="Freeform 65"/>
          <p:cNvSpPr/>
          <p:nvPr/>
        </p:nvSpPr>
        <p:spPr>
          <a:xfrm>
            <a:off x="5337184" y="3805625"/>
            <a:ext cx="1104901" cy="1390650"/>
          </a:xfrm>
          <a:custGeom>
            <a:avLst/>
            <a:gdLst>
              <a:gd name="connsiteX0" fmla="*/ 2681287 w 2681287"/>
              <a:gd name="connsiteY0" fmla="*/ 3171825 h 3171825"/>
              <a:gd name="connsiteX1" fmla="*/ 1781175 w 2681287"/>
              <a:gd name="connsiteY1" fmla="*/ 2338387 h 3171825"/>
              <a:gd name="connsiteX2" fmla="*/ 1347787 w 2681287"/>
              <a:gd name="connsiteY2" fmla="*/ 1900237 h 3171825"/>
              <a:gd name="connsiteX3" fmla="*/ 976312 w 2681287"/>
              <a:gd name="connsiteY3" fmla="*/ 1457325 h 3171825"/>
              <a:gd name="connsiteX4" fmla="*/ 661987 w 2681287"/>
              <a:gd name="connsiteY4" fmla="*/ 1009650 h 3171825"/>
              <a:gd name="connsiteX5" fmla="*/ 338137 w 2681287"/>
              <a:gd name="connsiteY5" fmla="*/ 552450 h 3171825"/>
              <a:gd name="connsiteX6" fmla="*/ 66675 w 2681287"/>
              <a:gd name="connsiteY6" fmla="*/ 109537 h 3171825"/>
              <a:gd name="connsiteX7" fmla="*/ 0 w 2681287"/>
              <a:gd name="connsiteY7" fmla="*/ 0 h 3171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81287" h="3171825">
                <a:moveTo>
                  <a:pt x="2681287" y="3171825"/>
                </a:moveTo>
                <a:lnTo>
                  <a:pt x="1781175" y="2338387"/>
                </a:lnTo>
                <a:cubicBezTo>
                  <a:pt x="1558925" y="2126456"/>
                  <a:pt x="1481931" y="2047081"/>
                  <a:pt x="1347787" y="1900237"/>
                </a:cubicBezTo>
                <a:cubicBezTo>
                  <a:pt x="1213643" y="1753393"/>
                  <a:pt x="1090612" y="1605756"/>
                  <a:pt x="976312" y="1457325"/>
                </a:cubicBezTo>
                <a:cubicBezTo>
                  <a:pt x="862012" y="1308894"/>
                  <a:pt x="661987" y="1009650"/>
                  <a:pt x="661987" y="1009650"/>
                </a:cubicBezTo>
                <a:cubicBezTo>
                  <a:pt x="555624" y="858837"/>
                  <a:pt x="437356" y="702469"/>
                  <a:pt x="338137" y="552450"/>
                </a:cubicBezTo>
                <a:cubicBezTo>
                  <a:pt x="238918" y="402431"/>
                  <a:pt x="66675" y="109537"/>
                  <a:pt x="66675" y="109537"/>
                </a:cubicBezTo>
                <a:lnTo>
                  <a:pt x="0" y="0"/>
                </a:lnTo>
              </a:path>
            </a:pathLst>
          </a:cu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7" name="Freeform 66"/>
          <p:cNvSpPr/>
          <p:nvPr/>
        </p:nvSpPr>
        <p:spPr>
          <a:xfrm>
            <a:off x="5346710" y="4743837"/>
            <a:ext cx="442913" cy="461962"/>
          </a:xfrm>
          <a:custGeom>
            <a:avLst/>
            <a:gdLst>
              <a:gd name="connsiteX0" fmla="*/ 2681287 w 2681287"/>
              <a:gd name="connsiteY0" fmla="*/ 3171825 h 3171825"/>
              <a:gd name="connsiteX1" fmla="*/ 1781175 w 2681287"/>
              <a:gd name="connsiteY1" fmla="*/ 2338387 h 3171825"/>
              <a:gd name="connsiteX2" fmla="*/ 1347787 w 2681287"/>
              <a:gd name="connsiteY2" fmla="*/ 1900237 h 3171825"/>
              <a:gd name="connsiteX3" fmla="*/ 976312 w 2681287"/>
              <a:gd name="connsiteY3" fmla="*/ 1457325 h 3171825"/>
              <a:gd name="connsiteX4" fmla="*/ 661987 w 2681287"/>
              <a:gd name="connsiteY4" fmla="*/ 1009650 h 3171825"/>
              <a:gd name="connsiteX5" fmla="*/ 338137 w 2681287"/>
              <a:gd name="connsiteY5" fmla="*/ 552450 h 3171825"/>
              <a:gd name="connsiteX6" fmla="*/ 66675 w 2681287"/>
              <a:gd name="connsiteY6" fmla="*/ 109537 h 3171825"/>
              <a:gd name="connsiteX7" fmla="*/ 0 w 2681287"/>
              <a:gd name="connsiteY7" fmla="*/ 0 h 3171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81287" h="3171825">
                <a:moveTo>
                  <a:pt x="2681287" y="3171825"/>
                </a:moveTo>
                <a:lnTo>
                  <a:pt x="1781175" y="2338387"/>
                </a:lnTo>
                <a:cubicBezTo>
                  <a:pt x="1558925" y="2126456"/>
                  <a:pt x="1481931" y="2047081"/>
                  <a:pt x="1347787" y="1900237"/>
                </a:cubicBezTo>
                <a:cubicBezTo>
                  <a:pt x="1213643" y="1753393"/>
                  <a:pt x="1090612" y="1605756"/>
                  <a:pt x="976312" y="1457325"/>
                </a:cubicBezTo>
                <a:cubicBezTo>
                  <a:pt x="862012" y="1308894"/>
                  <a:pt x="661987" y="1009650"/>
                  <a:pt x="661987" y="1009650"/>
                </a:cubicBezTo>
                <a:cubicBezTo>
                  <a:pt x="555624" y="858837"/>
                  <a:pt x="437356" y="702469"/>
                  <a:pt x="338137" y="552450"/>
                </a:cubicBezTo>
                <a:cubicBezTo>
                  <a:pt x="238918" y="402431"/>
                  <a:pt x="66675" y="109537"/>
                  <a:pt x="66675" y="109537"/>
                </a:cubicBezTo>
                <a:lnTo>
                  <a:pt x="0" y="0"/>
                </a:lnTo>
              </a:path>
            </a:pathLst>
          </a:cu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         </a:t>
            </a:r>
            <a:endParaRPr lang="de-CH" dirty="0"/>
          </a:p>
        </p:txBody>
      </p:sp>
      <p:sp>
        <p:nvSpPr>
          <p:cNvPr id="68" name="Freeform 67"/>
          <p:cNvSpPr/>
          <p:nvPr/>
        </p:nvSpPr>
        <p:spPr>
          <a:xfrm>
            <a:off x="6242060" y="3743712"/>
            <a:ext cx="2181225" cy="1466850"/>
          </a:xfrm>
          <a:custGeom>
            <a:avLst/>
            <a:gdLst>
              <a:gd name="connsiteX0" fmla="*/ 2181225 w 2181225"/>
              <a:gd name="connsiteY0" fmla="*/ 0 h 1466850"/>
              <a:gd name="connsiteX1" fmla="*/ 1262062 w 2181225"/>
              <a:gd name="connsiteY1" fmla="*/ 547688 h 1466850"/>
              <a:gd name="connsiteX2" fmla="*/ 895350 w 2181225"/>
              <a:gd name="connsiteY2" fmla="*/ 800100 h 1466850"/>
              <a:gd name="connsiteX3" fmla="*/ 481012 w 2181225"/>
              <a:gd name="connsiteY3" fmla="*/ 1109663 h 1466850"/>
              <a:gd name="connsiteX4" fmla="*/ 0 w 2181225"/>
              <a:gd name="connsiteY4" fmla="*/ 1466850 h 146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1225" h="1466850">
                <a:moveTo>
                  <a:pt x="2181225" y="0"/>
                </a:moveTo>
                <a:lnTo>
                  <a:pt x="1262062" y="547688"/>
                </a:lnTo>
                <a:cubicBezTo>
                  <a:pt x="1047750" y="681038"/>
                  <a:pt x="1025525" y="706437"/>
                  <a:pt x="895350" y="800100"/>
                </a:cubicBezTo>
                <a:cubicBezTo>
                  <a:pt x="765175" y="893763"/>
                  <a:pt x="481012" y="1109663"/>
                  <a:pt x="481012" y="1109663"/>
                </a:cubicBezTo>
                <a:lnTo>
                  <a:pt x="0" y="1466850"/>
                </a:lnTo>
              </a:path>
            </a:pathLst>
          </a:cu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9" name="Freeform 68"/>
          <p:cNvSpPr/>
          <p:nvPr/>
        </p:nvSpPr>
        <p:spPr>
          <a:xfrm>
            <a:off x="5318135" y="3024575"/>
            <a:ext cx="3102768" cy="2085975"/>
          </a:xfrm>
          <a:custGeom>
            <a:avLst/>
            <a:gdLst>
              <a:gd name="connsiteX0" fmla="*/ 2181225 w 2181225"/>
              <a:gd name="connsiteY0" fmla="*/ 0 h 1466850"/>
              <a:gd name="connsiteX1" fmla="*/ 1262062 w 2181225"/>
              <a:gd name="connsiteY1" fmla="*/ 547688 h 1466850"/>
              <a:gd name="connsiteX2" fmla="*/ 895350 w 2181225"/>
              <a:gd name="connsiteY2" fmla="*/ 800100 h 1466850"/>
              <a:gd name="connsiteX3" fmla="*/ 481012 w 2181225"/>
              <a:gd name="connsiteY3" fmla="*/ 1109663 h 1466850"/>
              <a:gd name="connsiteX4" fmla="*/ 0 w 2181225"/>
              <a:gd name="connsiteY4" fmla="*/ 1466850 h 146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1225" h="1466850">
                <a:moveTo>
                  <a:pt x="2181225" y="0"/>
                </a:moveTo>
                <a:lnTo>
                  <a:pt x="1262062" y="547688"/>
                </a:lnTo>
                <a:cubicBezTo>
                  <a:pt x="1047750" y="681038"/>
                  <a:pt x="1025525" y="706437"/>
                  <a:pt x="895350" y="800100"/>
                </a:cubicBezTo>
                <a:cubicBezTo>
                  <a:pt x="765175" y="893763"/>
                  <a:pt x="481012" y="1109663"/>
                  <a:pt x="481012" y="1109663"/>
                </a:cubicBezTo>
                <a:lnTo>
                  <a:pt x="0" y="1466850"/>
                </a:lnTo>
              </a:path>
            </a:pathLst>
          </a:cu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</a:t>
            </a:r>
            <a:endParaRPr lang="de-CH" dirty="0"/>
          </a:p>
        </p:txBody>
      </p:sp>
      <p:sp>
        <p:nvSpPr>
          <p:cNvPr id="70" name="Freeform 69"/>
          <p:cNvSpPr/>
          <p:nvPr/>
        </p:nvSpPr>
        <p:spPr>
          <a:xfrm>
            <a:off x="5299085" y="2357825"/>
            <a:ext cx="3102768" cy="2085975"/>
          </a:xfrm>
          <a:custGeom>
            <a:avLst/>
            <a:gdLst>
              <a:gd name="connsiteX0" fmla="*/ 2181225 w 2181225"/>
              <a:gd name="connsiteY0" fmla="*/ 0 h 1466850"/>
              <a:gd name="connsiteX1" fmla="*/ 1262062 w 2181225"/>
              <a:gd name="connsiteY1" fmla="*/ 547688 h 1466850"/>
              <a:gd name="connsiteX2" fmla="*/ 895350 w 2181225"/>
              <a:gd name="connsiteY2" fmla="*/ 800100 h 1466850"/>
              <a:gd name="connsiteX3" fmla="*/ 481012 w 2181225"/>
              <a:gd name="connsiteY3" fmla="*/ 1109663 h 1466850"/>
              <a:gd name="connsiteX4" fmla="*/ 0 w 2181225"/>
              <a:gd name="connsiteY4" fmla="*/ 1466850 h 146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1225" h="1466850">
                <a:moveTo>
                  <a:pt x="2181225" y="0"/>
                </a:moveTo>
                <a:lnTo>
                  <a:pt x="1262062" y="547688"/>
                </a:lnTo>
                <a:cubicBezTo>
                  <a:pt x="1047750" y="681038"/>
                  <a:pt x="1025525" y="706437"/>
                  <a:pt x="895350" y="800100"/>
                </a:cubicBezTo>
                <a:cubicBezTo>
                  <a:pt x="765175" y="893763"/>
                  <a:pt x="481012" y="1109663"/>
                  <a:pt x="481012" y="1109663"/>
                </a:cubicBezTo>
                <a:lnTo>
                  <a:pt x="0" y="1466850"/>
                </a:lnTo>
              </a:path>
            </a:pathLst>
          </a:cu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</a:t>
            </a:r>
            <a:endParaRPr lang="de-CH" dirty="0"/>
          </a:p>
        </p:txBody>
      </p:sp>
      <p:sp>
        <p:nvSpPr>
          <p:cNvPr id="71" name="Freeform 70"/>
          <p:cNvSpPr/>
          <p:nvPr/>
        </p:nvSpPr>
        <p:spPr>
          <a:xfrm>
            <a:off x="5337185" y="1986351"/>
            <a:ext cx="2607468" cy="1719262"/>
          </a:xfrm>
          <a:custGeom>
            <a:avLst/>
            <a:gdLst>
              <a:gd name="connsiteX0" fmla="*/ 2181225 w 2181225"/>
              <a:gd name="connsiteY0" fmla="*/ 0 h 1466850"/>
              <a:gd name="connsiteX1" fmla="*/ 1262062 w 2181225"/>
              <a:gd name="connsiteY1" fmla="*/ 547688 h 1466850"/>
              <a:gd name="connsiteX2" fmla="*/ 895350 w 2181225"/>
              <a:gd name="connsiteY2" fmla="*/ 800100 h 1466850"/>
              <a:gd name="connsiteX3" fmla="*/ 481012 w 2181225"/>
              <a:gd name="connsiteY3" fmla="*/ 1109663 h 1466850"/>
              <a:gd name="connsiteX4" fmla="*/ 0 w 2181225"/>
              <a:gd name="connsiteY4" fmla="*/ 1466850 h 146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1225" h="1466850">
                <a:moveTo>
                  <a:pt x="2181225" y="0"/>
                </a:moveTo>
                <a:lnTo>
                  <a:pt x="1262062" y="547688"/>
                </a:lnTo>
                <a:cubicBezTo>
                  <a:pt x="1047750" y="681038"/>
                  <a:pt x="1025525" y="706437"/>
                  <a:pt x="895350" y="800100"/>
                </a:cubicBezTo>
                <a:cubicBezTo>
                  <a:pt x="765175" y="893763"/>
                  <a:pt x="481012" y="1109663"/>
                  <a:pt x="481012" y="1109663"/>
                </a:cubicBezTo>
                <a:lnTo>
                  <a:pt x="0" y="1466850"/>
                </a:lnTo>
              </a:path>
            </a:pathLst>
          </a:cu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</a:t>
            </a:r>
            <a:endParaRPr lang="de-CH" dirty="0"/>
          </a:p>
        </p:txBody>
      </p:sp>
      <p:sp>
        <p:nvSpPr>
          <p:cNvPr id="72" name="Freeform 71"/>
          <p:cNvSpPr/>
          <p:nvPr/>
        </p:nvSpPr>
        <p:spPr>
          <a:xfrm>
            <a:off x="5346709" y="2014926"/>
            <a:ext cx="1493043" cy="976311"/>
          </a:xfrm>
          <a:custGeom>
            <a:avLst/>
            <a:gdLst>
              <a:gd name="connsiteX0" fmla="*/ 2181225 w 2181225"/>
              <a:gd name="connsiteY0" fmla="*/ 0 h 1466850"/>
              <a:gd name="connsiteX1" fmla="*/ 1262062 w 2181225"/>
              <a:gd name="connsiteY1" fmla="*/ 547688 h 1466850"/>
              <a:gd name="connsiteX2" fmla="*/ 895350 w 2181225"/>
              <a:gd name="connsiteY2" fmla="*/ 800100 h 1466850"/>
              <a:gd name="connsiteX3" fmla="*/ 481012 w 2181225"/>
              <a:gd name="connsiteY3" fmla="*/ 1109663 h 1466850"/>
              <a:gd name="connsiteX4" fmla="*/ 0 w 2181225"/>
              <a:gd name="connsiteY4" fmla="*/ 1466850 h 146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1225" h="1466850">
                <a:moveTo>
                  <a:pt x="2181225" y="0"/>
                </a:moveTo>
                <a:lnTo>
                  <a:pt x="1262062" y="547688"/>
                </a:lnTo>
                <a:cubicBezTo>
                  <a:pt x="1047750" y="681038"/>
                  <a:pt x="1025525" y="706437"/>
                  <a:pt x="895350" y="800100"/>
                </a:cubicBezTo>
                <a:cubicBezTo>
                  <a:pt x="765175" y="893763"/>
                  <a:pt x="481012" y="1109663"/>
                  <a:pt x="481012" y="1109663"/>
                </a:cubicBezTo>
                <a:lnTo>
                  <a:pt x="0" y="1466850"/>
                </a:lnTo>
              </a:path>
            </a:pathLst>
          </a:cu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</a:t>
            </a:r>
            <a:endParaRPr lang="de-CH" dirty="0"/>
          </a:p>
        </p:txBody>
      </p:sp>
      <p:sp>
        <p:nvSpPr>
          <p:cNvPr id="73" name="Freeform 72"/>
          <p:cNvSpPr/>
          <p:nvPr/>
        </p:nvSpPr>
        <p:spPr>
          <a:xfrm>
            <a:off x="5337185" y="1967301"/>
            <a:ext cx="583404" cy="366711"/>
          </a:xfrm>
          <a:custGeom>
            <a:avLst/>
            <a:gdLst>
              <a:gd name="connsiteX0" fmla="*/ 2181225 w 2181225"/>
              <a:gd name="connsiteY0" fmla="*/ 0 h 1466850"/>
              <a:gd name="connsiteX1" fmla="*/ 1262062 w 2181225"/>
              <a:gd name="connsiteY1" fmla="*/ 547688 h 1466850"/>
              <a:gd name="connsiteX2" fmla="*/ 895350 w 2181225"/>
              <a:gd name="connsiteY2" fmla="*/ 800100 h 1466850"/>
              <a:gd name="connsiteX3" fmla="*/ 481012 w 2181225"/>
              <a:gd name="connsiteY3" fmla="*/ 1109663 h 1466850"/>
              <a:gd name="connsiteX4" fmla="*/ 0 w 2181225"/>
              <a:gd name="connsiteY4" fmla="*/ 1466850 h 146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1225" h="1466850">
                <a:moveTo>
                  <a:pt x="2181225" y="0"/>
                </a:moveTo>
                <a:lnTo>
                  <a:pt x="1262062" y="547688"/>
                </a:lnTo>
                <a:cubicBezTo>
                  <a:pt x="1047750" y="681038"/>
                  <a:pt x="1025525" y="706437"/>
                  <a:pt x="895350" y="800100"/>
                </a:cubicBezTo>
                <a:cubicBezTo>
                  <a:pt x="765175" y="893763"/>
                  <a:pt x="481012" y="1109663"/>
                  <a:pt x="481012" y="1109663"/>
                </a:cubicBezTo>
                <a:lnTo>
                  <a:pt x="0" y="1466850"/>
                </a:lnTo>
              </a:path>
            </a:pathLst>
          </a:cu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</a:t>
            </a:r>
            <a:endParaRPr lang="de-CH" dirty="0"/>
          </a:p>
        </p:txBody>
      </p:sp>
      <p:cxnSp>
        <p:nvCxnSpPr>
          <p:cNvPr id="75776" name="Straight Connector 75775"/>
          <p:cNvCxnSpPr/>
          <p:nvPr/>
        </p:nvCxnSpPr>
        <p:spPr>
          <a:xfrm flipH="1" flipV="1">
            <a:off x="5299085" y="3805625"/>
            <a:ext cx="2743200" cy="588645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779" name="TextBox 75778"/>
          <p:cNvSpPr txBox="1"/>
          <p:nvPr/>
        </p:nvSpPr>
        <p:spPr>
          <a:xfrm>
            <a:off x="2110879" y="537725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µ</a:t>
            </a:r>
            <a:endParaRPr lang="de-CH" dirty="0"/>
          </a:p>
        </p:txBody>
      </p:sp>
      <p:sp>
        <p:nvSpPr>
          <p:cNvPr id="75780" name="TextBox 75779"/>
          <p:cNvSpPr txBox="1"/>
          <p:nvPr/>
        </p:nvSpPr>
        <p:spPr>
          <a:xfrm>
            <a:off x="4572000" y="6248400"/>
            <a:ext cx="4448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Dashed lines are guides to the eye</a:t>
            </a:r>
            <a:endParaRPr lang="de-CH" sz="2400" dirty="0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Model vs. experiment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1899815" y="1524000"/>
            <a:ext cx="9957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Model</a:t>
            </a:r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657600" y="1524000"/>
            <a:ext cx="1327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G (2e</a:t>
            </a:r>
            <a:r>
              <a:rPr lang="en-GB" sz="2400" baseline="30000" dirty="0" smtClean="0"/>
              <a:t>2</a:t>
            </a:r>
            <a:r>
              <a:rPr lang="en-GB" sz="2400" dirty="0" smtClean="0"/>
              <a:t>/h)</a:t>
            </a:r>
            <a:endParaRPr lang="en-GB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7848600" y="1524000"/>
            <a:ext cx="1327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G (2e</a:t>
            </a:r>
            <a:r>
              <a:rPr lang="en-GB" sz="2400" baseline="30000" dirty="0" smtClean="0"/>
              <a:t>2</a:t>
            </a:r>
            <a:r>
              <a:rPr lang="en-GB" sz="2400" dirty="0" smtClean="0"/>
              <a:t>/h)</a:t>
            </a:r>
            <a:endParaRPr lang="en-GB" sz="2400" dirty="0"/>
          </a:p>
        </p:txBody>
      </p:sp>
      <p:sp>
        <p:nvSpPr>
          <p:cNvPr id="22" name="Rectangle 21"/>
          <p:cNvSpPr/>
          <p:nvPr/>
        </p:nvSpPr>
        <p:spPr>
          <a:xfrm>
            <a:off x="6193146" y="1524000"/>
            <a:ext cx="1622880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400" dirty="0" smtClean="0"/>
              <a:t>Experiment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88300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30745"/>
            <a:ext cx="7816261" cy="5851055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>
            <a:off x="5901267" y="1464733"/>
            <a:ext cx="270933" cy="2370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524000" y="838200"/>
            <a:ext cx="6891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1D profiles along red lines shown in the previous slide</a:t>
            </a:r>
            <a:endParaRPr lang="de-CH" sz="2400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Model vs. experiment</a:t>
            </a:r>
            <a:endParaRPr lang="en-GB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876800" y="2743200"/>
            <a:ext cx="270933" cy="2370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674533" y="4207934"/>
            <a:ext cx="270933" cy="2370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960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6" b="9770"/>
          <a:stretch/>
        </p:blipFill>
        <p:spPr bwMode="auto">
          <a:xfrm>
            <a:off x="1447800" y="709613"/>
            <a:ext cx="6080125" cy="523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Magnetic field dependence</a:t>
            </a:r>
            <a:endParaRPr lang="de-CH" smtClean="0"/>
          </a:p>
        </p:txBody>
      </p:sp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7162800" y="3581400"/>
            <a:ext cx="1531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 err="1"/>
              <a:t>V</a:t>
            </a:r>
            <a:r>
              <a:rPr lang="en-US" sz="2400" baseline="-25000" dirty="0" err="1"/>
              <a:t>tip</a:t>
            </a:r>
            <a:r>
              <a:rPr lang="en-US" sz="2400" dirty="0" smtClean="0"/>
              <a:t>= -</a:t>
            </a:r>
            <a:r>
              <a:rPr lang="en-US" sz="2400" dirty="0"/>
              <a:t>8.0 V</a:t>
            </a:r>
            <a:endParaRPr lang="de-CH" sz="2400" dirty="0"/>
          </a:p>
        </p:txBody>
      </p:sp>
      <p:sp>
        <p:nvSpPr>
          <p:cNvPr id="8197" name="TextBox 6"/>
          <p:cNvSpPr txBox="1">
            <a:spLocks noChangeArrowheads="1"/>
          </p:cNvSpPr>
          <p:nvPr/>
        </p:nvSpPr>
        <p:spPr bwMode="auto">
          <a:xfrm>
            <a:off x="7162800" y="4114800"/>
            <a:ext cx="17370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 err="1"/>
              <a:t>V</a:t>
            </a:r>
            <a:r>
              <a:rPr lang="en-US" sz="2400" baseline="-25000" dirty="0" err="1"/>
              <a:t>cgate</a:t>
            </a:r>
            <a:r>
              <a:rPr lang="en-US" sz="2400" dirty="0" smtClean="0"/>
              <a:t>= -</a:t>
            </a:r>
            <a:r>
              <a:rPr lang="en-US" sz="2400" dirty="0"/>
              <a:t>1.0 V</a:t>
            </a:r>
            <a:endParaRPr lang="de-CH" sz="2400" dirty="0"/>
          </a:p>
        </p:txBody>
      </p:sp>
      <p:sp>
        <p:nvSpPr>
          <p:cNvPr id="8198" name="TextBox 7"/>
          <p:cNvSpPr txBox="1">
            <a:spLocks noChangeArrowheads="1"/>
          </p:cNvSpPr>
          <p:nvPr/>
        </p:nvSpPr>
        <p:spPr bwMode="auto">
          <a:xfrm>
            <a:off x="7162800" y="4724400"/>
            <a:ext cx="12634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 smtClean="0">
                <a:solidFill>
                  <a:srgbClr val="00B050"/>
                </a:solidFill>
              </a:rPr>
              <a:t>B = 0 </a:t>
            </a:r>
            <a:r>
              <a:rPr lang="en-US" sz="2400" dirty="0">
                <a:solidFill>
                  <a:srgbClr val="00B050"/>
                </a:solidFill>
              </a:rPr>
              <a:t>mT</a:t>
            </a:r>
            <a:endParaRPr lang="de-CH" sz="2400" dirty="0">
              <a:solidFill>
                <a:srgbClr val="00B050"/>
              </a:solidFill>
            </a:endParaRPr>
          </a:p>
        </p:txBody>
      </p:sp>
      <p:grpSp>
        <p:nvGrpSpPr>
          <p:cNvPr id="8199" name="Group 55"/>
          <p:cNvGrpSpPr>
            <a:grpSpLocks noChangeAspect="1"/>
          </p:cNvGrpSpPr>
          <p:nvPr/>
        </p:nvGrpSpPr>
        <p:grpSpPr bwMode="auto">
          <a:xfrm>
            <a:off x="2157579" y="1298575"/>
            <a:ext cx="4004256" cy="5027613"/>
            <a:chOff x="9762670" y="1153459"/>
            <a:chExt cx="3687336" cy="4629599"/>
          </a:xfrm>
        </p:grpSpPr>
        <p:cxnSp>
          <p:nvCxnSpPr>
            <p:cNvPr id="59" name="Straight Connector 58"/>
            <p:cNvCxnSpPr/>
            <p:nvPr/>
          </p:nvCxnSpPr>
          <p:spPr>
            <a:xfrm flipH="1" flipV="1">
              <a:off x="10388192" y="1279176"/>
              <a:ext cx="402010" cy="7002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 flipV="1">
              <a:off x="10508065" y="1153459"/>
              <a:ext cx="387391" cy="75576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H="1" flipV="1">
              <a:off x="12328075" y="4790479"/>
              <a:ext cx="513112" cy="99257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12428943" y="4729083"/>
              <a:ext cx="559890" cy="103935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32" name="Group 88"/>
            <p:cNvGrpSpPr>
              <a:grpSpLocks/>
            </p:cNvGrpSpPr>
            <p:nvPr/>
          </p:nvGrpSpPr>
          <p:grpSpPr bwMode="auto">
            <a:xfrm rot="900000">
              <a:off x="10365016" y="1799594"/>
              <a:ext cx="3084990" cy="1126239"/>
              <a:chOff x="3649839" y="2627817"/>
              <a:chExt cx="1925129" cy="702808"/>
            </a:xfrm>
          </p:grpSpPr>
          <p:sp>
            <p:nvSpPr>
              <p:cNvPr id="100" name="Freeform 99"/>
              <p:cNvSpPr/>
              <p:nvPr/>
            </p:nvSpPr>
            <p:spPr>
              <a:xfrm>
                <a:off x="3646586" y="2705003"/>
                <a:ext cx="1838170" cy="621225"/>
              </a:xfrm>
              <a:custGeom>
                <a:avLst/>
                <a:gdLst>
                  <a:gd name="connsiteX0" fmla="*/ 1838942 w 1838942"/>
                  <a:gd name="connsiteY0" fmla="*/ 622927 h 622927"/>
                  <a:gd name="connsiteX1" fmla="*/ 1746074 w 1838942"/>
                  <a:gd name="connsiteY1" fmla="*/ 408614 h 622927"/>
                  <a:gd name="connsiteX2" fmla="*/ 1567480 w 1838942"/>
                  <a:gd name="connsiteY2" fmla="*/ 218114 h 622927"/>
                  <a:gd name="connsiteX3" fmla="*/ 1367455 w 1838942"/>
                  <a:gd name="connsiteY3" fmla="*/ 80002 h 622927"/>
                  <a:gd name="connsiteX4" fmla="*/ 1072180 w 1838942"/>
                  <a:gd name="connsiteY4" fmla="*/ 6183 h 622927"/>
                  <a:gd name="connsiteX5" fmla="*/ 795955 w 1838942"/>
                  <a:gd name="connsiteY5" fmla="*/ 13327 h 622927"/>
                  <a:gd name="connsiteX6" fmla="*/ 557830 w 1838942"/>
                  <a:gd name="connsiteY6" fmla="*/ 87145 h 622927"/>
                  <a:gd name="connsiteX7" fmla="*/ 298274 w 1838942"/>
                  <a:gd name="connsiteY7" fmla="*/ 249070 h 622927"/>
                  <a:gd name="connsiteX8" fmla="*/ 131586 w 1838942"/>
                  <a:gd name="connsiteY8" fmla="*/ 453858 h 622927"/>
                  <a:gd name="connsiteX9" fmla="*/ 72055 w 1838942"/>
                  <a:gd name="connsiteY9" fmla="*/ 570539 h 622927"/>
                  <a:gd name="connsiteX10" fmla="*/ 617 w 1838942"/>
                  <a:gd name="connsiteY10" fmla="*/ 546727 h 622927"/>
                  <a:gd name="connsiteX11" fmla="*/ 114917 w 1838942"/>
                  <a:gd name="connsiteY11" fmla="*/ 325270 h 622927"/>
                  <a:gd name="connsiteX12" fmla="*/ 229217 w 1838942"/>
                  <a:gd name="connsiteY12" fmla="*/ 218114 h 622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38942" h="622927">
                    <a:moveTo>
                      <a:pt x="1838942" y="622927"/>
                    </a:moveTo>
                    <a:cubicBezTo>
                      <a:pt x="1815130" y="549505"/>
                      <a:pt x="1791318" y="476083"/>
                      <a:pt x="1746074" y="408614"/>
                    </a:cubicBezTo>
                    <a:cubicBezTo>
                      <a:pt x="1700830" y="341145"/>
                      <a:pt x="1630583" y="272883"/>
                      <a:pt x="1567480" y="218114"/>
                    </a:cubicBezTo>
                    <a:cubicBezTo>
                      <a:pt x="1504377" y="163345"/>
                      <a:pt x="1450005" y="115324"/>
                      <a:pt x="1367455" y="80002"/>
                    </a:cubicBezTo>
                    <a:cubicBezTo>
                      <a:pt x="1284905" y="44680"/>
                      <a:pt x="1167430" y="17295"/>
                      <a:pt x="1072180" y="6183"/>
                    </a:cubicBezTo>
                    <a:cubicBezTo>
                      <a:pt x="976930" y="-4929"/>
                      <a:pt x="881680" y="-167"/>
                      <a:pt x="795955" y="13327"/>
                    </a:cubicBezTo>
                    <a:cubicBezTo>
                      <a:pt x="710230" y="26821"/>
                      <a:pt x="640777" y="47854"/>
                      <a:pt x="557830" y="87145"/>
                    </a:cubicBezTo>
                    <a:cubicBezTo>
                      <a:pt x="474883" y="126435"/>
                      <a:pt x="369315" y="187951"/>
                      <a:pt x="298274" y="249070"/>
                    </a:cubicBezTo>
                    <a:cubicBezTo>
                      <a:pt x="227233" y="310189"/>
                      <a:pt x="169289" y="400280"/>
                      <a:pt x="131586" y="453858"/>
                    </a:cubicBezTo>
                    <a:cubicBezTo>
                      <a:pt x="93883" y="507436"/>
                      <a:pt x="93883" y="555061"/>
                      <a:pt x="72055" y="570539"/>
                    </a:cubicBezTo>
                    <a:cubicBezTo>
                      <a:pt x="50227" y="586017"/>
                      <a:pt x="-6527" y="587605"/>
                      <a:pt x="617" y="546727"/>
                    </a:cubicBezTo>
                    <a:cubicBezTo>
                      <a:pt x="7761" y="505849"/>
                      <a:pt x="76817" y="380039"/>
                      <a:pt x="114917" y="325270"/>
                    </a:cubicBezTo>
                    <a:cubicBezTo>
                      <a:pt x="153017" y="270501"/>
                      <a:pt x="191117" y="244307"/>
                      <a:pt x="229217" y="218114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CH"/>
              </a:p>
            </p:txBody>
          </p:sp>
          <p:sp>
            <p:nvSpPr>
              <p:cNvPr id="101" name="Freeform 100"/>
              <p:cNvSpPr/>
              <p:nvPr/>
            </p:nvSpPr>
            <p:spPr>
              <a:xfrm>
                <a:off x="3929697" y="2627683"/>
                <a:ext cx="1641126" cy="701500"/>
              </a:xfrm>
              <a:custGeom>
                <a:avLst/>
                <a:gdLst>
                  <a:gd name="connsiteX0" fmla="*/ 0 w 1641143"/>
                  <a:gd name="connsiteY0" fmla="*/ 241589 h 702808"/>
                  <a:gd name="connsiteX1" fmla="*/ 190500 w 1641143"/>
                  <a:gd name="connsiteY1" fmla="*/ 122527 h 702808"/>
                  <a:gd name="connsiteX2" fmla="*/ 407194 w 1641143"/>
                  <a:gd name="connsiteY2" fmla="*/ 43946 h 702808"/>
                  <a:gd name="connsiteX3" fmla="*/ 685800 w 1641143"/>
                  <a:gd name="connsiteY3" fmla="*/ 1083 h 702808"/>
                  <a:gd name="connsiteX4" fmla="*/ 1097756 w 1641143"/>
                  <a:gd name="connsiteY4" fmla="*/ 86808 h 702808"/>
                  <a:gd name="connsiteX5" fmla="*/ 1404938 w 1641143"/>
                  <a:gd name="connsiteY5" fmla="*/ 291596 h 702808"/>
                  <a:gd name="connsiteX6" fmla="*/ 1578769 w 1641143"/>
                  <a:gd name="connsiteY6" fmla="*/ 522577 h 702808"/>
                  <a:gd name="connsiteX7" fmla="*/ 1640681 w 1641143"/>
                  <a:gd name="connsiteY7" fmla="*/ 684502 h 702808"/>
                  <a:gd name="connsiteX8" fmla="*/ 1552575 w 1641143"/>
                  <a:gd name="connsiteY8" fmla="*/ 701171 h 702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41143" h="702808">
                    <a:moveTo>
                      <a:pt x="0" y="241589"/>
                    </a:moveTo>
                    <a:cubicBezTo>
                      <a:pt x="61317" y="198528"/>
                      <a:pt x="122634" y="155467"/>
                      <a:pt x="190500" y="122527"/>
                    </a:cubicBezTo>
                    <a:cubicBezTo>
                      <a:pt x="258366" y="89586"/>
                      <a:pt x="324644" y="64187"/>
                      <a:pt x="407194" y="43946"/>
                    </a:cubicBezTo>
                    <a:cubicBezTo>
                      <a:pt x="489744" y="23705"/>
                      <a:pt x="570706" y="-6061"/>
                      <a:pt x="685800" y="1083"/>
                    </a:cubicBezTo>
                    <a:cubicBezTo>
                      <a:pt x="800894" y="8227"/>
                      <a:pt x="977900" y="38389"/>
                      <a:pt x="1097756" y="86808"/>
                    </a:cubicBezTo>
                    <a:cubicBezTo>
                      <a:pt x="1217612" y="135227"/>
                      <a:pt x="1324769" y="218968"/>
                      <a:pt x="1404938" y="291596"/>
                    </a:cubicBezTo>
                    <a:cubicBezTo>
                      <a:pt x="1485107" y="364224"/>
                      <a:pt x="1539479" y="457093"/>
                      <a:pt x="1578769" y="522577"/>
                    </a:cubicBezTo>
                    <a:cubicBezTo>
                      <a:pt x="1618060" y="588061"/>
                      <a:pt x="1645047" y="654737"/>
                      <a:pt x="1640681" y="684502"/>
                    </a:cubicBezTo>
                    <a:cubicBezTo>
                      <a:pt x="1636315" y="714267"/>
                      <a:pt x="1565672" y="697996"/>
                      <a:pt x="1552575" y="701171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CH"/>
              </a:p>
            </p:txBody>
          </p:sp>
        </p:grpSp>
        <p:grpSp>
          <p:nvGrpSpPr>
            <p:cNvPr id="8233" name="Group 89"/>
            <p:cNvGrpSpPr>
              <a:grpSpLocks/>
            </p:cNvGrpSpPr>
            <p:nvPr/>
          </p:nvGrpSpPr>
          <p:grpSpPr bwMode="auto">
            <a:xfrm rot="900000">
              <a:off x="9762670" y="3750575"/>
              <a:ext cx="3094233" cy="1320514"/>
              <a:chOff x="3617460" y="3898279"/>
              <a:chExt cx="1930897" cy="824042"/>
            </a:xfrm>
          </p:grpSpPr>
          <p:sp>
            <p:nvSpPr>
              <p:cNvPr id="91" name="Freeform 90"/>
              <p:cNvSpPr/>
              <p:nvPr/>
            </p:nvSpPr>
            <p:spPr>
              <a:xfrm>
                <a:off x="3617163" y="3898413"/>
                <a:ext cx="1931219" cy="702413"/>
              </a:xfrm>
              <a:custGeom>
                <a:avLst/>
                <a:gdLst>
                  <a:gd name="connsiteX0" fmla="*/ 1697490 w 1930897"/>
                  <a:gd name="connsiteY0" fmla="*/ 435596 h 702296"/>
                  <a:gd name="connsiteX1" fmla="*/ 1795121 w 1930897"/>
                  <a:gd name="connsiteY1" fmla="*/ 328440 h 702296"/>
                  <a:gd name="connsiteX2" fmla="*/ 1873703 w 1930897"/>
                  <a:gd name="connsiteY2" fmla="*/ 218902 h 702296"/>
                  <a:gd name="connsiteX3" fmla="*/ 1921328 w 1930897"/>
                  <a:gd name="connsiteY3" fmla="*/ 111746 h 702296"/>
                  <a:gd name="connsiteX4" fmla="*/ 1926090 w 1930897"/>
                  <a:gd name="connsiteY4" fmla="*/ 76027 h 702296"/>
                  <a:gd name="connsiteX5" fmla="*/ 1866559 w 1930897"/>
                  <a:gd name="connsiteY5" fmla="*/ 66502 h 702296"/>
                  <a:gd name="connsiteX6" fmla="*/ 1795121 w 1930897"/>
                  <a:gd name="connsiteY6" fmla="*/ 187946 h 702296"/>
                  <a:gd name="connsiteX7" fmla="*/ 1711778 w 1930897"/>
                  <a:gd name="connsiteY7" fmla="*/ 302246 h 702296"/>
                  <a:gd name="connsiteX8" fmla="*/ 1604621 w 1930897"/>
                  <a:gd name="connsiteY8" fmla="*/ 416546 h 702296"/>
                  <a:gd name="connsiteX9" fmla="*/ 1492703 w 1930897"/>
                  <a:gd name="connsiteY9" fmla="*/ 504652 h 702296"/>
                  <a:gd name="connsiteX10" fmla="*/ 1359353 w 1930897"/>
                  <a:gd name="connsiteY10" fmla="*/ 568946 h 702296"/>
                  <a:gd name="connsiteX11" fmla="*/ 1218859 w 1930897"/>
                  <a:gd name="connsiteY11" fmla="*/ 623715 h 702296"/>
                  <a:gd name="connsiteX12" fmla="*/ 1014071 w 1930897"/>
                  <a:gd name="connsiteY12" fmla="*/ 649909 h 702296"/>
                  <a:gd name="connsiteX13" fmla="*/ 866434 w 1930897"/>
                  <a:gd name="connsiteY13" fmla="*/ 649909 h 702296"/>
                  <a:gd name="connsiteX14" fmla="*/ 718796 w 1930897"/>
                  <a:gd name="connsiteY14" fmla="*/ 626096 h 702296"/>
                  <a:gd name="connsiteX15" fmla="*/ 525915 w 1930897"/>
                  <a:gd name="connsiteY15" fmla="*/ 545134 h 702296"/>
                  <a:gd name="connsiteX16" fmla="*/ 344940 w 1930897"/>
                  <a:gd name="connsiteY16" fmla="*/ 428452 h 702296"/>
                  <a:gd name="connsiteX17" fmla="*/ 228259 w 1930897"/>
                  <a:gd name="connsiteY17" fmla="*/ 287959 h 702296"/>
                  <a:gd name="connsiteX18" fmla="*/ 171109 w 1930897"/>
                  <a:gd name="connsiteY18" fmla="*/ 209377 h 702296"/>
                  <a:gd name="connsiteX19" fmla="*/ 106815 w 1930897"/>
                  <a:gd name="connsiteY19" fmla="*/ 87934 h 702296"/>
                  <a:gd name="connsiteX20" fmla="*/ 71096 w 1930897"/>
                  <a:gd name="connsiteY20" fmla="*/ 4590 h 702296"/>
                  <a:gd name="connsiteX21" fmla="*/ 2040 w 1930897"/>
                  <a:gd name="connsiteY21" fmla="*/ 23640 h 702296"/>
                  <a:gd name="connsiteX22" fmla="*/ 28234 w 1930897"/>
                  <a:gd name="connsiteY22" fmla="*/ 130796 h 702296"/>
                  <a:gd name="connsiteX23" fmla="*/ 128246 w 1930897"/>
                  <a:gd name="connsiteY23" fmla="*/ 304627 h 702296"/>
                  <a:gd name="connsiteX24" fmla="*/ 268740 w 1930897"/>
                  <a:gd name="connsiteY24" fmla="*/ 487984 h 702296"/>
                  <a:gd name="connsiteX25" fmla="*/ 471146 w 1930897"/>
                  <a:gd name="connsiteY25" fmla="*/ 607046 h 702296"/>
                  <a:gd name="connsiteX26" fmla="*/ 654503 w 1930897"/>
                  <a:gd name="connsiteY26" fmla="*/ 676102 h 702296"/>
                  <a:gd name="connsiteX27" fmla="*/ 694984 w 1930897"/>
                  <a:gd name="connsiteY27" fmla="*/ 702296 h 702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930897" h="702296">
                    <a:moveTo>
                      <a:pt x="1697490" y="435596"/>
                    </a:moveTo>
                    <a:cubicBezTo>
                      <a:pt x="1731621" y="400076"/>
                      <a:pt x="1765752" y="364556"/>
                      <a:pt x="1795121" y="328440"/>
                    </a:cubicBezTo>
                    <a:cubicBezTo>
                      <a:pt x="1824490" y="292324"/>
                      <a:pt x="1852669" y="255018"/>
                      <a:pt x="1873703" y="218902"/>
                    </a:cubicBezTo>
                    <a:cubicBezTo>
                      <a:pt x="1894737" y="182786"/>
                      <a:pt x="1912597" y="135558"/>
                      <a:pt x="1921328" y="111746"/>
                    </a:cubicBezTo>
                    <a:cubicBezTo>
                      <a:pt x="1930059" y="87934"/>
                      <a:pt x="1935218" y="83568"/>
                      <a:pt x="1926090" y="76027"/>
                    </a:cubicBezTo>
                    <a:cubicBezTo>
                      <a:pt x="1916962" y="68486"/>
                      <a:pt x="1888387" y="47849"/>
                      <a:pt x="1866559" y="66502"/>
                    </a:cubicBezTo>
                    <a:cubicBezTo>
                      <a:pt x="1844731" y="85155"/>
                      <a:pt x="1820918" y="148655"/>
                      <a:pt x="1795121" y="187946"/>
                    </a:cubicBezTo>
                    <a:cubicBezTo>
                      <a:pt x="1769324" y="227237"/>
                      <a:pt x="1743528" y="264146"/>
                      <a:pt x="1711778" y="302246"/>
                    </a:cubicBezTo>
                    <a:cubicBezTo>
                      <a:pt x="1680028" y="340346"/>
                      <a:pt x="1641133" y="382812"/>
                      <a:pt x="1604621" y="416546"/>
                    </a:cubicBezTo>
                    <a:cubicBezTo>
                      <a:pt x="1568108" y="450280"/>
                      <a:pt x="1533581" y="479252"/>
                      <a:pt x="1492703" y="504652"/>
                    </a:cubicBezTo>
                    <a:cubicBezTo>
                      <a:pt x="1451825" y="530052"/>
                      <a:pt x="1404994" y="549102"/>
                      <a:pt x="1359353" y="568946"/>
                    </a:cubicBezTo>
                    <a:cubicBezTo>
                      <a:pt x="1313712" y="588790"/>
                      <a:pt x="1276406" y="610221"/>
                      <a:pt x="1218859" y="623715"/>
                    </a:cubicBezTo>
                    <a:cubicBezTo>
                      <a:pt x="1161312" y="637209"/>
                      <a:pt x="1072809" y="645543"/>
                      <a:pt x="1014071" y="649909"/>
                    </a:cubicBezTo>
                    <a:cubicBezTo>
                      <a:pt x="955333" y="654275"/>
                      <a:pt x="915646" y="653878"/>
                      <a:pt x="866434" y="649909"/>
                    </a:cubicBezTo>
                    <a:cubicBezTo>
                      <a:pt x="817222" y="645940"/>
                      <a:pt x="775549" y="643558"/>
                      <a:pt x="718796" y="626096"/>
                    </a:cubicBezTo>
                    <a:cubicBezTo>
                      <a:pt x="662043" y="608634"/>
                      <a:pt x="588224" y="578075"/>
                      <a:pt x="525915" y="545134"/>
                    </a:cubicBezTo>
                    <a:cubicBezTo>
                      <a:pt x="463606" y="512193"/>
                      <a:pt x="394549" y="471315"/>
                      <a:pt x="344940" y="428452"/>
                    </a:cubicBezTo>
                    <a:cubicBezTo>
                      <a:pt x="295331" y="385589"/>
                      <a:pt x="257231" y="324471"/>
                      <a:pt x="228259" y="287959"/>
                    </a:cubicBezTo>
                    <a:cubicBezTo>
                      <a:pt x="199287" y="251447"/>
                      <a:pt x="191350" y="242714"/>
                      <a:pt x="171109" y="209377"/>
                    </a:cubicBezTo>
                    <a:cubicBezTo>
                      <a:pt x="150868" y="176040"/>
                      <a:pt x="123484" y="122065"/>
                      <a:pt x="106815" y="87934"/>
                    </a:cubicBezTo>
                    <a:cubicBezTo>
                      <a:pt x="90146" y="53803"/>
                      <a:pt x="88558" y="15306"/>
                      <a:pt x="71096" y="4590"/>
                    </a:cubicBezTo>
                    <a:cubicBezTo>
                      <a:pt x="53634" y="-6126"/>
                      <a:pt x="9184" y="2606"/>
                      <a:pt x="2040" y="23640"/>
                    </a:cubicBezTo>
                    <a:cubicBezTo>
                      <a:pt x="-5104" y="44674"/>
                      <a:pt x="7200" y="83965"/>
                      <a:pt x="28234" y="130796"/>
                    </a:cubicBezTo>
                    <a:cubicBezTo>
                      <a:pt x="49268" y="177627"/>
                      <a:pt x="88162" y="245096"/>
                      <a:pt x="128246" y="304627"/>
                    </a:cubicBezTo>
                    <a:cubicBezTo>
                      <a:pt x="168330" y="364158"/>
                      <a:pt x="211590" y="437581"/>
                      <a:pt x="268740" y="487984"/>
                    </a:cubicBezTo>
                    <a:cubicBezTo>
                      <a:pt x="325890" y="538387"/>
                      <a:pt x="406852" y="575693"/>
                      <a:pt x="471146" y="607046"/>
                    </a:cubicBezTo>
                    <a:cubicBezTo>
                      <a:pt x="535440" y="638399"/>
                      <a:pt x="617197" y="660227"/>
                      <a:pt x="654503" y="676102"/>
                    </a:cubicBezTo>
                    <a:cubicBezTo>
                      <a:pt x="691809" y="691977"/>
                      <a:pt x="693396" y="697136"/>
                      <a:pt x="694984" y="702296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CH"/>
              </a:p>
            </p:txBody>
          </p:sp>
          <p:cxnSp>
            <p:nvCxnSpPr>
              <p:cNvPr id="92" name="Straight Connector 91"/>
              <p:cNvCxnSpPr/>
              <p:nvPr/>
            </p:nvCxnSpPr>
            <p:spPr>
              <a:xfrm flipV="1">
                <a:off x="4395046" y="4602454"/>
                <a:ext cx="7298" cy="738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flipV="1">
                <a:off x="4298902" y="4592456"/>
                <a:ext cx="7298" cy="811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flipH="1">
                <a:off x="4707449" y="4614310"/>
                <a:ext cx="7298" cy="8392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flipH="1">
                <a:off x="4783286" y="4592965"/>
                <a:ext cx="11859" cy="11402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Freeform 95"/>
              <p:cNvSpPr/>
              <p:nvPr/>
            </p:nvSpPr>
            <p:spPr>
              <a:xfrm>
                <a:off x="4399840" y="4601320"/>
                <a:ext cx="316549" cy="21893"/>
              </a:xfrm>
              <a:custGeom>
                <a:avLst/>
                <a:gdLst>
                  <a:gd name="connsiteX0" fmla="*/ 0 w 316707"/>
                  <a:gd name="connsiteY0" fmla="*/ 0 h 21432"/>
                  <a:gd name="connsiteX1" fmla="*/ 95250 w 316707"/>
                  <a:gd name="connsiteY1" fmla="*/ 21432 h 21432"/>
                  <a:gd name="connsiteX2" fmla="*/ 226219 w 316707"/>
                  <a:gd name="connsiteY2" fmla="*/ 14288 h 21432"/>
                  <a:gd name="connsiteX3" fmla="*/ 316707 w 316707"/>
                  <a:gd name="connsiteY3" fmla="*/ 4763 h 21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6707" h="21432">
                    <a:moveTo>
                      <a:pt x="0" y="0"/>
                    </a:moveTo>
                    <a:cubicBezTo>
                      <a:pt x="28773" y="9525"/>
                      <a:pt x="57547" y="19051"/>
                      <a:pt x="95250" y="21432"/>
                    </a:cubicBezTo>
                    <a:lnTo>
                      <a:pt x="226219" y="14288"/>
                    </a:lnTo>
                    <a:cubicBezTo>
                      <a:pt x="263128" y="11510"/>
                      <a:pt x="289917" y="8136"/>
                      <a:pt x="316707" y="4763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CH"/>
              </a:p>
            </p:txBody>
          </p:sp>
          <p:sp>
            <p:nvSpPr>
              <p:cNvPr id="97" name="Freeform 96"/>
              <p:cNvSpPr/>
              <p:nvPr/>
            </p:nvSpPr>
            <p:spPr>
              <a:xfrm>
                <a:off x="4793147" y="4379057"/>
                <a:ext cx="474367" cy="216197"/>
              </a:xfrm>
              <a:custGeom>
                <a:avLst/>
                <a:gdLst>
                  <a:gd name="connsiteX0" fmla="*/ 473869 w 473869"/>
                  <a:gd name="connsiteY0" fmla="*/ 0 h 216694"/>
                  <a:gd name="connsiteX1" fmla="*/ 390525 w 473869"/>
                  <a:gd name="connsiteY1" fmla="*/ 66675 h 216694"/>
                  <a:gd name="connsiteX2" fmla="*/ 304800 w 473869"/>
                  <a:gd name="connsiteY2" fmla="*/ 111919 h 216694"/>
                  <a:gd name="connsiteX3" fmla="*/ 173832 w 473869"/>
                  <a:gd name="connsiteY3" fmla="*/ 171450 h 216694"/>
                  <a:gd name="connsiteX4" fmla="*/ 73819 w 473869"/>
                  <a:gd name="connsiteY4" fmla="*/ 202406 h 216694"/>
                  <a:gd name="connsiteX5" fmla="*/ 0 w 473869"/>
                  <a:gd name="connsiteY5" fmla="*/ 216694 h 216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3869" h="216694">
                    <a:moveTo>
                      <a:pt x="473869" y="0"/>
                    </a:moveTo>
                    <a:cubicBezTo>
                      <a:pt x="446286" y="24011"/>
                      <a:pt x="418703" y="48022"/>
                      <a:pt x="390525" y="66675"/>
                    </a:cubicBezTo>
                    <a:cubicBezTo>
                      <a:pt x="362347" y="85328"/>
                      <a:pt x="340915" y="94457"/>
                      <a:pt x="304800" y="111919"/>
                    </a:cubicBezTo>
                    <a:cubicBezTo>
                      <a:pt x="268685" y="129381"/>
                      <a:pt x="212329" y="156369"/>
                      <a:pt x="173832" y="171450"/>
                    </a:cubicBezTo>
                    <a:cubicBezTo>
                      <a:pt x="135335" y="186531"/>
                      <a:pt x="102791" y="194865"/>
                      <a:pt x="73819" y="202406"/>
                    </a:cubicBezTo>
                    <a:cubicBezTo>
                      <a:pt x="44847" y="209947"/>
                      <a:pt x="0" y="216694"/>
                      <a:pt x="0" y="216694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CH"/>
              </a:p>
            </p:txBody>
          </p:sp>
          <p:sp>
            <p:nvSpPr>
              <p:cNvPr id="98" name="Freeform 97"/>
              <p:cNvSpPr/>
              <p:nvPr/>
            </p:nvSpPr>
            <p:spPr>
              <a:xfrm>
                <a:off x="4296912" y="4673421"/>
                <a:ext cx="97610" cy="26454"/>
              </a:xfrm>
              <a:custGeom>
                <a:avLst/>
                <a:gdLst>
                  <a:gd name="connsiteX0" fmla="*/ 0 w 97631"/>
                  <a:gd name="connsiteY0" fmla="*/ 2381 h 26203"/>
                  <a:gd name="connsiteX1" fmla="*/ 45243 w 97631"/>
                  <a:gd name="connsiteY1" fmla="*/ 26194 h 26203"/>
                  <a:gd name="connsiteX2" fmla="*/ 97631 w 97631"/>
                  <a:gd name="connsiteY2" fmla="*/ 0 h 26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7631" h="26203">
                    <a:moveTo>
                      <a:pt x="0" y="2381"/>
                    </a:moveTo>
                    <a:cubicBezTo>
                      <a:pt x="14485" y="14486"/>
                      <a:pt x="28971" y="26591"/>
                      <a:pt x="45243" y="26194"/>
                    </a:cubicBezTo>
                    <a:cubicBezTo>
                      <a:pt x="61515" y="25797"/>
                      <a:pt x="79573" y="12898"/>
                      <a:pt x="97631" y="0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CH"/>
              </a:p>
            </p:txBody>
          </p:sp>
          <p:sp>
            <p:nvSpPr>
              <p:cNvPr id="99" name="Freeform 98"/>
              <p:cNvSpPr/>
              <p:nvPr/>
            </p:nvSpPr>
            <p:spPr>
              <a:xfrm>
                <a:off x="4702002" y="4695274"/>
                <a:ext cx="83014" cy="26454"/>
              </a:xfrm>
              <a:custGeom>
                <a:avLst/>
                <a:gdLst>
                  <a:gd name="connsiteX0" fmla="*/ 0 w 83344"/>
                  <a:gd name="connsiteY0" fmla="*/ 0 h 26496"/>
                  <a:gd name="connsiteX1" fmla="*/ 42863 w 83344"/>
                  <a:gd name="connsiteY1" fmla="*/ 26194 h 26496"/>
                  <a:gd name="connsiteX2" fmla="*/ 83344 w 83344"/>
                  <a:gd name="connsiteY2" fmla="*/ 11906 h 26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344" h="26496">
                    <a:moveTo>
                      <a:pt x="0" y="0"/>
                    </a:moveTo>
                    <a:cubicBezTo>
                      <a:pt x="14486" y="12105"/>
                      <a:pt x="28972" y="24210"/>
                      <a:pt x="42863" y="26194"/>
                    </a:cubicBezTo>
                    <a:cubicBezTo>
                      <a:pt x="56754" y="28178"/>
                      <a:pt x="70049" y="20042"/>
                      <a:pt x="83344" y="11906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CH"/>
              </a:p>
            </p:txBody>
          </p:sp>
        </p:grpSp>
      </p:grpSp>
      <p:sp>
        <p:nvSpPr>
          <p:cNvPr id="53" name="Rectangle 52"/>
          <p:cNvSpPr/>
          <p:nvPr/>
        </p:nvSpPr>
        <p:spPr>
          <a:xfrm>
            <a:off x="3996147" y="762000"/>
            <a:ext cx="9541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err="1"/>
              <a:t>d</a:t>
            </a:r>
            <a:r>
              <a:rPr lang="en-GB" sz="2400" i="1" dirty="0" err="1"/>
              <a:t>G</a:t>
            </a:r>
            <a:r>
              <a:rPr lang="en-GB" sz="2400" dirty="0"/>
              <a:t>/d</a:t>
            </a:r>
            <a:r>
              <a:rPr lang="en-GB" sz="2400" i="1" dirty="0"/>
              <a:t>x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823940" y="6096000"/>
            <a:ext cx="105189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dirty="0" smtClean="0"/>
              <a:t>X (µm)</a:t>
            </a:r>
            <a:endParaRPr lang="en-GB" sz="2500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5612920" y="1600200"/>
            <a:ext cx="1066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715000" y="1143000"/>
            <a:ext cx="85151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dirty="0" smtClean="0"/>
              <a:t>1 µm</a:t>
            </a:r>
            <a:endParaRPr lang="en-GB" sz="2500" dirty="0"/>
          </a:p>
        </p:txBody>
      </p:sp>
      <p:sp>
        <p:nvSpPr>
          <p:cNvPr id="29" name="TextBox 28"/>
          <p:cNvSpPr txBox="1"/>
          <p:nvPr/>
        </p:nvSpPr>
        <p:spPr>
          <a:xfrm rot="16200000">
            <a:off x="561202" y="3312308"/>
            <a:ext cx="103105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dirty="0" smtClean="0"/>
              <a:t>y (µm)</a:t>
            </a:r>
            <a:endParaRPr lang="en-GB" sz="2500" dirty="0"/>
          </a:p>
        </p:txBody>
      </p:sp>
    </p:spTree>
    <p:extLst>
      <p:ext uri="{BB962C8B-B14F-4D97-AF65-F5344CB8AC3E}">
        <p14:creationId xmlns:p14="http://schemas.microsoft.com/office/powerpoint/2010/main" val="71399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9" b="9746"/>
          <a:stretch/>
        </p:blipFill>
        <p:spPr bwMode="auto">
          <a:xfrm>
            <a:off x="1447800" y="709613"/>
            <a:ext cx="6078538" cy="523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TextBox 5"/>
          <p:cNvSpPr txBox="1">
            <a:spLocks noChangeArrowheads="1"/>
          </p:cNvSpPr>
          <p:nvPr/>
        </p:nvSpPr>
        <p:spPr bwMode="auto">
          <a:xfrm>
            <a:off x="7162800" y="3581400"/>
            <a:ext cx="1531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 err="1"/>
              <a:t>V</a:t>
            </a:r>
            <a:r>
              <a:rPr lang="en-US" sz="2400" baseline="-25000" dirty="0" err="1"/>
              <a:t>tip</a:t>
            </a:r>
            <a:r>
              <a:rPr lang="en-US" sz="2400" dirty="0" smtClean="0"/>
              <a:t>= -</a:t>
            </a:r>
            <a:r>
              <a:rPr lang="en-US" sz="2400" dirty="0"/>
              <a:t>8.0 V</a:t>
            </a:r>
            <a:endParaRPr lang="de-CH" sz="2400" dirty="0"/>
          </a:p>
        </p:txBody>
      </p:sp>
      <p:sp>
        <p:nvSpPr>
          <p:cNvPr id="47109" name="TextBox 6"/>
          <p:cNvSpPr txBox="1">
            <a:spLocks noChangeArrowheads="1"/>
          </p:cNvSpPr>
          <p:nvPr/>
        </p:nvSpPr>
        <p:spPr bwMode="auto">
          <a:xfrm>
            <a:off x="7162800" y="4114800"/>
            <a:ext cx="17370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 err="1"/>
              <a:t>V</a:t>
            </a:r>
            <a:r>
              <a:rPr lang="en-US" sz="2400" baseline="-25000" dirty="0" err="1"/>
              <a:t>cgate</a:t>
            </a:r>
            <a:r>
              <a:rPr lang="en-US" sz="2400" dirty="0" smtClean="0"/>
              <a:t>= -</a:t>
            </a:r>
            <a:r>
              <a:rPr lang="en-US" sz="2400" dirty="0"/>
              <a:t>1.0 V</a:t>
            </a:r>
            <a:endParaRPr lang="de-CH" sz="2400" dirty="0"/>
          </a:p>
        </p:txBody>
      </p:sp>
      <p:sp>
        <p:nvSpPr>
          <p:cNvPr id="47110" name="TextBox 4"/>
          <p:cNvSpPr txBox="1">
            <a:spLocks noChangeArrowheads="1"/>
          </p:cNvSpPr>
          <p:nvPr/>
        </p:nvSpPr>
        <p:spPr bwMode="auto">
          <a:xfrm>
            <a:off x="7162800" y="4724400"/>
            <a:ext cx="14189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 smtClean="0">
                <a:solidFill>
                  <a:srgbClr val="00B050"/>
                </a:solidFill>
              </a:rPr>
              <a:t>B = 50 </a:t>
            </a:r>
            <a:r>
              <a:rPr lang="en-US" sz="2400" dirty="0">
                <a:solidFill>
                  <a:srgbClr val="00B050"/>
                </a:solidFill>
              </a:rPr>
              <a:t>mT</a:t>
            </a:r>
            <a:endParaRPr lang="de-CH" sz="2400" dirty="0">
              <a:solidFill>
                <a:srgbClr val="00B050"/>
              </a:solidFill>
            </a:endParaRP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Magnetic field dependence</a:t>
            </a:r>
            <a:endParaRPr lang="de-CH" smtClean="0"/>
          </a:p>
        </p:txBody>
      </p:sp>
      <p:grpSp>
        <p:nvGrpSpPr>
          <p:cNvPr id="55" name="Group 55"/>
          <p:cNvGrpSpPr>
            <a:grpSpLocks noChangeAspect="1"/>
          </p:cNvGrpSpPr>
          <p:nvPr/>
        </p:nvGrpSpPr>
        <p:grpSpPr bwMode="auto">
          <a:xfrm>
            <a:off x="2157579" y="1298575"/>
            <a:ext cx="4004256" cy="5027613"/>
            <a:chOff x="9762670" y="1153459"/>
            <a:chExt cx="3687336" cy="4629599"/>
          </a:xfrm>
        </p:grpSpPr>
        <p:cxnSp>
          <p:nvCxnSpPr>
            <p:cNvPr id="56" name="Straight Connector 55"/>
            <p:cNvCxnSpPr/>
            <p:nvPr/>
          </p:nvCxnSpPr>
          <p:spPr>
            <a:xfrm flipH="1" flipV="1">
              <a:off x="10388192" y="1279176"/>
              <a:ext cx="402010" cy="7002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 flipV="1">
              <a:off x="10508065" y="1153459"/>
              <a:ext cx="387391" cy="75576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 flipV="1">
              <a:off x="12328075" y="4790479"/>
              <a:ext cx="513112" cy="99257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12428943" y="4729083"/>
              <a:ext cx="559890" cy="103935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0" name="Group 88"/>
            <p:cNvGrpSpPr>
              <a:grpSpLocks/>
            </p:cNvGrpSpPr>
            <p:nvPr/>
          </p:nvGrpSpPr>
          <p:grpSpPr bwMode="auto">
            <a:xfrm rot="900000">
              <a:off x="10365016" y="1799594"/>
              <a:ext cx="3084990" cy="1126239"/>
              <a:chOff x="3649839" y="2627817"/>
              <a:chExt cx="1925129" cy="702808"/>
            </a:xfrm>
          </p:grpSpPr>
          <p:sp>
            <p:nvSpPr>
              <p:cNvPr id="71" name="Freeform 70"/>
              <p:cNvSpPr/>
              <p:nvPr/>
            </p:nvSpPr>
            <p:spPr>
              <a:xfrm>
                <a:off x="3646586" y="2705003"/>
                <a:ext cx="1838170" cy="621225"/>
              </a:xfrm>
              <a:custGeom>
                <a:avLst/>
                <a:gdLst>
                  <a:gd name="connsiteX0" fmla="*/ 1838942 w 1838942"/>
                  <a:gd name="connsiteY0" fmla="*/ 622927 h 622927"/>
                  <a:gd name="connsiteX1" fmla="*/ 1746074 w 1838942"/>
                  <a:gd name="connsiteY1" fmla="*/ 408614 h 622927"/>
                  <a:gd name="connsiteX2" fmla="*/ 1567480 w 1838942"/>
                  <a:gd name="connsiteY2" fmla="*/ 218114 h 622927"/>
                  <a:gd name="connsiteX3" fmla="*/ 1367455 w 1838942"/>
                  <a:gd name="connsiteY3" fmla="*/ 80002 h 622927"/>
                  <a:gd name="connsiteX4" fmla="*/ 1072180 w 1838942"/>
                  <a:gd name="connsiteY4" fmla="*/ 6183 h 622927"/>
                  <a:gd name="connsiteX5" fmla="*/ 795955 w 1838942"/>
                  <a:gd name="connsiteY5" fmla="*/ 13327 h 622927"/>
                  <a:gd name="connsiteX6" fmla="*/ 557830 w 1838942"/>
                  <a:gd name="connsiteY6" fmla="*/ 87145 h 622927"/>
                  <a:gd name="connsiteX7" fmla="*/ 298274 w 1838942"/>
                  <a:gd name="connsiteY7" fmla="*/ 249070 h 622927"/>
                  <a:gd name="connsiteX8" fmla="*/ 131586 w 1838942"/>
                  <a:gd name="connsiteY8" fmla="*/ 453858 h 622927"/>
                  <a:gd name="connsiteX9" fmla="*/ 72055 w 1838942"/>
                  <a:gd name="connsiteY9" fmla="*/ 570539 h 622927"/>
                  <a:gd name="connsiteX10" fmla="*/ 617 w 1838942"/>
                  <a:gd name="connsiteY10" fmla="*/ 546727 h 622927"/>
                  <a:gd name="connsiteX11" fmla="*/ 114917 w 1838942"/>
                  <a:gd name="connsiteY11" fmla="*/ 325270 h 622927"/>
                  <a:gd name="connsiteX12" fmla="*/ 229217 w 1838942"/>
                  <a:gd name="connsiteY12" fmla="*/ 218114 h 622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38942" h="622927">
                    <a:moveTo>
                      <a:pt x="1838942" y="622927"/>
                    </a:moveTo>
                    <a:cubicBezTo>
                      <a:pt x="1815130" y="549505"/>
                      <a:pt x="1791318" y="476083"/>
                      <a:pt x="1746074" y="408614"/>
                    </a:cubicBezTo>
                    <a:cubicBezTo>
                      <a:pt x="1700830" y="341145"/>
                      <a:pt x="1630583" y="272883"/>
                      <a:pt x="1567480" y="218114"/>
                    </a:cubicBezTo>
                    <a:cubicBezTo>
                      <a:pt x="1504377" y="163345"/>
                      <a:pt x="1450005" y="115324"/>
                      <a:pt x="1367455" y="80002"/>
                    </a:cubicBezTo>
                    <a:cubicBezTo>
                      <a:pt x="1284905" y="44680"/>
                      <a:pt x="1167430" y="17295"/>
                      <a:pt x="1072180" y="6183"/>
                    </a:cubicBezTo>
                    <a:cubicBezTo>
                      <a:pt x="976930" y="-4929"/>
                      <a:pt x="881680" y="-167"/>
                      <a:pt x="795955" y="13327"/>
                    </a:cubicBezTo>
                    <a:cubicBezTo>
                      <a:pt x="710230" y="26821"/>
                      <a:pt x="640777" y="47854"/>
                      <a:pt x="557830" y="87145"/>
                    </a:cubicBezTo>
                    <a:cubicBezTo>
                      <a:pt x="474883" y="126435"/>
                      <a:pt x="369315" y="187951"/>
                      <a:pt x="298274" y="249070"/>
                    </a:cubicBezTo>
                    <a:cubicBezTo>
                      <a:pt x="227233" y="310189"/>
                      <a:pt x="169289" y="400280"/>
                      <a:pt x="131586" y="453858"/>
                    </a:cubicBezTo>
                    <a:cubicBezTo>
                      <a:pt x="93883" y="507436"/>
                      <a:pt x="93883" y="555061"/>
                      <a:pt x="72055" y="570539"/>
                    </a:cubicBezTo>
                    <a:cubicBezTo>
                      <a:pt x="50227" y="586017"/>
                      <a:pt x="-6527" y="587605"/>
                      <a:pt x="617" y="546727"/>
                    </a:cubicBezTo>
                    <a:cubicBezTo>
                      <a:pt x="7761" y="505849"/>
                      <a:pt x="76817" y="380039"/>
                      <a:pt x="114917" y="325270"/>
                    </a:cubicBezTo>
                    <a:cubicBezTo>
                      <a:pt x="153017" y="270501"/>
                      <a:pt x="191117" y="244307"/>
                      <a:pt x="229217" y="218114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CH"/>
              </a:p>
            </p:txBody>
          </p:sp>
          <p:sp>
            <p:nvSpPr>
              <p:cNvPr id="72" name="Freeform 71"/>
              <p:cNvSpPr/>
              <p:nvPr/>
            </p:nvSpPr>
            <p:spPr>
              <a:xfrm>
                <a:off x="3929697" y="2627683"/>
                <a:ext cx="1641126" cy="701500"/>
              </a:xfrm>
              <a:custGeom>
                <a:avLst/>
                <a:gdLst>
                  <a:gd name="connsiteX0" fmla="*/ 0 w 1641143"/>
                  <a:gd name="connsiteY0" fmla="*/ 241589 h 702808"/>
                  <a:gd name="connsiteX1" fmla="*/ 190500 w 1641143"/>
                  <a:gd name="connsiteY1" fmla="*/ 122527 h 702808"/>
                  <a:gd name="connsiteX2" fmla="*/ 407194 w 1641143"/>
                  <a:gd name="connsiteY2" fmla="*/ 43946 h 702808"/>
                  <a:gd name="connsiteX3" fmla="*/ 685800 w 1641143"/>
                  <a:gd name="connsiteY3" fmla="*/ 1083 h 702808"/>
                  <a:gd name="connsiteX4" fmla="*/ 1097756 w 1641143"/>
                  <a:gd name="connsiteY4" fmla="*/ 86808 h 702808"/>
                  <a:gd name="connsiteX5" fmla="*/ 1404938 w 1641143"/>
                  <a:gd name="connsiteY5" fmla="*/ 291596 h 702808"/>
                  <a:gd name="connsiteX6" fmla="*/ 1578769 w 1641143"/>
                  <a:gd name="connsiteY6" fmla="*/ 522577 h 702808"/>
                  <a:gd name="connsiteX7" fmla="*/ 1640681 w 1641143"/>
                  <a:gd name="connsiteY7" fmla="*/ 684502 h 702808"/>
                  <a:gd name="connsiteX8" fmla="*/ 1552575 w 1641143"/>
                  <a:gd name="connsiteY8" fmla="*/ 701171 h 702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41143" h="702808">
                    <a:moveTo>
                      <a:pt x="0" y="241589"/>
                    </a:moveTo>
                    <a:cubicBezTo>
                      <a:pt x="61317" y="198528"/>
                      <a:pt x="122634" y="155467"/>
                      <a:pt x="190500" y="122527"/>
                    </a:cubicBezTo>
                    <a:cubicBezTo>
                      <a:pt x="258366" y="89586"/>
                      <a:pt x="324644" y="64187"/>
                      <a:pt x="407194" y="43946"/>
                    </a:cubicBezTo>
                    <a:cubicBezTo>
                      <a:pt x="489744" y="23705"/>
                      <a:pt x="570706" y="-6061"/>
                      <a:pt x="685800" y="1083"/>
                    </a:cubicBezTo>
                    <a:cubicBezTo>
                      <a:pt x="800894" y="8227"/>
                      <a:pt x="977900" y="38389"/>
                      <a:pt x="1097756" y="86808"/>
                    </a:cubicBezTo>
                    <a:cubicBezTo>
                      <a:pt x="1217612" y="135227"/>
                      <a:pt x="1324769" y="218968"/>
                      <a:pt x="1404938" y="291596"/>
                    </a:cubicBezTo>
                    <a:cubicBezTo>
                      <a:pt x="1485107" y="364224"/>
                      <a:pt x="1539479" y="457093"/>
                      <a:pt x="1578769" y="522577"/>
                    </a:cubicBezTo>
                    <a:cubicBezTo>
                      <a:pt x="1618060" y="588061"/>
                      <a:pt x="1645047" y="654737"/>
                      <a:pt x="1640681" y="684502"/>
                    </a:cubicBezTo>
                    <a:cubicBezTo>
                      <a:pt x="1636315" y="714267"/>
                      <a:pt x="1565672" y="697996"/>
                      <a:pt x="1552575" y="701171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CH"/>
              </a:p>
            </p:txBody>
          </p:sp>
        </p:grpSp>
        <p:grpSp>
          <p:nvGrpSpPr>
            <p:cNvPr id="61" name="Group 89"/>
            <p:cNvGrpSpPr>
              <a:grpSpLocks/>
            </p:cNvGrpSpPr>
            <p:nvPr/>
          </p:nvGrpSpPr>
          <p:grpSpPr bwMode="auto">
            <a:xfrm rot="900000">
              <a:off x="9762670" y="3750575"/>
              <a:ext cx="3094233" cy="1320514"/>
              <a:chOff x="3617460" y="3898279"/>
              <a:chExt cx="1930897" cy="824042"/>
            </a:xfrm>
          </p:grpSpPr>
          <p:sp>
            <p:nvSpPr>
              <p:cNvPr id="62" name="Freeform 61"/>
              <p:cNvSpPr/>
              <p:nvPr/>
            </p:nvSpPr>
            <p:spPr>
              <a:xfrm>
                <a:off x="3617163" y="3898413"/>
                <a:ext cx="1931219" cy="702413"/>
              </a:xfrm>
              <a:custGeom>
                <a:avLst/>
                <a:gdLst>
                  <a:gd name="connsiteX0" fmla="*/ 1697490 w 1930897"/>
                  <a:gd name="connsiteY0" fmla="*/ 435596 h 702296"/>
                  <a:gd name="connsiteX1" fmla="*/ 1795121 w 1930897"/>
                  <a:gd name="connsiteY1" fmla="*/ 328440 h 702296"/>
                  <a:gd name="connsiteX2" fmla="*/ 1873703 w 1930897"/>
                  <a:gd name="connsiteY2" fmla="*/ 218902 h 702296"/>
                  <a:gd name="connsiteX3" fmla="*/ 1921328 w 1930897"/>
                  <a:gd name="connsiteY3" fmla="*/ 111746 h 702296"/>
                  <a:gd name="connsiteX4" fmla="*/ 1926090 w 1930897"/>
                  <a:gd name="connsiteY4" fmla="*/ 76027 h 702296"/>
                  <a:gd name="connsiteX5" fmla="*/ 1866559 w 1930897"/>
                  <a:gd name="connsiteY5" fmla="*/ 66502 h 702296"/>
                  <a:gd name="connsiteX6" fmla="*/ 1795121 w 1930897"/>
                  <a:gd name="connsiteY6" fmla="*/ 187946 h 702296"/>
                  <a:gd name="connsiteX7" fmla="*/ 1711778 w 1930897"/>
                  <a:gd name="connsiteY7" fmla="*/ 302246 h 702296"/>
                  <a:gd name="connsiteX8" fmla="*/ 1604621 w 1930897"/>
                  <a:gd name="connsiteY8" fmla="*/ 416546 h 702296"/>
                  <a:gd name="connsiteX9" fmla="*/ 1492703 w 1930897"/>
                  <a:gd name="connsiteY9" fmla="*/ 504652 h 702296"/>
                  <a:gd name="connsiteX10" fmla="*/ 1359353 w 1930897"/>
                  <a:gd name="connsiteY10" fmla="*/ 568946 h 702296"/>
                  <a:gd name="connsiteX11" fmla="*/ 1218859 w 1930897"/>
                  <a:gd name="connsiteY11" fmla="*/ 623715 h 702296"/>
                  <a:gd name="connsiteX12" fmla="*/ 1014071 w 1930897"/>
                  <a:gd name="connsiteY12" fmla="*/ 649909 h 702296"/>
                  <a:gd name="connsiteX13" fmla="*/ 866434 w 1930897"/>
                  <a:gd name="connsiteY13" fmla="*/ 649909 h 702296"/>
                  <a:gd name="connsiteX14" fmla="*/ 718796 w 1930897"/>
                  <a:gd name="connsiteY14" fmla="*/ 626096 h 702296"/>
                  <a:gd name="connsiteX15" fmla="*/ 525915 w 1930897"/>
                  <a:gd name="connsiteY15" fmla="*/ 545134 h 702296"/>
                  <a:gd name="connsiteX16" fmla="*/ 344940 w 1930897"/>
                  <a:gd name="connsiteY16" fmla="*/ 428452 h 702296"/>
                  <a:gd name="connsiteX17" fmla="*/ 228259 w 1930897"/>
                  <a:gd name="connsiteY17" fmla="*/ 287959 h 702296"/>
                  <a:gd name="connsiteX18" fmla="*/ 171109 w 1930897"/>
                  <a:gd name="connsiteY18" fmla="*/ 209377 h 702296"/>
                  <a:gd name="connsiteX19" fmla="*/ 106815 w 1930897"/>
                  <a:gd name="connsiteY19" fmla="*/ 87934 h 702296"/>
                  <a:gd name="connsiteX20" fmla="*/ 71096 w 1930897"/>
                  <a:gd name="connsiteY20" fmla="*/ 4590 h 702296"/>
                  <a:gd name="connsiteX21" fmla="*/ 2040 w 1930897"/>
                  <a:gd name="connsiteY21" fmla="*/ 23640 h 702296"/>
                  <a:gd name="connsiteX22" fmla="*/ 28234 w 1930897"/>
                  <a:gd name="connsiteY22" fmla="*/ 130796 h 702296"/>
                  <a:gd name="connsiteX23" fmla="*/ 128246 w 1930897"/>
                  <a:gd name="connsiteY23" fmla="*/ 304627 h 702296"/>
                  <a:gd name="connsiteX24" fmla="*/ 268740 w 1930897"/>
                  <a:gd name="connsiteY24" fmla="*/ 487984 h 702296"/>
                  <a:gd name="connsiteX25" fmla="*/ 471146 w 1930897"/>
                  <a:gd name="connsiteY25" fmla="*/ 607046 h 702296"/>
                  <a:gd name="connsiteX26" fmla="*/ 654503 w 1930897"/>
                  <a:gd name="connsiteY26" fmla="*/ 676102 h 702296"/>
                  <a:gd name="connsiteX27" fmla="*/ 694984 w 1930897"/>
                  <a:gd name="connsiteY27" fmla="*/ 702296 h 702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930897" h="702296">
                    <a:moveTo>
                      <a:pt x="1697490" y="435596"/>
                    </a:moveTo>
                    <a:cubicBezTo>
                      <a:pt x="1731621" y="400076"/>
                      <a:pt x="1765752" y="364556"/>
                      <a:pt x="1795121" y="328440"/>
                    </a:cubicBezTo>
                    <a:cubicBezTo>
                      <a:pt x="1824490" y="292324"/>
                      <a:pt x="1852669" y="255018"/>
                      <a:pt x="1873703" y="218902"/>
                    </a:cubicBezTo>
                    <a:cubicBezTo>
                      <a:pt x="1894737" y="182786"/>
                      <a:pt x="1912597" y="135558"/>
                      <a:pt x="1921328" y="111746"/>
                    </a:cubicBezTo>
                    <a:cubicBezTo>
                      <a:pt x="1930059" y="87934"/>
                      <a:pt x="1935218" y="83568"/>
                      <a:pt x="1926090" y="76027"/>
                    </a:cubicBezTo>
                    <a:cubicBezTo>
                      <a:pt x="1916962" y="68486"/>
                      <a:pt x="1888387" y="47849"/>
                      <a:pt x="1866559" y="66502"/>
                    </a:cubicBezTo>
                    <a:cubicBezTo>
                      <a:pt x="1844731" y="85155"/>
                      <a:pt x="1820918" y="148655"/>
                      <a:pt x="1795121" y="187946"/>
                    </a:cubicBezTo>
                    <a:cubicBezTo>
                      <a:pt x="1769324" y="227237"/>
                      <a:pt x="1743528" y="264146"/>
                      <a:pt x="1711778" y="302246"/>
                    </a:cubicBezTo>
                    <a:cubicBezTo>
                      <a:pt x="1680028" y="340346"/>
                      <a:pt x="1641133" y="382812"/>
                      <a:pt x="1604621" y="416546"/>
                    </a:cubicBezTo>
                    <a:cubicBezTo>
                      <a:pt x="1568108" y="450280"/>
                      <a:pt x="1533581" y="479252"/>
                      <a:pt x="1492703" y="504652"/>
                    </a:cubicBezTo>
                    <a:cubicBezTo>
                      <a:pt x="1451825" y="530052"/>
                      <a:pt x="1404994" y="549102"/>
                      <a:pt x="1359353" y="568946"/>
                    </a:cubicBezTo>
                    <a:cubicBezTo>
                      <a:pt x="1313712" y="588790"/>
                      <a:pt x="1276406" y="610221"/>
                      <a:pt x="1218859" y="623715"/>
                    </a:cubicBezTo>
                    <a:cubicBezTo>
                      <a:pt x="1161312" y="637209"/>
                      <a:pt x="1072809" y="645543"/>
                      <a:pt x="1014071" y="649909"/>
                    </a:cubicBezTo>
                    <a:cubicBezTo>
                      <a:pt x="955333" y="654275"/>
                      <a:pt x="915646" y="653878"/>
                      <a:pt x="866434" y="649909"/>
                    </a:cubicBezTo>
                    <a:cubicBezTo>
                      <a:pt x="817222" y="645940"/>
                      <a:pt x="775549" y="643558"/>
                      <a:pt x="718796" y="626096"/>
                    </a:cubicBezTo>
                    <a:cubicBezTo>
                      <a:pt x="662043" y="608634"/>
                      <a:pt x="588224" y="578075"/>
                      <a:pt x="525915" y="545134"/>
                    </a:cubicBezTo>
                    <a:cubicBezTo>
                      <a:pt x="463606" y="512193"/>
                      <a:pt x="394549" y="471315"/>
                      <a:pt x="344940" y="428452"/>
                    </a:cubicBezTo>
                    <a:cubicBezTo>
                      <a:pt x="295331" y="385589"/>
                      <a:pt x="257231" y="324471"/>
                      <a:pt x="228259" y="287959"/>
                    </a:cubicBezTo>
                    <a:cubicBezTo>
                      <a:pt x="199287" y="251447"/>
                      <a:pt x="191350" y="242714"/>
                      <a:pt x="171109" y="209377"/>
                    </a:cubicBezTo>
                    <a:cubicBezTo>
                      <a:pt x="150868" y="176040"/>
                      <a:pt x="123484" y="122065"/>
                      <a:pt x="106815" y="87934"/>
                    </a:cubicBezTo>
                    <a:cubicBezTo>
                      <a:pt x="90146" y="53803"/>
                      <a:pt x="88558" y="15306"/>
                      <a:pt x="71096" y="4590"/>
                    </a:cubicBezTo>
                    <a:cubicBezTo>
                      <a:pt x="53634" y="-6126"/>
                      <a:pt x="9184" y="2606"/>
                      <a:pt x="2040" y="23640"/>
                    </a:cubicBezTo>
                    <a:cubicBezTo>
                      <a:pt x="-5104" y="44674"/>
                      <a:pt x="7200" y="83965"/>
                      <a:pt x="28234" y="130796"/>
                    </a:cubicBezTo>
                    <a:cubicBezTo>
                      <a:pt x="49268" y="177627"/>
                      <a:pt x="88162" y="245096"/>
                      <a:pt x="128246" y="304627"/>
                    </a:cubicBezTo>
                    <a:cubicBezTo>
                      <a:pt x="168330" y="364158"/>
                      <a:pt x="211590" y="437581"/>
                      <a:pt x="268740" y="487984"/>
                    </a:cubicBezTo>
                    <a:cubicBezTo>
                      <a:pt x="325890" y="538387"/>
                      <a:pt x="406852" y="575693"/>
                      <a:pt x="471146" y="607046"/>
                    </a:cubicBezTo>
                    <a:cubicBezTo>
                      <a:pt x="535440" y="638399"/>
                      <a:pt x="617197" y="660227"/>
                      <a:pt x="654503" y="676102"/>
                    </a:cubicBezTo>
                    <a:cubicBezTo>
                      <a:pt x="691809" y="691977"/>
                      <a:pt x="693396" y="697136"/>
                      <a:pt x="694984" y="702296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CH"/>
              </a:p>
            </p:txBody>
          </p:sp>
          <p:cxnSp>
            <p:nvCxnSpPr>
              <p:cNvPr id="63" name="Straight Connector 62"/>
              <p:cNvCxnSpPr/>
              <p:nvPr/>
            </p:nvCxnSpPr>
            <p:spPr>
              <a:xfrm flipV="1">
                <a:off x="4395046" y="4602454"/>
                <a:ext cx="7298" cy="738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flipV="1">
                <a:off x="4298902" y="4592456"/>
                <a:ext cx="7298" cy="811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flipH="1">
                <a:off x="4707449" y="4614310"/>
                <a:ext cx="7298" cy="8392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flipH="1">
                <a:off x="4783286" y="4592965"/>
                <a:ext cx="11859" cy="11402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Freeform 66"/>
              <p:cNvSpPr/>
              <p:nvPr/>
            </p:nvSpPr>
            <p:spPr>
              <a:xfrm>
                <a:off x="4399840" y="4601320"/>
                <a:ext cx="316549" cy="21893"/>
              </a:xfrm>
              <a:custGeom>
                <a:avLst/>
                <a:gdLst>
                  <a:gd name="connsiteX0" fmla="*/ 0 w 316707"/>
                  <a:gd name="connsiteY0" fmla="*/ 0 h 21432"/>
                  <a:gd name="connsiteX1" fmla="*/ 95250 w 316707"/>
                  <a:gd name="connsiteY1" fmla="*/ 21432 h 21432"/>
                  <a:gd name="connsiteX2" fmla="*/ 226219 w 316707"/>
                  <a:gd name="connsiteY2" fmla="*/ 14288 h 21432"/>
                  <a:gd name="connsiteX3" fmla="*/ 316707 w 316707"/>
                  <a:gd name="connsiteY3" fmla="*/ 4763 h 21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6707" h="21432">
                    <a:moveTo>
                      <a:pt x="0" y="0"/>
                    </a:moveTo>
                    <a:cubicBezTo>
                      <a:pt x="28773" y="9525"/>
                      <a:pt x="57547" y="19051"/>
                      <a:pt x="95250" y="21432"/>
                    </a:cubicBezTo>
                    <a:lnTo>
                      <a:pt x="226219" y="14288"/>
                    </a:lnTo>
                    <a:cubicBezTo>
                      <a:pt x="263128" y="11510"/>
                      <a:pt x="289917" y="8136"/>
                      <a:pt x="316707" y="4763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CH"/>
              </a:p>
            </p:txBody>
          </p:sp>
          <p:sp>
            <p:nvSpPr>
              <p:cNvPr id="68" name="Freeform 67"/>
              <p:cNvSpPr/>
              <p:nvPr/>
            </p:nvSpPr>
            <p:spPr>
              <a:xfrm>
                <a:off x="4793147" y="4379057"/>
                <a:ext cx="474367" cy="216197"/>
              </a:xfrm>
              <a:custGeom>
                <a:avLst/>
                <a:gdLst>
                  <a:gd name="connsiteX0" fmla="*/ 473869 w 473869"/>
                  <a:gd name="connsiteY0" fmla="*/ 0 h 216694"/>
                  <a:gd name="connsiteX1" fmla="*/ 390525 w 473869"/>
                  <a:gd name="connsiteY1" fmla="*/ 66675 h 216694"/>
                  <a:gd name="connsiteX2" fmla="*/ 304800 w 473869"/>
                  <a:gd name="connsiteY2" fmla="*/ 111919 h 216694"/>
                  <a:gd name="connsiteX3" fmla="*/ 173832 w 473869"/>
                  <a:gd name="connsiteY3" fmla="*/ 171450 h 216694"/>
                  <a:gd name="connsiteX4" fmla="*/ 73819 w 473869"/>
                  <a:gd name="connsiteY4" fmla="*/ 202406 h 216694"/>
                  <a:gd name="connsiteX5" fmla="*/ 0 w 473869"/>
                  <a:gd name="connsiteY5" fmla="*/ 216694 h 216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3869" h="216694">
                    <a:moveTo>
                      <a:pt x="473869" y="0"/>
                    </a:moveTo>
                    <a:cubicBezTo>
                      <a:pt x="446286" y="24011"/>
                      <a:pt x="418703" y="48022"/>
                      <a:pt x="390525" y="66675"/>
                    </a:cubicBezTo>
                    <a:cubicBezTo>
                      <a:pt x="362347" y="85328"/>
                      <a:pt x="340915" y="94457"/>
                      <a:pt x="304800" y="111919"/>
                    </a:cubicBezTo>
                    <a:cubicBezTo>
                      <a:pt x="268685" y="129381"/>
                      <a:pt x="212329" y="156369"/>
                      <a:pt x="173832" y="171450"/>
                    </a:cubicBezTo>
                    <a:cubicBezTo>
                      <a:pt x="135335" y="186531"/>
                      <a:pt x="102791" y="194865"/>
                      <a:pt x="73819" y="202406"/>
                    </a:cubicBezTo>
                    <a:cubicBezTo>
                      <a:pt x="44847" y="209947"/>
                      <a:pt x="0" y="216694"/>
                      <a:pt x="0" y="216694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CH"/>
              </a:p>
            </p:txBody>
          </p:sp>
          <p:sp>
            <p:nvSpPr>
              <p:cNvPr id="69" name="Freeform 68"/>
              <p:cNvSpPr/>
              <p:nvPr/>
            </p:nvSpPr>
            <p:spPr>
              <a:xfrm>
                <a:off x="4296912" y="4673421"/>
                <a:ext cx="97610" cy="26454"/>
              </a:xfrm>
              <a:custGeom>
                <a:avLst/>
                <a:gdLst>
                  <a:gd name="connsiteX0" fmla="*/ 0 w 97631"/>
                  <a:gd name="connsiteY0" fmla="*/ 2381 h 26203"/>
                  <a:gd name="connsiteX1" fmla="*/ 45243 w 97631"/>
                  <a:gd name="connsiteY1" fmla="*/ 26194 h 26203"/>
                  <a:gd name="connsiteX2" fmla="*/ 97631 w 97631"/>
                  <a:gd name="connsiteY2" fmla="*/ 0 h 26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7631" h="26203">
                    <a:moveTo>
                      <a:pt x="0" y="2381"/>
                    </a:moveTo>
                    <a:cubicBezTo>
                      <a:pt x="14485" y="14486"/>
                      <a:pt x="28971" y="26591"/>
                      <a:pt x="45243" y="26194"/>
                    </a:cubicBezTo>
                    <a:cubicBezTo>
                      <a:pt x="61515" y="25797"/>
                      <a:pt x="79573" y="12898"/>
                      <a:pt x="97631" y="0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CH"/>
              </a:p>
            </p:txBody>
          </p:sp>
          <p:sp>
            <p:nvSpPr>
              <p:cNvPr id="70" name="Freeform 69"/>
              <p:cNvSpPr/>
              <p:nvPr/>
            </p:nvSpPr>
            <p:spPr>
              <a:xfrm>
                <a:off x="4702002" y="4695274"/>
                <a:ext cx="83014" cy="26454"/>
              </a:xfrm>
              <a:custGeom>
                <a:avLst/>
                <a:gdLst>
                  <a:gd name="connsiteX0" fmla="*/ 0 w 83344"/>
                  <a:gd name="connsiteY0" fmla="*/ 0 h 26496"/>
                  <a:gd name="connsiteX1" fmla="*/ 42863 w 83344"/>
                  <a:gd name="connsiteY1" fmla="*/ 26194 h 26496"/>
                  <a:gd name="connsiteX2" fmla="*/ 83344 w 83344"/>
                  <a:gd name="connsiteY2" fmla="*/ 11906 h 26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344" h="26496">
                    <a:moveTo>
                      <a:pt x="0" y="0"/>
                    </a:moveTo>
                    <a:cubicBezTo>
                      <a:pt x="14486" y="12105"/>
                      <a:pt x="28972" y="24210"/>
                      <a:pt x="42863" y="26194"/>
                    </a:cubicBezTo>
                    <a:cubicBezTo>
                      <a:pt x="56754" y="28178"/>
                      <a:pt x="70049" y="20042"/>
                      <a:pt x="83344" y="11906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CH"/>
              </a:p>
            </p:txBody>
          </p:sp>
        </p:grpSp>
      </p:grpSp>
      <p:sp>
        <p:nvSpPr>
          <p:cNvPr id="26" name="Rectangle 25"/>
          <p:cNvSpPr/>
          <p:nvPr/>
        </p:nvSpPr>
        <p:spPr>
          <a:xfrm>
            <a:off x="3996147" y="762000"/>
            <a:ext cx="9541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err="1"/>
              <a:t>d</a:t>
            </a:r>
            <a:r>
              <a:rPr lang="en-GB" sz="2400" i="1" dirty="0" err="1"/>
              <a:t>G</a:t>
            </a:r>
            <a:r>
              <a:rPr lang="en-GB" sz="2400" dirty="0"/>
              <a:t>/d</a:t>
            </a:r>
            <a:r>
              <a:rPr lang="en-GB" sz="2400" i="1" dirty="0"/>
              <a:t>x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23940" y="6096000"/>
            <a:ext cx="105189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dirty="0" smtClean="0"/>
              <a:t>X (µm)</a:t>
            </a:r>
            <a:endParaRPr lang="en-GB" sz="2500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5612920" y="1600200"/>
            <a:ext cx="1066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715000" y="1143000"/>
            <a:ext cx="85151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dirty="0" smtClean="0"/>
              <a:t>1 µm</a:t>
            </a:r>
            <a:endParaRPr lang="en-GB" sz="2500" dirty="0"/>
          </a:p>
        </p:txBody>
      </p:sp>
      <p:sp>
        <p:nvSpPr>
          <p:cNvPr id="30" name="TextBox 29"/>
          <p:cNvSpPr txBox="1"/>
          <p:nvPr/>
        </p:nvSpPr>
        <p:spPr>
          <a:xfrm rot="16200000">
            <a:off x="561202" y="3312308"/>
            <a:ext cx="103105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dirty="0" smtClean="0"/>
              <a:t>y (µm)</a:t>
            </a:r>
            <a:endParaRPr lang="en-GB" sz="2500" dirty="0"/>
          </a:p>
        </p:txBody>
      </p:sp>
    </p:spTree>
    <p:extLst>
      <p:ext uri="{BB962C8B-B14F-4D97-AF65-F5344CB8AC3E}">
        <p14:creationId xmlns:p14="http://schemas.microsoft.com/office/powerpoint/2010/main" val="336356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9" b="9746"/>
          <a:stretch/>
        </p:blipFill>
        <p:spPr bwMode="auto">
          <a:xfrm>
            <a:off x="1447800" y="709613"/>
            <a:ext cx="6078538" cy="523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Magnetic field dependence</a:t>
            </a:r>
            <a:endParaRPr lang="de-CH" dirty="0" smtClean="0"/>
          </a:p>
        </p:txBody>
      </p:sp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7162800" y="3581400"/>
            <a:ext cx="1531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 err="1"/>
              <a:t>V</a:t>
            </a:r>
            <a:r>
              <a:rPr lang="en-US" sz="2400" baseline="-25000" dirty="0" err="1"/>
              <a:t>tip</a:t>
            </a:r>
            <a:r>
              <a:rPr lang="en-US" sz="2400" dirty="0" smtClean="0"/>
              <a:t>= -</a:t>
            </a:r>
            <a:r>
              <a:rPr lang="en-US" sz="2400" dirty="0"/>
              <a:t>8.0 V</a:t>
            </a:r>
            <a:endParaRPr lang="de-CH" sz="2400" dirty="0"/>
          </a:p>
        </p:txBody>
      </p:sp>
      <p:sp>
        <p:nvSpPr>
          <p:cNvPr id="12293" name="TextBox 6"/>
          <p:cNvSpPr txBox="1">
            <a:spLocks noChangeArrowheads="1"/>
          </p:cNvSpPr>
          <p:nvPr/>
        </p:nvSpPr>
        <p:spPr bwMode="auto">
          <a:xfrm>
            <a:off x="7162800" y="4114800"/>
            <a:ext cx="17370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 err="1"/>
              <a:t>V</a:t>
            </a:r>
            <a:r>
              <a:rPr lang="en-US" sz="2400" baseline="-25000" dirty="0" err="1"/>
              <a:t>cgate</a:t>
            </a:r>
            <a:r>
              <a:rPr lang="en-US" sz="2400" dirty="0" smtClean="0"/>
              <a:t>= -</a:t>
            </a:r>
            <a:r>
              <a:rPr lang="en-US" sz="2400" dirty="0"/>
              <a:t>1.0 V</a:t>
            </a:r>
            <a:endParaRPr lang="de-CH" sz="2400" dirty="0"/>
          </a:p>
        </p:txBody>
      </p:sp>
      <p:sp>
        <p:nvSpPr>
          <p:cNvPr id="12294" name="TextBox 4"/>
          <p:cNvSpPr txBox="1">
            <a:spLocks noChangeArrowheads="1"/>
          </p:cNvSpPr>
          <p:nvPr/>
        </p:nvSpPr>
        <p:spPr bwMode="auto">
          <a:xfrm>
            <a:off x="7162800" y="4724400"/>
            <a:ext cx="15744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 smtClean="0">
                <a:solidFill>
                  <a:srgbClr val="00B050"/>
                </a:solidFill>
              </a:rPr>
              <a:t>B = 100 </a:t>
            </a:r>
            <a:r>
              <a:rPr lang="en-US" sz="2400" dirty="0">
                <a:solidFill>
                  <a:srgbClr val="00B050"/>
                </a:solidFill>
              </a:rPr>
              <a:t>mT</a:t>
            </a:r>
            <a:endParaRPr lang="de-CH" sz="2400" dirty="0">
              <a:solidFill>
                <a:srgbClr val="00B050"/>
              </a:solidFill>
            </a:endParaRPr>
          </a:p>
        </p:txBody>
      </p:sp>
      <p:grpSp>
        <p:nvGrpSpPr>
          <p:cNvPr id="54" name="Group 55"/>
          <p:cNvGrpSpPr>
            <a:grpSpLocks noChangeAspect="1"/>
          </p:cNvGrpSpPr>
          <p:nvPr/>
        </p:nvGrpSpPr>
        <p:grpSpPr bwMode="auto">
          <a:xfrm>
            <a:off x="2157579" y="1298575"/>
            <a:ext cx="4004256" cy="5027613"/>
            <a:chOff x="9762670" y="1153459"/>
            <a:chExt cx="3687336" cy="4629599"/>
          </a:xfrm>
        </p:grpSpPr>
        <p:cxnSp>
          <p:nvCxnSpPr>
            <p:cNvPr id="55" name="Straight Connector 54"/>
            <p:cNvCxnSpPr/>
            <p:nvPr/>
          </p:nvCxnSpPr>
          <p:spPr>
            <a:xfrm flipH="1" flipV="1">
              <a:off x="10388192" y="1279176"/>
              <a:ext cx="402010" cy="7002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 flipV="1">
              <a:off x="10508065" y="1153459"/>
              <a:ext cx="387391" cy="75576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 flipV="1">
              <a:off x="12328075" y="4790479"/>
              <a:ext cx="513112" cy="99257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12428943" y="4729083"/>
              <a:ext cx="559890" cy="103935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9" name="Group 88"/>
            <p:cNvGrpSpPr>
              <a:grpSpLocks/>
            </p:cNvGrpSpPr>
            <p:nvPr/>
          </p:nvGrpSpPr>
          <p:grpSpPr bwMode="auto">
            <a:xfrm rot="900000">
              <a:off x="10365016" y="1799594"/>
              <a:ext cx="3084990" cy="1126239"/>
              <a:chOff x="3649839" y="2627817"/>
              <a:chExt cx="1925129" cy="702808"/>
            </a:xfrm>
          </p:grpSpPr>
          <p:sp>
            <p:nvSpPr>
              <p:cNvPr id="70" name="Freeform 69"/>
              <p:cNvSpPr/>
              <p:nvPr/>
            </p:nvSpPr>
            <p:spPr>
              <a:xfrm>
                <a:off x="3646586" y="2705003"/>
                <a:ext cx="1838170" cy="621225"/>
              </a:xfrm>
              <a:custGeom>
                <a:avLst/>
                <a:gdLst>
                  <a:gd name="connsiteX0" fmla="*/ 1838942 w 1838942"/>
                  <a:gd name="connsiteY0" fmla="*/ 622927 h 622927"/>
                  <a:gd name="connsiteX1" fmla="*/ 1746074 w 1838942"/>
                  <a:gd name="connsiteY1" fmla="*/ 408614 h 622927"/>
                  <a:gd name="connsiteX2" fmla="*/ 1567480 w 1838942"/>
                  <a:gd name="connsiteY2" fmla="*/ 218114 h 622927"/>
                  <a:gd name="connsiteX3" fmla="*/ 1367455 w 1838942"/>
                  <a:gd name="connsiteY3" fmla="*/ 80002 h 622927"/>
                  <a:gd name="connsiteX4" fmla="*/ 1072180 w 1838942"/>
                  <a:gd name="connsiteY4" fmla="*/ 6183 h 622927"/>
                  <a:gd name="connsiteX5" fmla="*/ 795955 w 1838942"/>
                  <a:gd name="connsiteY5" fmla="*/ 13327 h 622927"/>
                  <a:gd name="connsiteX6" fmla="*/ 557830 w 1838942"/>
                  <a:gd name="connsiteY6" fmla="*/ 87145 h 622927"/>
                  <a:gd name="connsiteX7" fmla="*/ 298274 w 1838942"/>
                  <a:gd name="connsiteY7" fmla="*/ 249070 h 622927"/>
                  <a:gd name="connsiteX8" fmla="*/ 131586 w 1838942"/>
                  <a:gd name="connsiteY8" fmla="*/ 453858 h 622927"/>
                  <a:gd name="connsiteX9" fmla="*/ 72055 w 1838942"/>
                  <a:gd name="connsiteY9" fmla="*/ 570539 h 622927"/>
                  <a:gd name="connsiteX10" fmla="*/ 617 w 1838942"/>
                  <a:gd name="connsiteY10" fmla="*/ 546727 h 622927"/>
                  <a:gd name="connsiteX11" fmla="*/ 114917 w 1838942"/>
                  <a:gd name="connsiteY11" fmla="*/ 325270 h 622927"/>
                  <a:gd name="connsiteX12" fmla="*/ 229217 w 1838942"/>
                  <a:gd name="connsiteY12" fmla="*/ 218114 h 622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38942" h="622927">
                    <a:moveTo>
                      <a:pt x="1838942" y="622927"/>
                    </a:moveTo>
                    <a:cubicBezTo>
                      <a:pt x="1815130" y="549505"/>
                      <a:pt x="1791318" y="476083"/>
                      <a:pt x="1746074" y="408614"/>
                    </a:cubicBezTo>
                    <a:cubicBezTo>
                      <a:pt x="1700830" y="341145"/>
                      <a:pt x="1630583" y="272883"/>
                      <a:pt x="1567480" y="218114"/>
                    </a:cubicBezTo>
                    <a:cubicBezTo>
                      <a:pt x="1504377" y="163345"/>
                      <a:pt x="1450005" y="115324"/>
                      <a:pt x="1367455" y="80002"/>
                    </a:cubicBezTo>
                    <a:cubicBezTo>
                      <a:pt x="1284905" y="44680"/>
                      <a:pt x="1167430" y="17295"/>
                      <a:pt x="1072180" y="6183"/>
                    </a:cubicBezTo>
                    <a:cubicBezTo>
                      <a:pt x="976930" y="-4929"/>
                      <a:pt x="881680" y="-167"/>
                      <a:pt x="795955" y="13327"/>
                    </a:cubicBezTo>
                    <a:cubicBezTo>
                      <a:pt x="710230" y="26821"/>
                      <a:pt x="640777" y="47854"/>
                      <a:pt x="557830" y="87145"/>
                    </a:cubicBezTo>
                    <a:cubicBezTo>
                      <a:pt x="474883" y="126435"/>
                      <a:pt x="369315" y="187951"/>
                      <a:pt x="298274" y="249070"/>
                    </a:cubicBezTo>
                    <a:cubicBezTo>
                      <a:pt x="227233" y="310189"/>
                      <a:pt x="169289" y="400280"/>
                      <a:pt x="131586" y="453858"/>
                    </a:cubicBezTo>
                    <a:cubicBezTo>
                      <a:pt x="93883" y="507436"/>
                      <a:pt x="93883" y="555061"/>
                      <a:pt x="72055" y="570539"/>
                    </a:cubicBezTo>
                    <a:cubicBezTo>
                      <a:pt x="50227" y="586017"/>
                      <a:pt x="-6527" y="587605"/>
                      <a:pt x="617" y="546727"/>
                    </a:cubicBezTo>
                    <a:cubicBezTo>
                      <a:pt x="7761" y="505849"/>
                      <a:pt x="76817" y="380039"/>
                      <a:pt x="114917" y="325270"/>
                    </a:cubicBezTo>
                    <a:cubicBezTo>
                      <a:pt x="153017" y="270501"/>
                      <a:pt x="191117" y="244307"/>
                      <a:pt x="229217" y="218114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CH"/>
              </a:p>
            </p:txBody>
          </p:sp>
          <p:sp>
            <p:nvSpPr>
              <p:cNvPr id="71" name="Freeform 70"/>
              <p:cNvSpPr/>
              <p:nvPr/>
            </p:nvSpPr>
            <p:spPr>
              <a:xfrm>
                <a:off x="3929697" y="2627683"/>
                <a:ext cx="1641126" cy="701500"/>
              </a:xfrm>
              <a:custGeom>
                <a:avLst/>
                <a:gdLst>
                  <a:gd name="connsiteX0" fmla="*/ 0 w 1641143"/>
                  <a:gd name="connsiteY0" fmla="*/ 241589 h 702808"/>
                  <a:gd name="connsiteX1" fmla="*/ 190500 w 1641143"/>
                  <a:gd name="connsiteY1" fmla="*/ 122527 h 702808"/>
                  <a:gd name="connsiteX2" fmla="*/ 407194 w 1641143"/>
                  <a:gd name="connsiteY2" fmla="*/ 43946 h 702808"/>
                  <a:gd name="connsiteX3" fmla="*/ 685800 w 1641143"/>
                  <a:gd name="connsiteY3" fmla="*/ 1083 h 702808"/>
                  <a:gd name="connsiteX4" fmla="*/ 1097756 w 1641143"/>
                  <a:gd name="connsiteY4" fmla="*/ 86808 h 702808"/>
                  <a:gd name="connsiteX5" fmla="*/ 1404938 w 1641143"/>
                  <a:gd name="connsiteY5" fmla="*/ 291596 h 702808"/>
                  <a:gd name="connsiteX6" fmla="*/ 1578769 w 1641143"/>
                  <a:gd name="connsiteY6" fmla="*/ 522577 h 702808"/>
                  <a:gd name="connsiteX7" fmla="*/ 1640681 w 1641143"/>
                  <a:gd name="connsiteY7" fmla="*/ 684502 h 702808"/>
                  <a:gd name="connsiteX8" fmla="*/ 1552575 w 1641143"/>
                  <a:gd name="connsiteY8" fmla="*/ 701171 h 702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41143" h="702808">
                    <a:moveTo>
                      <a:pt x="0" y="241589"/>
                    </a:moveTo>
                    <a:cubicBezTo>
                      <a:pt x="61317" y="198528"/>
                      <a:pt x="122634" y="155467"/>
                      <a:pt x="190500" y="122527"/>
                    </a:cubicBezTo>
                    <a:cubicBezTo>
                      <a:pt x="258366" y="89586"/>
                      <a:pt x="324644" y="64187"/>
                      <a:pt x="407194" y="43946"/>
                    </a:cubicBezTo>
                    <a:cubicBezTo>
                      <a:pt x="489744" y="23705"/>
                      <a:pt x="570706" y="-6061"/>
                      <a:pt x="685800" y="1083"/>
                    </a:cubicBezTo>
                    <a:cubicBezTo>
                      <a:pt x="800894" y="8227"/>
                      <a:pt x="977900" y="38389"/>
                      <a:pt x="1097756" y="86808"/>
                    </a:cubicBezTo>
                    <a:cubicBezTo>
                      <a:pt x="1217612" y="135227"/>
                      <a:pt x="1324769" y="218968"/>
                      <a:pt x="1404938" y="291596"/>
                    </a:cubicBezTo>
                    <a:cubicBezTo>
                      <a:pt x="1485107" y="364224"/>
                      <a:pt x="1539479" y="457093"/>
                      <a:pt x="1578769" y="522577"/>
                    </a:cubicBezTo>
                    <a:cubicBezTo>
                      <a:pt x="1618060" y="588061"/>
                      <a:pt x="1645047" y="654737"/>
                      <a:pt x="1640681" y="684502"/>
                    </a:cubicBezTo>
                    <a:cubicBezTo>
                      <a:pt x="1636315" y="714267"/>
                      <a:pt x="1565672" y="697996"/>
                      <a:pt x="1552575" y="701171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CH"/>
              </a:p>
            </p:txBody>
          </p:sp>
        </p:grpSp>
        <p:grpSp>
          <p:nvGrpSpPr>
            <p:cNvPr id="60" name="Group 89"/>
            <p:cNvGrpSpPr>
              <a:grpSpLocks/>
            </p:cNvGrpSpPr>
            <p:nvPr/>
          </p:nvGrpSpPr>
          <p:grpSpPr bwMode="auto">
            <a:xfrm rot="900000">
              <a:off x="9762670" y="3750575"/>
              <a:ext cx="3094233" cy="1320514"/>
              <a:chOff x="3617460" y="3898279"/>
              <a:chExt cx="1930897" cy="824042"/>
            </a:xfrm>
          </p:grpSpPr>
          <p:sp>
            <p:nvSpPr>
              <p:cNvPr id="61" name="Freeform 60"/>
              <p:cNvSpPr/>
              <p:nvPr/>
            </p:nvSpPr>
            <p:spPr>
              <a:xfrm>
                <a:off x="3617163" y="3898413"/>
                <a:ext cx="1931219" cy="702413"/>
              </a:xfrm>
              <a:custGeom>
                <a:avLst/>
                <a:gdLst>
                  <a:gd name="connsiteX0" fmla="*/ 1697490 w 1930897"/>
                  <a:gd name="connsiteY0" fmla="*/ 435596 h 702296"/>
                  <a:gd name="connsiteX1" fmla="*/ 1795121 w 1930897"/>
                  <a:gd name="connsiteY1" fmla="*/ 328440 h 702296"/>
                  <a:gd name="connsiteX2" fmla="*/ 1873703 w 1930897"/>
                  <a:gd name="connsiteY2" fmla="*/ 218902 h 702296"/>
                  <a:gd name="connsiteX3" fmla="*/ 1921328 w 1930897"/>
                  <a:gd name="connsiteY3" fmla="*/ 111746 h 702296"/>
                  <a:gd name="connsiteX4" fmla="*/ 1926090 w 1930897"/>
                  <a:gd name="connsiteY4" fmla="*/ 76027 h 702296"/>
                  <a:gd name="connsiteX5" fmla="*/ 1866559 w 1930897"/>
                  <a:gd name="connsiteY5" fmla="*/ 66502 h 702296"/>
                  <a:gd name="connsiteX6" fmla="*/ 1795121 w 1930897"/>
                  <a:gd name="connsiteY6" fmla="*/ 187946 h 702296"/>
                  <a:gd name="connsiteX7" fmla="*/ 1711778 w 1930897"/>
                  <a:gd name="connsiteY7" fmla="*/ 302246 h 702296"/>
                  <a:gd name="connsiteX8" fmla="*/ 1604621 w 1930897"/>
                  <a:gd name="connsiteY8" fmla="*/ 416546 h 702296"/>
                  <a:gd name="connsiteX9" fmla="*/ 1492703 w 1930897"/>
                  <a:gd name="connsiteY9" fmla="*/ 504652 h 702296"/>
                  <a:gd name="connsiteX10" fmla="*/ 1359353 w 1930897"/>
                  <a:gd name="connsiteY10" fmla="*/ 568946 h 702296"/>
                  <a:gd name="connsiteX11" fmla="*/ 1218859 w 1930897"/>
                  <a:gd name="connsiteY11" fmla="*/ 623715 h 702296"/>
                  <a:gd name="connsiteX12" fmla="*/ 1014071 w 1930897"/>
                  <a:gd name="connsiteY12" fmla="*/ 649909 h 702296"/>
                  <a:gd name="connsiteX13" fmla="*/ 866434 w 1930897"/>
                  <a:gd name="connsiteY13" fmla="*/ 649909 h 702296"/>
                  <a:gd name="connsiteX14" fmla="*/ 718796 w 1930897"/>
                  <a:gd name="connsiteY14" fmla="*/ 626096 h 702296"/>
                  <a:gd name="connsiteX15" fmla="*/ 525915 w 1930897"/>
                  <a:gd name="connsiteY15" fmla="*/ 545134 h 702296"/>
                  <a:gd name="connsiteX16" fmla="*/ 344940 w 1930897"/>
                  <a:gd name="connsiteY16" fmla="*/ 428452 h 702296"/>
                  <a:gd name="connsiteX17" fmla="*/ 228259 w 1930897"/>
                  <a:gd name="connsiteY17" fmla="*/ 287959 h 702296"/>
                  <a:gd name="connsiteX18" fmla="*/ 171109 w 1930897"/>
                  <a:gd name="connsiteY18" fmla="*/ 209377 h 702296"/>
                  <a:gd name="connsiteX19" fmla="*/ 106815 w 1930897"/>
                  <a:gd name="connsiteY19" fmla="*/ 87934 h 702296"/>
                  <a:gd name="connsiteX20" fmla="*/ 71096 w 1930897"/>
                  <a:gd name="connsiteY20" fmla="*/ 4590 h 702296"/>
                  <a:gd name="connsiteX21" fmla="*/ 2040 w 1930897"/>
                  <a:gd name="connsiteY21" fmla="*/ 23640 h 702296"/>
                  <a:gd name="connsiteX22" fmla="*/ 28234 w 1930897"/>
                  <a:gd name="connsiteY22" fmla="*/ 130796 h 702296"/>
                  <a:gd name="connsiteX23" fmla="*/ 128246 w 1930897"/>
                  <a:gd name="connsiteY23" fmla="*/ 304627 h 702296"/>
                  <a:gd name="connsiteX24" fmla="*/ 268740 w 1930897"/>
                  <a:gd name="connsiteY24" fmla="*/ 487984 h 702296"/>
                  <a:gd name="connsiteX25" fmla="*/ 471146 w 1930897"/>
                  <a:gd name="connsiteY25" fmla="*/ 607046 h 702296"/>
                  <a:gd name="connsiteX26" fmla="*/ 654503 w 1930897"/>
                  <a:gd name="connsiteY26" fmla="*/ 676102 h 702296"/>
                  <a:gd name="connsiteX27" fmla="*/ 694984 w 1930897"/>
                  <a:gd name="connsiteY27" fmla="*/ 702296 h 702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930897" h="702296">
                    <a:moveTo>
                      <a:pt x="1697490" y="435596"/>
                    </a:moveTo>
                    <a:cubicBezTo>
                      <a:pt x="1731621" y="400076"/>
                      <a:pt x="1765752" y="364556"/>
                      <a:pt x="1795121" y="328440"/>
                    </a:cubicBezTo>
                    <a:cubicBezTo>
                      <a:pt x="1824490" y="292324"/>
                      <a:pt x="1852669" y="255018"/>
                      <a:pt x="1873703" y="218902"/>
                    </a:cubicBezTo>
                    <a:cubicBezTo>
                      <a:pt x="1894737" y="182786"/>
                      <a:pt x="1912597" y="135558"/>
                      <a:pt x="1921328" y="111746"/>
                    </a:cubicBezTo>
                    <a:cubicBezTo>
                      <a:pt x="1930059" y="87934"/>
                      <a:pt x="1935218" y="83568"/>
                      <a:pt x="1926090" y="76027"/>
                    </a:cubicBezTo>
                    <a:cubicBezTo>
                      <a:pt x="1916962" y="68486"/>
                      <a:pt x="1888387" y="47849"/>
                      <a:pt x="1866559" y="66502"/>
                    </a:cubicBezTo>
                    <a:cubicBezTo>
                      <a:pt x="1844731" y="85155"/>
                      <a:pt x="1820918" y="148655"/>
                      <a:pt x="1795121" y="187946"/>
                    </a:cubicBezTo>
                    <a:cubicBezTo>
                      <a:pt x="1769324" y="227237"/>
                      <a:pt x="1743528" y="264146"/>
                      <a:pt x="1711778" y="302246"/>
                    </a:cubicBezTo>
                    <a:cubicBezTo>
                      <a:pt x="1680028" y="340346"/>
                      <a:pt x="1641133" y="382812"/>
                      <a:pt x="1604621" y="416546"/>
                    </a:cubicBezTo>
                    <a:cubicBezTo>
                      <a:pt x="1568108" y="450280"/>
                      <a:pt x="1533581" y="479252"/>
                      <a:pt x="1492703" y="504652"/>
                    </a:cubicBezTo>
                    <a:cubicBezTo>
                      <a:pt x="1451825" y="530052"/>
                      <a:pt x="1404994" y="549102"/>
                      <a:pt x="1359353" y="568946"/>
                    </a:cubicBezTo>
                    <a:cubicBezTo>
                      <a:pt x="1313712" y="588790"/>
                      <a:pt x="1276406" y="610221"/>
                      <a:pt x="1218859" y="623715"/>
                    </a:cubicBezTo>
                    <a:cubicBezTo>
                      <a:pt x="1161312" y="637209"/>
                      <a:pt x="1072809" y="645543"/>
                      <a:pt x="1014071" y="649909"/>
                    </a:cubicBezTo>
                    <a:cubicBezTo>
                      <a:pt x="955333" y="654275"/>
                      <a:pt x="915646" y="653878"/>
                      <a:pt x="866434" y="649909"/>
                    </a:cubicBezTo>
                    <a:cubicBezTo>
                      <a:pt x="817222" y="645940"/>
                      <a:pt x="775549" y="643558"/>
                      <a:pt x="718796" y="626096"/>
                    </a:cubicBezTo>
                    <a:cubicBezTo>
                      <a:pt x="662043" y="608634"/>
                      <a:pt x="588224" y="578075"/>
                      <a:pt x="525915" y="545134"/>
                    </a:cubicBezTo>
                    <a:cubicBezTo>
                      <a:pt x="463606" y="512193"/>
                      <a:pt x="394549" y="471315"/>
                      <a:pt x="344940" y="428452"/>
                    </a:cubicBezTo>
                    <a:cubicBezTo>
                      <a:pt x="295331" y="385589"/>
                      <a:pt x="257231" y="324471"/>
                      <a:pt x="228259" y="287959"/>
                    </a:cubicBezTo>
                    <a:cubicBezTo>
                      <a:pt x="199287" y="251447"/>
                      <a:pt x="191350" y="242714"/>
                      <a:pt x="171109" y="209377"/>
                    </a:cubicBezTo>
                    <a:cubicBezTo>
                      <a:pt x="150868" y="176040"/>
                      <a:pt x="123484" y="122065"/>
                      <a:pt x="106815" y="87934"/>
                    </a:cubicBezTo>
                    <a:cubicBezTo>
                      <a:pt x="90146" y="53803"/>
                      <a:pt x="88558" y="15306"/>
                      <a:pt x="71096" y="4590"/>
                    </a:cubicBezTo>
                    <a:cubicBezTo>
                      <a:pt x="53634" y="-6126"/>
                      <a:pt x="9184" y="2606"/>
                      <a:pt x="2040" y="23640"/>
                    </a:cubicBezTo>
                    <a:cubicBezTo>
                      <a:pt x="-5104" y="44674"/>
                      <a:pt x="7200" y="83965"/>
                      <a:pt x="28234" y="130796"/>
                    </a:cubicBezTo>
                    <a:cubicBezTo>
                      <a:pt x="49268" y="177627"/>
                      <a:pt x="88162" y="245096"/>
                      <a:pt x="128246" y="304627"/>
                    </a:cubicBezTo>
                    <a:cubicBezTo>
                      <a:pt x="168330" y="364158"/>
                      <a:pt x="211590" y="437581"/>
                      <a:pt x="268740" y="487984"/>
                    </a:cubicBezTo>
                    <a:cubicBezTo>
                      <a:pt x="325890" y="538387"/>
                      <a:pt x="406852" y="575693"/>
                      <a:pt x="471146" y="607046"/>
                    </a:cubicBezTo>
                    <a:cubicBezTo>
                      <a:pt x="535440" y="638399"/>
                      <a:pt x="617197" y="660227"/>
                      <a:pt x="654503" y="676102"/>
                    </a:cubicBezTo>
                    <a:cubicBezTo>
                      <a:pt x="691809" y="691977"/>
                      <a:pt x="693396" y="697136"/>
                      <a:pt x="694984" y="702296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CH"/>
              </a:p>
            </p:txBody>
          </p:sp>
          <p:cxnSp>
            <p:nvCxnSpPr>
              <p:cNvPr id="62" name="Straight Connector 61"/>
              <p:cNvCxnSpPr/>
              <p:nvPr/>
            </p:nvCxnSpPr>
            <p:spPr>
              <a:xfrm flipV="1">
                <a:off x="4395046" y="4602454"/>
                <a:ext cx="7298" cy="738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flipV="1">
                <a:off x="4298902" y="4592456"/>
                <a:ext cx="7298" cy="811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flipH="1">
                <a:off x="4707449" y="4614310"/>
                <a:ext cx="7298" cy="8392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flipH="1">
                <a:off x="4783286" y="4592965"/>
                <a:ext cx="11859" cy="11402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Freeform 65"/>
              <p:cNvSpPr/>
              <p:nvPr/>
            </p:nvSpPr>
            <p:spPr>
              <a:xfrm>
                <a:off x="4399840" y="4601320"/>
                <a:ext cx="316549" cy="21893"/>
              </a:xfrm>
              <a:custGeom>
                <a:avLst/>
                <a:gdLst>
                  <a:gd name="connsiteX0" fmla="*/ 0 w 316707"/>
                  <a:gd name="connsiteY0" fmla="*/ 0 h 21432"/>
                  <a:gd name="connsiteX1" fmla="*/ 95250 w 316707"/>
                  <a:gd name="connsiteY1" fmla="*/ 21432 h 21432"/>
                  <a:gd name="connsiteX2" fmla="*/ 226219 w 316707"/>
                  <a:gd name="connsiteY2" fmla="*/ 14288 h 21432"/>
                  <a:gd name="connsiteX3" fmla="*/ 316707 w 316707"/>
                  <a:gd name="connsiteY3" fmla="*/ 4763 h 21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6707" h="21432">
                    <a:moveTo>
                      <a:pt x="0" y="0"/>
                    </a:moveTo>
                    <a:cubicBezTo>
                      <a:pt x="28773" y="9525"/>
                      <a:pt x="57547" y="19051"/>
                      <a:pt x="95250" y="21432"/>
                    </a:cubicBezTo>
                    <a:lnTo>
                      <a:pt x="226219" y="14288"/>
                    </a:lnTo>
                    <a:cubicBezTo>
                      <a:pt x="263128" y="11510"/>
                      <a:pt x="289917" y="8136"/>
                      <a:pt x="316707" y="4763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CH"/>
              </a:p>
            </p:txBody>
          </p:sp>
          <p:sp>
            <p:nvSpPr>
              <p:cNvPr id="67" name="Freeform 66"/>
              <p:cNvSpPr/>
              <p:nvPr/>
            </p:nvSpPr>
            <p:spPr>
              <a:xfrm>
                <a:off x="4793147" y="4379057"/>
                <a:ext cx="474367" cy="216197"/>
              </a:xfrm>
              <a:custGeom>
                <a:avLst/>
                <a:gdLst>
                  <a:gd name="connsiteX0" fmla="*/ 473869 w 473869"/>
                  <a:gd name="connsiteY0" fmla="*/ 0 h 216694"/>
                  <a:gd name="connsiteX1" fmla="*/ 390525 w 473869"/>
                  <a:gd name="connsiteY1" fmla="*/ 66675 h 216694"/>
                  <a:gd name="connsiteX2" fmla="*/ 304800 w 473869"/>
                  <a:gd name="connsiteY2" fmla="*/ 111919 h 216694"/>
                  <a:gd name="connsiteX3" fmla="*/ 173832 w 473869"/>
                  <a:gd name="connsiteY3" fmla="*/ 171450 h 216694"/>
                  <a:gd name="connsiteX4" fmla="*/ 73819 w 473869"/>
                  <a:gd name="connsiteY4" fmla="*/ 202406 h 216694"/>
                  <a:gd name="connsiteX5" fmla="*/ 0 w 473869"/>
                  <a:gd name="connsiteY5" fmla="*/ 216694 h 216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3869" h="216694">
                    <a:moveTo>
                      <a:pt x="473869" y="0"/>
                    </a:moveTo>
                    <a:cubicBezTo>
                      <a:pt x="446286" y="24011"/>
                      <a:pt x="418703" y="48022"/>
                      <a:pt x="390525" y="66675"/>
                    </a:cubicBezTo>
                    <a:cubicBezTo>
                      <a:pt x="362347" y="85328"/>
                      <a:pt x="340915" y="94457"/>
                      <a:pt x="304800" y="111919"/>
                    </a:cubicBezTo>
                    <a:cubicBezTo>
                      <a:pt x="268685" y="129381"/>
                      <a:pt x="212329" y="156369"/>
                      <a:pt x="173832" y="171450"/>
                    </a:cubicBezTo>
                    <a:cubicBezTo>
                      <a:pt x="135335" y="186531"/>
                      <a:pt x="102791" y="194865"/>
                      <a:pt x="73819" y="202406"/>
                    </a:cubicBezTo>
                    <a:cubicBezTo>
                      <a:pt x="44847" y="209947"/>
                      <a:pt x="0" y="216694"/>
                      <a:pt x="0" y="216694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CH"/>
              </a:p>
            </p:txBody>
          </p:sp>
          <p:sp>
            <p:nvSpPr>
              <p:cNvPr id="68" name="Freeform 67"/>
              <p:cNvSpPr/>
              <p:nvPr/>
            </p:nvSpPr>
            <p:spPr>
              <a:xfrm>
                <a:off x="4296912" y="4673421"/>
                <a:ext cx="97610" cy="26454"/>
              </a:xfrm>
              <a:custGeom>
                <a:avLst/>
                <a:gdLst>
                  <a:gd name="connsiteX0" fmla="*/ 0 w 97631"/>
                  <a:gd name="connsiteY0" fmla="*/ 2381 h 26203"/>
                  <a:gd name="connsiteX1" fmla="*/ 45243 w 97631"/>
                  <a:gd name="connsiteY1" fmla="*/ 26194 h 26203"/>
                  <a:gd name="connsiteX2" fmla="*/ 97631 w 97631"/>
                  <a:gd name="connsiteY2" fmla="*/ 0 h 26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7631" h="26203">
                    <a:moveTo>
                      <a:pt x="0" y="2381"/>
                    </a:moveTo>
                    <a:cubicBezTo>
                      <a:pt x="14485" y="14486"/>
                      <a:pt x="28971" y="26591"/>
                      <a:pt x="45243" y="26194"/>
                    </a:cubicBezTo>
                    <a:cubicBezTo>
                      <a:pt x="61515" y="25797"/>
                      <a:pt x="79573" y="12898"/>
                      <a:pt x="97631" y="0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CH"/>
              </a:p>
            </p:txBody>
          </p:sp>
          <p:sp>
            <p:nvSpPr>
              <p:cNvPr id="69" name="Freeform 68"/>
              <p:cNvSpPr/>
              <p:nvPr/>
            </p:nvSpPr>
            <p:spPr>
              <a:xfrm>
                <a:off x="4702002" y="4695274"/>
                <a:ext cx="83014" cy="26454"/>
              </a:xfrm>
              <a:custGeom>
                <a:avLst/>
                <a:gdLst>
                  <a:gd name="connsiteX0" fmla="*/ 0 w 83344"/>
                  <a:gd name="connsiteY0" fmla="*/ 0 h 26496"/>
                  <a:gd name="connsiteX1" fmla="*/ 42863 w 83344"/>
                  <a:gd name="connsiteY1" fmla="*/ 26194 h 26496"/>
                  <a:gd name="connsiteX2" fmla="*/ 83344 w 83344"/>
                  <a:gd name="connsiteY2" fmla="*/ 11906 h 26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344" h="26496">
                    <a:moveTo>
                      <a:pt x="0" y="0"/>
                    </a:moveTo>
                    <a:cubicBezTo>
                      <a:pt x="14486" y="12105"/>
                      <a:pt x="28972" y="24210"/>
                      <a:pt x="42863" y="26194"/>
                    </a:cubicBezTo>
                    <a:cubicBezTo>
                      <a:pt x="56754" y="28178"/>
                      <a:pt x="70049" y="20042"/>
                      <a:pt x="83344" y="11906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CH"/>
              </a:p>
            </p:txBody>
          </p:sp>
        </p:grpSp>
      </p:grpSp>
      <p:sp>
        <p:nvSpPr>
          <p:cNvPr id="26" name="Rectangle 25"/>
          <p:cNvSpPr/>
          <p:nvPr/>
        </p:nvSpPr>
        <p:spPr>
          <a:xfrm>
            <a:off x="3996147" y="762000"/>
            <a:ext cx="9541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err="1"/>
              <a:t>d</a:t>
            </a:r>
            <a:r>
              <a:rPr lang="en-GB" sz="2400" i="1" dirty="0" err="1"/>
              <a:t>G</a:t>
            </a:r>
            <a:r>
              <a:rPr lang="en-GB" sz="2400" dirty="0"/>
              <a:t>/d</a:t>
            </a:r>
            <a:r>
              <a:rPr lang="en-GB" sz="2400" i="1" dirty="0"/>
              <a:t>x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23940" y="6096000"/>
            <a:ext cx="105189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dirty="0" smtClean="0"/>
              <a:t>X (µm)</a:t>
            </a:r>
            <a:endParaRPr lang="en-GB" sz="2500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5612920" y="1600200"/>
            <a:ext cx="1066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715000" y="1143000"/>
            <a:ext cx="85151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dirty="0" smtClean="0"/>
              <a:t>1 µm</a:t>
            </a:r>
            <a:endParaRPr lang="en-GB" sz="2500" dirty="0"/>
          </a:p>
        </p:txBody>
      </p:sp>
      <p:sp>
        <p:nvSpPr>
          <p:cNvPr id="30" name="TextBox 29"/>
          <p:cNvSpPr txBox="1"/>
          <p:nvPr/>
        </p:nvSpPr>
        <p:spPr>
          <a:xfrm rot="16200000">
            <a:off x="561202" y="3312308"/>
            <a:ext cx="103105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dirty="0" smtClean="0"/>
              <a:t>y (µm)</a:t>
            </a:r>
            <a:endParaRPr lang="en-GB" sz="2500" dirty="0"/>
          </a:p>
        </p:txBody>
      </p:sp>
    </p:spTree>
    <p:extLst>
      <p:ext uri="{BB962C8B-B14F-4D97-AF65-F5344CB8AC3E}">
        <p14:creationId xmlns:p14="http://schemas.microsoft.com/office/powerpoint/2010/main" val="150122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9" b="9746"/>
          <a:stretch/>
        </p:blipFill>
        <p:spPr bwMode="auto">
          <a:xfrm>
            <a:off x="1447800" y="709613"/>
            <a:ext cx="6078538" cy="523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TextBox 5"/>
          <p:cNvSpPr txBox="1">
            <a:spLocks noChangeArrowheads="1"/>
          </p:cNvSpPr>
          <p:nvPr/>
        </p:nvSpPr>
        <p:spPr bwMode="auto">
          <a:xfrm>
            <a:off x="7162800" y="3581400"/>
            <a:ext cx="1531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 err="1"/>
              <a:t>V</a:t>
            </a:r>
            <a:r>
              <a:rPr lang="en-US" sz="2400" baseline="-25000" dirty="0" err="1"/>
              <a:t>tip</a:t>
            </a:r>
            <a:r>
              <a:rPr lang="en-US" sz="2400" dirty="0" smtClean="0"/>
              <a:t>= -</a:t>
            </a:r>
            <a:r>
              <a:rPr lang="en-US" sz="2400" dirty="0"/>
              <a:t>8.0 V</a:t>
            </a:r>
            <a:endParaRPr lang="de-CH" sz="2400" dirty="0"/>
          </a:p>
        </p:txBody>
      </p:sp>
      <p:sp>
        <p:nvSpPr>
          <p:cNvPr id="49157" name="TextBox 6"/>
          <p:cNvSpPr txBox="1">
            <a:spLocks noChangeArrowheads="1"/>
          </p:cNvSpPr>
          <p:nvPr/>
        </p:nvSpPr>
        <p:spPr bwMode="auto">
          <a:xfrm>
            <a:off x="7162800" y="4114800"/>
            <a:ext cx="17370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 err="1"/>
              <a:t>V</a:t>
            </a:r>
            <a:r>
              <a:rPr lang="en-US" sz="2400" baseline="-25000" dirty="0" err="1"/>
              <a:t>cgate</a:t>
            </a:r>
            <a:r>
              <a:rPr lang="en-US" sz="2400" dirty="0" smtClean="0"/>
              <a:t>= -</a:t>
            </a:r>
            <a:r>
              <a:rPr lang="en-US" sz="2400" dirty="0"/>
              <a:t>1.0 V</a:t>
            </a:r>
            <a:endParaRPr lang="de-CH" sz="2400" dirty="0"/>
          </a:p>
        </p:txBody>
      </p:sp>
      <p:sp>
        <p:nvSpPr>
          <p:cNvPr id="49158" name="TextBox 4"/>
          <p:cNvSpPr txBox="1">
            <a:spLocks noChangeArrowheads="1"/>
          </p:cNvSpPr>
          <p:nvPr/>
        </p:nvSpPr>
        <p:spPr bwMode="auto">
          <a:xfrm>
            <a:off x="7162800" y="4724400"/>
            <a:ext cx="15744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 smtClean="0">
                <a:solidFill>
                  <a:srgbClr val="00B050"/>
                </a:solidFill>
              </a:rPr>
              <a:t>B = 200 </a:t>
            </a:r>
            <a:r>
              <a:rPr lang="en-US" sz="2400" dirty="0">
                <a:solidFill>
                  <a:srgbClr val="00B050"/>
                </a:solidFill>
              </a:rPr>
              <a:t>mT</a:t>
            </a:r>
            <a:endParaRPr lang="de-CH" sz="2400" dirty="0">
              <a:solidFill>
                <a:srgbClr val="00B050"/>
              </a:solidFill>
            </a:endParaRP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Magnetic field dependence</a:t>
            </a:r>
            <a:endParaRPr lang="de-CH" smtClean="0"/>
          </a:p>
        </p:txBody>
      </p:sp>
      <p:grpSp>
        <p:nvGrpSpPr>
          <p:cNvPr id="55" name="Group 55"/>
          <p:cNvGrpSpPr>
            <a:grpSpLocks noChangeAspect="1"/>
          </p:cNvGrpSpPr>
          <p:nvPr/>
        </p:nvGrpSpPr>
        <p:grpSpPr bwMode="auto">
          <a:xfrm>
            <a:off x="2157579" y="1298575"/>
            <a:ext cx="4004256" cy="5027613"/>
            <a:chOff x="9762670" y="1153459"/>
            <a:chExt cx="3687336" cy="4629599"/>
          </a:xfrm>
        </p:grpSpPr>
        <p:cxnSp>
          <p:nvCxnSpPr>
            <p:cNvPr id="56" name="Straight Connector 55"/>
            <p:cNvCxnSpPr/>
            <p:nvPr/>
          </p:nvCxnSpPr>
          <p:spPr>
            <a:xfrm flipH="1" flipV="1">
              <a:off x="10388192" y="1279176"/>
              <a:ext cx="402010" cy="7002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 flipV="1">
              <a:off x="10508065" y="1153459"/>
              <a:ext cx="387391" cy="75576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 flipV="1">
              <a:off x="12328075" y="4790479"/>
              <a:ext cx="513112" cy="99257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12428943" y="4729083"/>
              <a:ext cx="559890" cy="103935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0" name="Group 88"/>
            <p:cNvGrpSpPr>
              <a:grpSpLocks/>
            </p:cNvGrpSpPr>
            <p:nvPr/>
          </p:nvGrpSpPr>
          <p:grpSpPr bwMode="auto">
            <a:xfrm rot="900000">
              <a:off x="10365016" y="1799594"/>
              <a:ext cx="3084990" cy="1126239"/>
              <a:chOff x="3649839" y="2627817"/>
              <a:chExt cx="1925129" cy="702808"/>
            </a:xfrm>
          </p:grpSpPr>
          <p:sp>
            <p:nvSpPr>
              <p:cNvPr id="71" name="Freeform 70"/>
              <p:cNvSpPr/>
              <p:nvPr/>
            </p:nvSpPr>
            <p:spPr>
              <a:xfrm>
                <a:off x="3646586" y="2705003"/>
                <a:ext cx="1838170" cy="621225"/>
              </a:xfrm>
              <a:custGeom>
                <a:avLst/>
                <a:gdLst>
                  <a:gd name="connsiteX0" fmla="*/ 1838942 w 1838942"/>
                  <a:gd name="connsiteY0" fmla="*/ 622927 h 622927"/>
                  <a:gd name="connsiteX1" fmla="*/ 1746074 w 1838942"/>
                  <a:gd name="connsiteY1" fmla="*/ 408614 h 622927"/>
                  <a:gd name="connsiteX2" fmla="*/ 1567480 w 1838942"/>
                  <a:gd name="connsiteY2" fmla="*/ 218114 h 622927"/>
                  <a:gd name="connsiteX3" fmla="*/ 1367455 w 1838942"/>
                  <a:gd name="connsiteY3" fmla="*/ 80002 h 622927"/>
                  <a:gd name="connsiteX4" fmla="*/ 1072180 w 1838942"/>
                  <a:gd name="connsiteY4" fmla="*/ 6183 h 622927"/>
                  <a:gd name="connsiteX5" fmla="*/ 795955 w 1838942"/>
                  <a:gd name="connsiteY5" fmla="*/ 13327 h 622927"/>
                  <a:gd name="connsiteX6" fmla="*/ 557830 w 1838942"/>
                  <a:gd name="connsiteY6" fmla="*/ 87145 h 622927"/>
                  <a:gd name="connsiteX7" fmla="*/ 298274 w 1838942"/>
                  <a:gd name="connsiteY7" fmla="*/ 249070 h 622927"/>
                  <a:gd name="connsiteX8" fmla="*/ 131586 w 1838942"/>
                  <a:gd name="connsiteY8" fmla="*/ 453858 h 622927"/>
                  <a:gd name="connsiteX9" fmla="*/ 72055 w 1838942"/>
                  <a:gd name="connsiteY9" fmla="*/ 570539 h 622927"/>
                  <a:gd name="connsiteX10" fmla="*/ 617 w 1838942"/>
                  <a:gd name="connsiteY10" fmla="*/ 546727 h 622927"/>
                  <a:gd name="connsiteX11" fmla="*/ 114917 w 1838942"/>
                  <a:gd name="connsiteY11" fmla="*/ 325270 h 622927"/>
                  <a:gd name="connsiteX12" fmla="*/ 229217 w 1838942"/>
                  <a:gd name="connsiteY12" fmla="*/ 218114 h 622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38942" h="622927">
                    <a:moveTo>
                      <a:pt x="1838942" y="622927"/>
                    </a:moveTo>
                    <a:cubicBezTo>
                      <a:pt x="1815130" y="549505"/>
                      <a:pt x="1791318" y="476083"/>
                      <a:pt x="1746074" y="408614"/>
                    </a:cubicBezTo>
                    <a:cubicBezTo>
                      <a:pt x="1700830" y="341145"/>
                      <a:pt x="1630583" y="272883"/>
                      <a:pt x="1567480" y="218114"/>
                    </a:cubicBezTo>
                    <a:cubicBezTo>
                      <a:pt x="1504377" y="163345"/>
                      <a:pt x="1450005" y="115324"/>
                      <a:pt x="1367455" y="80002"/>
                    </a:cubicBezTo>
                    <a:cubicBezTo>
                      <a:pt x="1284905" y="44680"/>
                      <a:pt x="1167430" y="17295"/>
                      <a:pt x="1072180" y="6183"/>
                    </a:cubicBezTo>
                    <a:cubicBezTo>
                      <a:pt x="976930" y="-4929"/>
                      <a:pt x="881680" y="-167"/>
                      <a:pt x="795955" y="13327"/>
                    </a:cubicBezTo>
                    <a:cubicBezTo>
                      <a:pt x="710230" y="26821"/>
                      <a:pt x="640777" y="47854"/>
                      <a:pt x="557830" y="87145"/>
                    </a:cubicBezTo>
                    <a:cubicBezTo>
                      <a:pt x="474883" y="126435"/>
                      <a:pt x="369315" y="187951"/>
                      <a:pt x="298274" y="249070"/>
                    </a:cubicBezTo>
                    <a:cubicBezTo>
                      <a:pt x="227233" y="310189"/>
                      <a:pt x="169289" y="400280"/>
                      <a:pt x="131586" y="453858"/>
                    </a:cubicBezTo>
                    <a:cubicBezTo>
                      <a:pt x="93883" y="507436"/>
                      <a:pt x="93883" y="555061"/>
                      <a:pt x="72055" y="570539"/>
                    </a:cubicBezTo>
                    <a:cubicBezTo>
                      <a:pt x="50227" y="586017"/>
                      <a:pt x="-6527" y="587605"/>
                      <a:pt x="617" y="546727"/>
                    </a:cubicBezTo>
                    <a:cubicBezTo>
                      <a:pt x="7761" y="505849"/>
                      <a:pt x="76817" y="380039"/>
                      <a:pt x="114917" y="325270"/>
                    </a:cubicBezTo>
                    <a:cubicBezTo>
                      <a:pt x="153017" y="270501"/>
                      <a:pt x="191117" y="244307"/>
                      <a:pt x="229217" y="218114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CH"/>
              </a:p>
            </p:txBody>
          </p:sp>
          <p:sp>
            <p:nvSpPr>
              <p:cNvPr id="72" name="Freeform 71"/>
              <p:cNvSpPr/>
              <p:nvPr/>
            </p:nvSpPr>
            <p:spPr>
              <a:xfrm>
                <a:off x="3929697" y="2627683"/>
                <a:ext cx="1641126" cy="701500"/>
              </a:xfrm>
              <a:custGeom>
                <a:avLst/>
                <a:gdLst>
                  <a:gd name="connsiteX0" fmla="*/ 0 w 1641143"/>
                  <a:gd name="connsiteY0" fmla="*/ 241589 h 702808"/>
                  <a:gd name="connsiteX1" fmla="*/ 190500 w 1641143"/>
                  <a:gd name="connsiteY1" fmla="*/ 122527 h 702808"/>
                  <a:gd name="connsiteX2" fmla="*/ 407194 w 1641143"/>
                  <a:gd name="connsiteY2" fmla="*/ 43946 h 702808"/>
                  <a:gd name="connsiteX3" fmla="*/ 685800 w 1641143"/>
                  <a:gd name="connsiteY3" fmla="*/ 1083 h 702808"/>
                  <a:gd name="connsiteX4" fmla="*/ 1097756 w 1641143"/>
                  <a:gd name="connsiteY4" fmla="*/ 86808 h 702808"/>
                  <a:gd name="connsiteX5" fmla="*/ 1404938 w 1641143"/>
                  <a:gd name="connsiteY5" fmla="*/ 291596 h 702808"/>
                  <a:gd name="connsiteX6" fmla="*/ 1578769 w 1641143"/>
                  <a:gd name="connsiteY6" fmla="*/ 522577 h 702808"/>
                  <a:gd name="connsiteX7" fmla="*/ 1640681 w 1641143"/>
                  <a:gd name="connsiteY7" fmla="*/ 684502 h 702808"/>
                  <a:gd name="connsiteX8" fmla="*/ 1552575 w 1641143"/>
                  <a:gd name="connsiteY8" fmla="*/ 701171 h 702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41143" h="702808">
                    <a:moveTo>
                      <a:pt x="0" y="241589"/>
                    </a:moveTo>
                    <a:cubicBezTo>
                      <a:pt x="61317" y="198528"/>
                      <a:pt x="122634" y="155467"/>
                      <a:pt x="190500" y="122527"/>
                    </a:cubicBezTo>
                    <a:cubicBezTo>
                      <a:pt x="258366" y="89586"/>
                      <a:pt x="324644" y="64187"/>
                      <a:pt x="407194" y="43946"/>
                    </a:cubicBezTo>
                    <a:cubicBezTo>
                      <a:pt x="489744" y="23705"/>
                      <a:pt x="570706" y="-6061"/>
                      <a:pt x="685800" y="1083"/>
                    </a:cubicBezTo>
                    <a:cubicBezTo>
                      <a:pt x="800894" y="8227"/>
                      <a:pt x="977900" y="38389"/>
                      <a:pt x="1097756" y="86808"/>
                    </a:cubicBezTo>
                    <a:cubicBezTo>
                      <a:pt x="1217612" y="135227"/>
                      <a:pt x="1324769" y="218968"/>
                      <a:pt x="1404938" y="291596"/>
                    </a:cubicBezTo>
                    <a:cubicBezTo>
                      <a:pt x="1485107" y="364224"/>
                      <a:pt x="1539479" y="457093"/>
                      <a:pt x="1578769" y="522577"/>
                    </a:cubicBezTo>
                    <a:cubicBezTo>
                      <a:pt x="1618060" y="588061"/>
                      <a:pt x="1645047" y="654737"/>
                      <a:pt x="1640681" y="684502"/>
                    </a:cubicBezTo>
                    <a:cubicBezTo>
                      <a:pt x="1636315" y="714267"/>
                      <a:pt x="1565672" y="697996"/>
                      <a:pt x="1552575" y="701171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CH"/>
              </a:p>
            </p:txBody>
          </p:sp>
        </p:grpSp>
        <p:grpSp>
          <p:nvGrpSpPr>
            <p:cNvPr id="61" name="Group 89"/>
            <p:cNvGrpSpPr>
              <a:grpSpLocks/>
            </p:cNvGrpSpPr>
            <p:nvPr/>
          </p:nvGrpSpPr>
          <p:grpSpPr bwMode="auto">
            <a:xfrm rot="900000">
              <a:off x="9762670" y="3750575"/>
              <a:ext cx="3094233" cy="1320514"/>
              <a:chOff x="3617460" y="3898279"/>
              <a:chExt cx="1930897" cy="824042"/>
            </a:xfrm>
          </p:grpSpPr>
          <p:sp>
            <p:nvSpPr>
              <p:cNvPr id="62" name="Freeform 61"/>
              <p:cNvSpPr/>
              <p:nvPr/>
            </p:nvSpPr>
            <p:spPr>
              <a:xfrm>
                <a:off x="3617163" y="3898413"/>
                <a:ext cx="1931219" cy="702413"/>
              </a:xfrm>
              <a:custGeom>
                <a:avLst/>
                <a:gdLst>
                  <a:gd name="connsiteX0" fmla="*/ 1697490 w 1930897"/>
                  <a:gd name="connsiteY0" fmla="*/ 435596 h 702296"/>
                  <a:gd name="connsiteX1" fmla="*/ 1795121 w 1930897"/>
                  <a:gd name="connsiteY1" fmla="*/ 328440 h 702296"/>
                  <a:gd name="connsiteX2" fmla="*/ 1873703 w 1930897"/>
                  <a:gd name="connsiteY2" fmla="*/ 218902 h 702296"/>
                  <a:gd name="connsiteX3" fmla="*/ 1921328 w 1930897"/>
                  <a:gd name="connsiteY3" fmla="*/ 111746 h 702296"/>
                  <a:gd name="connsiteX4" fmla="*/ 1926090 w 1930897"/>
                  <a:gd name="connsiteY4" fmla="*/ 76027 h 702296"/>
                  <a:gd name="connsiteX5" fmla="*/ 1866559 w 1930897"/>
                  <a:gd name="connsiteY5" fmla="*/ 66502 h 702296"/>
                  <a:gd name="connsiteX6" fmla="*/ 1795121 w 1930897"/>
                  <a:gd name="connsiteY6" fmla="*/ 187946 h 702296"/>
                  <a:gd name="connsiteX7" fmla="*/ 1711778 w 1930897"/>
                  <a:gd name="connsiteY7" fmla="*/ 302246 h 702296"/>
                  <a:gd name="connsiteX8" fmla="*/ 1604621 w 1930897"/>
                  <a:gd name="connsiteY8" fmla="*/ 416546 h 702296"/>
                  <a:gd name="connsiteX9" fmla="*/ 1492703 w 1930897"/>
                  <a:gd name="connsiteY9" fmla="*/ 504652 h 702296"/>
                  <a:gd name="connsiteX10" fmla="*/ 1359353 w 1930897"/>
                  <a:gd name="connsiteY10" fmla="*/ 568946 h 702296"/>
                  <a:gd name="connsiteX11" fmla="*/ 1218859 w 1930897"/>
                  <a:gd name="connsiteY11" fmla="*/ 623715 h 702296"/>
                  <a:gd name="connsiteX12" fmla="*/ 1014071 w 1930897"/>
                  <a:gd name="connsiteY12" fmla="*/ 649909 h 702296"/>
                  <a:gd name="connsiteX13" fmla="*/ 866434 w 1930897"/>
                  <a:gd name="connsiteY13" fmla="*/ 649909 h 702296"/>
                  <a:gd name="connsiteX14" fmla="*/ 718796 w 1930897"/>
                  <a:gd name="connsiteY14" fmla="*/ 626096 h 702296"/>
                  <a:gd name="connsiteX15" fmla="*/ 525915 w 1930897"/>
                  <a:gd name="connsiteY15" fmla="*/ 545134 h 702296"/>
                  <a:gd name="connsiteX16" fmla="*/ 344940 w 1930897"/>
                  <a:gd name="connsiteY16" fmla="*/ 428452 h 702296"/>
                  <a:gd name="connsiteX17" fmla="*/ 228259 w 1930897"/>
                  <a:gd name="connsiteY17" fmla="*/ 287959 h 702296"/>
                  <a:gd name="connsiteX18" fmla="*/ 171109 w 1930897"/>
                  <a:gd name="connsiteY18" fmla="*/ 209377 h 702296"/>
                  <a:gd name="connsiteX19" fmla="*/ 106815 w 1930897"/>
                  <a:gd name="connsiteY19" fmla="*/ 87934 h 702296"/>
                  <a:gd name="connsiteX20" fmla="*/ 71096 w 1930897"/>
                  <a:gd name="connsiteY20" fmla="*/ 4590 h 702296"/>
                  <a:gd name="connsiteX21" fmla="*/ 2040 w 1930897"/>
                  <a:gd name="connsiteY21" fmla="*/ 23640 h 702296"/>
                  <a:gd name="connsiteX22" fmla="*/ 28234 w 1930897"/>
                  <a:gd name="connsiteY22" fmla="*/ 130796 h 702296"/>
                  <a:gd name="connsiteX23" fmla="*/ 128246 w 1930897"/>
                  <a:gd name="connsiteY23" fmla="*/ 304627 h 702296"/>
                  <a:gd name="connsiteX24" fmla="*/ 268740 w 1930897"/>
                  <a:gd name="connsiteY24" fmla="*/ 487984 h 702296"/>
                  <a:gd name="connsiteX25" fmla="*/ 471146 w 1930897"/>
                  <a:gd name="connsiteY25" fmla="*/ 607046 h 702296"/>
                  <a:gd name="connsiteX26" fmla="*/ 654503 w 1930897"/>
                  <a:gd name="connsiteY26" fmla="*/ 676102 h 702296"/>
                  <a:gd name="connsiteX27" fmla="*/ 694984 w 1930897"/>
                  <a:gd name="connsiteY27" fmla="*/ 702296 h 702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930897" h="702296">
                    <a:moveTo>
                      <a:pt x="1697490" y="435596"/>
                    </a:moveTo>
                    <a:cubicBezTo>
                      <a:pt x="1731621" y="400076"/>
                      <a:pt x="1765752" y="364556"/>
                      <a:pt x="1795121" y="328440"/>
                    </a:cubicBezTo>
                    <a:cubicBezTo>
                      <a:pt x="1824490" y="292324"/>
                      <a:pt x="1852669" y="255018"/>
                      <a:pt x="1873703" y="218902"/>
                    </a:cubicBezTo>
                    <a:cubicBezTo>
                      <a:pt x="1894737" y="182786"/>
                      <a:pt x="1912597" y="135558"/>
                      <a:pt x="1921328" y="111746"/>
                    </a:cubicBezTo>
                    <a:cubicBezTo>
                      <a:pt x="1930059" y="87934"/>
                      <a:pt x="1935218" y="83568"/>
                      <a:pt x="1926090" y="76027"/>
                    </a:cubicBezTo>
                    <a:cubicBezTo>
                      <a:pt x="1916962" y="68486"/>
                      <a:pt x="1888387" y="47849"/>
                      <a:pt x="1866559" y="66502"/>
                    </a:cubicBezTo>
                    <a:cubicBezTo>
                      <a:pt x="1844731" y="85155"/>
                      <a:pt x="1820918" y="148655"/>
                      <a:pt x="1795121" y="187946"/>
                    </a:cubicBezTo>
                    <a:cubicBezTo>
                      <a:pt x="1769324" y="227237"/>
                      <a:pt x="1743528" y="264146"/>
                      <a:pt x="1711778" y="302246"/>
                    </a:cubicBezTo>
                    <a:cubicBezTo>
                      <a:pt x="1680028" y="340346"/>
                      <a:pt x="1641133" y="382812"/>
                      <a:pt x="1604621" y="416546"/>
                    </a:cubicBezTo>
                    <a:cubicBezTo>
                      <a:pt x="1568108" y="450280"/>
                      <a:pt x="1533581" y="479252"/>
                      <a:pt x="1492703" y="504652"/>
                    </a:cubicBezTo>
                    <a:cubicBezTo>
                      <a:pt x="1451825" y="530052"/>
                      <a:pt x="1404994" y="549102"/>
                      <a:pt x="1359353" y="568946"/>
                    </a:cubicBezTo>
                    <a:cubicBezTo>
                      <a:pt x="1313712" y="588790"/>
                      <a:pt x="1276406" y="610221"/>
                      <a:pt x="1218859" y="623715"/>
                    </a:cubicBezTo>
                    <a:cubicBezTo>
                      <a:pt x="1161312" y="637209"/>
                      <a:pt x="1072809" y="645543"/>
                      <a:pt x="1014071" y="649909"/>
                    </a:cubicBezTo>
                    <a:cubicBezTo>
                      <a:pt x="955333" y="654275"/>
                      <a:pt x="915646" y="653878"/>
                      <a:pt x="866434" y="649909"/>
                    </a:cubicBezTo>
                    <a:cubicBezTo>
                      <a:pt x="817222" y="645940"/>
                      <a:pt x="775549" y="643558"/>
                      <a:pt x="718796" y="626096"/>
                    </a:cubicBezTo>
                    <a:cubicBezTo>
                      <a:pt x="662043" y="608634"/>
                      <a:pt x="588224" y="578075"/>
                      <a:pt x="525915" y="545134"/>
                    </a:cubicBezTo>
                    <a:cubicBezTo>
                      <a:pt x="463606" y="512193"/>
                      <a:pt x="394549" y="471315"/>
                      <a:pt x="344940" y="428452"/>
                    </a:cubicBezTo>
                    <a:cubicBezTo>
                      <a:pt x="295331" y="385589"/>
                      <a:pt x="257231" y="324471"/>
                      <a:pt x="228259" y="287959"/>
                    </a:cubicBezTo>
                    <a:cubicBezTo>
                      <a:pt x="199287" y="251447"/>
                      <a:pt x="191350" y="242714"/>
                      <a:pt x="171109" y="209377"/>
                    </a:cubicBezTo>
                    <a:cubicBezTo>
                      <a:pt x="150868" y="176040"/>
                      <a:pt x="123484" y="122065"/>
                      <a:pt x="106815" y="87934"/>
                    </a:cubicBezTo>
                    <a:cubicBezTo>
                      <a:pt x="90146" y="53803"/>
                      <a:pt x="88558" y="15306"/>
                      <a:pt x="71096" y="4590"/>
                    </a:cubicBezTo>
                    <a:cubicBezTo>
                      <a:pt x="53634" y="-6126"/>
                      <a:pt x="9184" y="2606"/>
                      <a:pt x="2040" y="23640"/>
                    </a:cubicBezTo>
                    <a:cubicBezTo>
                      <a:pt x="-5104" y="44674"/>
                      <a:pt x="7200" y="83965"/>
                      <a:pt x="28234" y="130796"/>
                    </a:cubicBezTo>
                    <a:cubicBezTo>
                      <a:pt x="49268" y="177627"/>
                      <a:pt x="88162" y="245096"/>
                      <a:pt x="128246" y="304627"/>
                    </a:cubicBezTo>
                    <a:cubicBezTo>
                      <a:pt x="168330" y="364158"/>
                      <a:pt x="211590" y="437581"/>
                      <a:pt x="268740" y="487984"/>
                    </a:cubicBezTo>
                    <a:cubicBezTo>
                      <a:pt x="325890" y="538387"/>
                      <a:pt x="406852" y="575693"/>
                      <a:pt x="471146" y="607046"/>
                    </a:cubicBezTo>
                    <a:cubicBezTo>
                      <a:pt x="535440" y="638399"/>
                      <a:pt x="617197" y="660227"/>
                      <a:pt x="654503" y="676102"/>
                    </a:cubicBezTo>
                    <a:cubicBezTo>
                      <a:pt x="691809" y="691977"/>
                      <a:pt x="693396" y="697136"/>
                      <a:pt x="694984" y="702296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CH"/>
              </a:p>
            </p:txBody>
          </p:sp>
          <p:cxnSp>
            <p:nvCxnSpPr>
              <p:cNvPr id="63" name="Straight Connector 62"/>
              <p:cNvCxnSpPr/>
              <p:nvPr/>
            </p:nvCxnSpPr>
            <p:spPr>
              <a:xfrm flipV="1">
                <a:off x="4395046" y="4602454"/>
                <a:ext cx="7298" cy="738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flipV="1">
                <a:off x="4298902" y="4592456"/>
                <a:ext cx="7298" cy="811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flipH="1">
                <a:off x="4707449" y="4614310"/>
                <a:ext cx="7298" cy="8392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flipH="1">
                <a:off x="4783286" y="4592965"/>
                <a:ext cx="11859" cy="11402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Freeform 66"/>
              <p:cNvSpPr/>
              <p:nvPr/>
            </p:nvSpPr>
            <p:spPr>
              <a:xfrm>
                <a:off x="4399840" y="4601320"/>
                <a:ext cx="316549" cy="21893"/>
              </a:xfrm>
              <a:custGeom>
                <a:avLst/>
                <a:gdLst>
                  <a:gd name="connsiteX0" fmla="*/ 0 w 316707"/>
                  <a:gd name="connsiteY0" fmla="*/ 0 h 21432"/>
                  <a:gd name="connsiteX1" fmla="*/ 95250 w 316707"/>
                  <a:gd name="connsiteY1" fmla="*/ 21432 h 21432"/>
                  <a:gd name="connsiteX2" fmla="*/ 226219 w 316707"/>
                  <a:gd name="connsiteY2" fmla="*/ 14288 h 21432"/>
                  <a:gd name="connsiteX3" fmla="*/ 316707 w 316707"/>
                  <a:gd name="connsiteY3" fmla="*/ 4763 h 21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6707" h="21432">
                    <a:moveTo>
                      <a:pt x="0" y="0"/>
                    </a:moveTo>
                    <a:cubicBezTo>
                      <a:pt x="28773" y="9525"/>
                      <a:pt x="57547" y="19051"/>
                      <a:pt x="95250" y="21432"/>
                    </a:cubicBezTo>
                    <a:lnTo>
                      <a:pt x="226219" y="14288"/>
                    </a:lnTo>
                    <a:cubicBezTo>
                      <a:pt x="263128" y="11510"/>
                      <a:pt x="289917" y="8136"/>
                      <a:pt x="316707" y="4763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CH"/>
              </a:p>
            </p:txBody>
          </p:sp>
          <p:sp>
            <p:nvSpPr>
              <p:cNvPr id="68" name="Freeform 67"/>
              <p:cNvSpPr/>
              <p:nvPr/>
            </p:nvSpPr>
            <p:spPr>
              <a:xfrm>
                <a:off x="4793147" y="4379057"/>
                <a:ext cx="474367" cy="216197"/>
              </a:xfrm>
              <a:custGeom>
                <a:avLst/>
                <a:gdLst>
                  <a:gd name="connsiteX0" fmla="*/ 473869 w 473869"/>
                  <a:gd name="connsiteY0" fmla="*/ 0 h 216694"/>
                  <a:gd name="connsiteX1" fmla="*/ 390525 w 473869"/>
                  <a:gd name="connsiteY1" fmla="*/ 66675 h 216694"/>
                  <a:gd name="connsiteX2" fmla="*/ 304800 w 473869"/>
                  <a:gd name="connsiteY2" fmla="*/ 111919 h 216694"/>
                  <a:gd name="connsiteX3" fmla="*/ 173832 w 473869"/>
                  <a:gd name="connsiteY3" fmla="*/ 171450 h 216694"/>
                  <a:gd name="connsiteX4" fmla="*/ 73819 w 473869"/>
                  <a:gd name="connsiteY4" fmla="*/ 202406 h 216694"/>
                  <a:gd name="connsiteX5" fmla="*/ 0 w 473869"/>
                  <a:gd name="connsiteY5" fmla="*/ 216694 h 216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3869" h="216694">
                    <a:moveTo>
                      <a:pt x="473869" y="0"/>
                    </a:moveTo>
                    <a:cubicBezTo>
                      <a:pt x="446286" y="24011"/>
                      <a:pt x="418703" y="48022"/>
                      <a:pt x="390525" y="66675"/>
                    </a:cubicBezTo>
                    <a:cubicBezTo>
                      <a:pt x="362347" y="85328"/>
                      <a:pt x="340915" y="94457"/>
                      <a:pt x="304800" y="111919"/>
                    </a:cubicBezTo>
                    <a:cubicBezTo>
                      <a:pt x="268685" y="129381"/>
                      <a:pt x="212329" y="156369"/>
                      <a:pt x="173832" y="171450"/>
                    </a:cubicBezTo>
                    <a:cubicBezTo>
                      <a:pt x="135335" y="186531"/>
                      <a:pt x="102791" y="194865"/>
                      <a:pt x="73819" y="202406"/>
                    </a:cubicBezTo>
                    <a:cubicBezTo>
                      <a:pt x="44847" y="209947"/>
                      <a:pt x="0" y="216694"/>
                      <a:pt x="0" y="216694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CH"/>
              </a:p>
            </p:txBody>
          </p:sp>
          <p:sp>
            <p:nvSpPr>
              <p:cNvPr id="69" name="Freeform 68"/>
              <p:cNvSpPr/>
              <p:nvPr/>
            </p:nvSpPr>
            <p:spPr>
              <a:xfrm>
                <a:off x="4296912" y="4673421"/>
                <a:ext cx="97610" cy="26454"/>
              </a:xfrm>
              <a:custGeom>
                <a:avLst/>
                <a:gdLst>
                  <a:gd name="connsiteX0" fmla="*/ 0 w 97631"/>
                  <a:gd name="connsiteY0" fmla="*/ 2381 h 26203"/>
                  <a:gd name="connsiteX1" fmla="*/ 45243 w 97631"/>
                  <a:gd name="connsiteY1" fmla="*/ 26194 h 26203"/>
                  <a:gd name="connsiteX2" fmla="*/ 97631 w 97631"/>
                  <a:gd name="connsiteY2" fmla="*/ 0 h 26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7631" h="26203">
                    <a:moveTo>
                      <a:pt x="0" y="2381"/>
                    </a:moveTo>
                    <a:cubicBezTo>
                      <a:pt x="14485" y="14486"/>
                      <a:pt x="28971" y="26591"/>
                      <a:pt x="45243" y="26194"/>
                    </a:cubicBezTo>
                    <a:cubicBezTo>
                      <a:pt x="61515" y="25797"/>
                      <a:pt x="79573" y="12898"/>
                      <a:pt x="97631" y="0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CH"/>
              </a:p>
            </p:txBody>
          </p:sp>
          <p:sp>
            <p:nvSpPr>
              <p:cNvPr id="70" name="Freeform 69"/>
              <p:cNvSpPr/>
              <p:nvPr/>
            </p:nvSpPr>
            <p:spPr>
              <a:xfrm>
                <a:off x="4702002" y="4695274"/>
                <a:ext cx="83014" cy="26454"/>
              </a:xfrm>
              <a:custGeom>
                <a:avLst/>
                <a:gdLst>
                  <a:gd name="connsiteX0" fmla="*/ 0 w 83344"/>
                  <a:gd name="connsiteY0" fmla="*/ 0 h 26496"/>
                  <a:gd name="connsiteX1" fmla="*/ 42863 w 83344"/>
                  <a:gd name="connsiteY1" fmla="*/ 26194 h 26496"/>
                  <a:gd name="connsiteX2" fmla="*/ 83344 w 83344"/>
                  <a:gd name="connsiteY2" fmla="*/ 11906 h 26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344" h="26496">
                    <a:moveTo>
                      <a:pt x="0" y="0"/>
                    </a:moveTo>
                    <a:cubicBezTo>
                      <a:pt x="14486" y="12105"/>
                      <a:pt x="28972" y="24210"/>
                      <a:pt x="42863" y="26194"/>
                    </a:cubicBezTo>
                    <a:cubicBezTo>
                      <a:pt x="56754" y="28178"/>
                      <a:pt x="70049" y="20042"/>
                      <a:pt x="83344" y="11906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CH"/>
              </a:p>
            </p:txBody>
          </p:sp>
        </p:grpSp>
      </p:grpSp>
      <p:sp>
        <p:nvSpPr>
          <p:cNvPr id="26" name="Rectangle 25"/>
          <p:cNvSpPr/>
          <p:nvPr/>
        </p:nvSpPr>
        <p:spPr>
          <a:xfrm>
            <a:off x="3996147" y="762000"/>
            <a:ext cx="9541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err="1"/>
              <a:t>d</a:t>
            </a:r>
            <a:r>
              <a:rPr lang="en-GB" sz="2400" i="1" dirty="0" err="1"/>
              <a:t>G</a:t>
            </a:r>
            <a:r>
              <a:rPr lang="en-GB" sz="2400" dirty="0"/>
              <a:t>/d</a:t>
            </a:r>
            <a:r>
              <a:rPr lang="en-GB" sz="2400" i="1" dirty="0"/>
              <a:t>x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23940" y="6096000"/>
            <a:ext cx="105189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dirty="0" smtClean="0"/>
              <a:t>X (µm)</a:t>
            </a:r>
            <a:endParaRPr lang="en-GB" sz="2500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5612920" y="1600200"/>
            <a:ext cx="1066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715000" y="1143000"/>
            <a:ext cx="85151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dirty="0" smtClean="0"/>
              <a:t>1 µm</a:t>
            </a:r>
            <a:endParaRPr lang="en-GB" sz="2500" dirty="0"/>
          </a:p>
        </p:txBody>
      </p:sp>
      <p:sp>
        <p:nvSpPr>
          <p:cNvPr id="30" name="TextBox 29"/>
          <p:cNvSpPr txBox="1"/>
          <p:nvPr/>
        </p:nvSpPr>
        <p:spPr>
          <a:xfrm rot="16200000">
            <a:off x="561202" y="3312308"/>
            <a:ext cx="103105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dirty="0" smtClean="0"/>
              <a:t>y (µm)</a:t>
            </a:r>
            <a:endParaRPr lang="en-GB" sz="2500" dirty="0"/>
          </a:p>
        </p:txBody>
      </p:sp>
    </p:spTree>
    <p:extLst>
      <p:ext uri="{BB962C8B-B14F-4D97-AF65-F5344CB8AC3E}">
        <p14:creationId xmlns:p14="http://schemas.microsoft.com/office/powerpoint/2010/main" val="301279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9" b="9746"/>
          <a:stretch/>
        </p:blipFill>
        <p:spPr bwMode="auto">
          <a:xfrm>
            <a:off x="1447800" y="709613"/>
            <a:ext cx="6078538" cy="523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Magnetic field dependence</a:t>
            </a:r>
            <a:endParaRPr lang="de-CH" smtClean="0"/>
          </a:p>
        </p:txBody>
      </p:sp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7162800" y="3581400"/>
            <a:ext cx="1531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 err="1"/>
              <a:t>V</a:t>
            </a:r>
            <a:r>
              <a:rPr lang="en-US" sz="2400" baseline="-25000" dirty="0" err="1"/>
              <a:t>tip</a:t>
            </a:r>
            <a:r>
              <a:rPr lang="en-US" sz="2400" dirty="0" smtClean="0"/>
              <a:t>= -</a:t>
            </a:r>
            <a:r>
              <a:rPr lang="en-US" sz="2400" dirty="0"/>
              <a:t>8.0 V</a:t>
            </a:r>
            <a:endParaRPr lang="de-CH" sz="2400" dirty="0"/>
          </a:p>
        </p:txBody>
      </p:sp>
      <p:sp>
        <p:nvSpPr>
          <p:cNvPr id="14341" name="TextBox 6"/>
          <p:cNvSpPr txBox="1">
            <a:spLocks noChangeArrowheads="1"/>
          </p:cNvSpPr>
          <p:nvPr/>
        </p:nvSpPr>
        <p:spPr bwMode="auto">
          <a:xfrm>
            <a:off x="7162800" y="4114800"/>
            <a:ext cx="17370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 err="1"/>
              <a:t>V</a:t>
            </a:r>
            <a:r>
              <a:rPr lang="en-US" sz="2400" baseline="-25000" dirty="0" err="1"/>
              <a:t>cgate</a:t>
            </a:r>
            <a:r>
              <a:rPr lang="en-US" sz="2400" dirty="0" smtClean="0"/>
              <a:t>= -</a:t>
            </a:r>
            <a:r>
              <a:rPr lang="en-US" sz="2400" dirty="0"/>
              <a:t>1.0 V</a:t>
            </a:r>
            <a:endParaRPr lang="de-CH" sz="2400" dirty="0"/>
          </a:p>
        </p:txBody>
      </p:sp>
      <p:sp>
        <p:nvSpPr>
          <p:cNvPr id="14342" name="TextBox 4"/>
          <p:cNvSpPr txBox="1">
            <a:spLocks noChangeArrowheads="1"/>
          </p:cNvSpPr>
          <p:nvPr/>
        </p:nvSpPr>
        <p:spPr bwMode="auto">
          <a:xfrm>
            <a:off x="7162800" y="4724400"/>
            <a:ext cx="15744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 smtClean="0">
                <a:solidFill>
                  <a:srgbClr val="00B050"/>
                </a:solidFill>
              </a:rPr>
              <a:t>B = 300 </a:t>
            </a:r>
            <a:r>
              <a:rPr lang="en-US" sz="2400" dirty="0">
                <a:solidFill>
                  <a:srgbClr val="00B050"/>
                </a:solidFill>
              </a:rPr>
              <a:t>mT</a:t>
            </a:r>
            <a:endParaRPr lang="de-CH" sz="2400" dirty="0">
              <a:solidFill>
                <a:srgbClr val="00B050"/>
              </a:solidFill>
            </a:endParaRPr>
          </a:p>
        </p:txBody>
      </p:sp>
      <p:grpSp>
        <p:nvGrpSpPr>
          <p:cNvPr id="54" name="Group 55"/>
          <p:cNvGrpSpPr>
            <a:grpSpLocks noChangeAspect="1"/>
          </p:cNvGrpSpPr>
          <p:nvPr/>
        </p:nvGrpSpPr>
        <p:grpSpPr bwMode="auto">
          <a:xfrm>
            <a:off x="2157579" y="1298575"/>
            <a:ext cx="4004256" cy="5027613"/>
            <a:chOff x="9762670" y="1153459"/>
            <a:chExt cx="3687336" cy="4629599"/>
          </a:xfrm>
        </p:grpSpPr>
        <p:cxnSp>
          <p:nvCxnSpPr>
            <p:cNvPr id="55" name="Straight Connector 54"/>
            <p:cNvCxnSpPr/>
            <p:nvPr/>
          </p:nvCxnSpPr>
          <p:spPr>
            <a:xfrm flipH="1" flipV="1">
              <a:off x="10388192" y="1279176"/>
              <a:ext cx="402010" cy="7002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 flipV="1">
              <a:off x="10508065" y="1153459"/>
              <a:ext cx="387391" cy="75576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 flipV="1">
              <a:off x="12328075" y="4790479"/>
              <a:ext cx="513112" cy="99257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12428943" y="4729083"/>
              <a:ext cx="559890" cy="103935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9" name="Group 88"/>
            <p:cNvGrpSpPr>
              <a:grpSpLocks/>
            </p:cNvGrpSpPr>
            <p:nvPr/>
          </p:nvGrpSpPr>
          <p:grpSpPr bwMode="auto">
            <a:xfrm rot="900000">
              <a:off x="10365016" y="1799594"/>
              <a:ext cx="3084990" cy="1126239"/>
              <a:chOff x="3649839" y="2627817"/>
              <a:chExt cx="1925129" cy="702808"/>
            </a:xfrm>
          </p:grpSpPr>
          <p:sp>
            <p:nvSpPr>
              <p:cNvPr id="70" name="Freeform 69"/>
              <p:cNvSpPr/>
              <p:nvPr/>
            </p:nvSpPr>
            <p:spPr>
              <a:xfrm>
                <a:off x="3646586" y="2705003"/>
                <a:ext cx="1838170" cy="621225"/>
              </a:xfrm>
              <a:custGeom>
                <a:avLst/>
                <a:gdLst>
                  <a:gd name="connsiteX0" fmla="*/ 1838942 w 1838942"/>
                  <a:gd name="connsiteY0" fmla="*/ 622927 h 622927"/>
                  <a:gd name="connsiteX1" fmla="*/ 1746074 w 1838942"/>
                  <a:gd name="connsiteY1" fmla="*/ 408614 h 622927"/>
                  <a:gd name="connsiteX2" fmla="*/ 1567480 w 1838942"/>
                  <a:gd name="connsiteY2" fmla="*/ 218114 h 622927"/>
                  <a:gd name="connsiteX3" fmla="*/ 1367455 w 1838942"/>
                  <a:gd name="connsiteY3" fmla="*/ 80002 h 622927"/>
                  <a:gd name="connsiteX4" fmla="*/ 1072180 w 1838942"/>
                  <a:gd name="connsiteY4" fmla="*/ 6183 h 622927"/>
                  <a:gd name="connsiteX5" fmla="*/ 795955 w 1838942"/>
                  <a:gd name="connsiteY5" fmla="*/ 13327 h 622927"/>
                  <a:gd name="connsiteX6" fmla="*/ 557830 w 1838942"/>
                  <a:gd name="connsiteY6" fmla="*/ 87145 h 622927"/>
                  <a:gd name="connsiteX7" fmla="*/ 298274 w 1838942"/>
                  <a:gd name="connsiteY7" fmla="*/ 249070 h 622927"/>
                  <a:gd name="connsiteX8" fmla="*/ 131586 w 1838942"/>
                  <a:gd name="connsiteY8" fmla="*/ 453858 h 622927"/>
                  <a:gd name="connsiteX9" fmla="*/ 72055 w 1838942"/>
                  <a:gd name="connsiteY9" fmla="*/ 570539 h 622927"/>
                  <a:gd name="connsiteX10" fmla="*/ 617 w 1838942"/>
                  <a:gd name="connsiteY10" fmla="*/ 546727 h 622927"/>
                  <a:gd name="connsiteX11" fmla="*/ 114917 w 1838942"/>
                  <a:gd name="connsiteY11" fmla="*/ 325270 h 622927"/>
                  <a:gd name="connsiteX12" fmla="*/ 229217 w 1838942"/>
                  <a:gd name="connsiteY12" fmla="*/ 218114 h 622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38942" h="622927">
                    <a:moveTo>
                      <a:pt x="1838942" y="622927"/>
                    </a:moveTo>
                    <a:cubicBezTo>
                      <a:pt x="1815130" y="549505"/>
                      <a:pt x="1791318" y="476083"/>
                      <a:pt x="1746074" y="408614"/>
                    </a:cubicBezTo>
                    <a:cubicBezTo>
                      <a:pt x="1700830" y="341145"/>
                      <a:pt x="1630583" y="272883"/>
                      <a:pt x="1567480" y="218114"/>
                    </a:cubicBezTo>
                    <a:cubicBezTo>
                      <a:pt x="1504377" y="163345"/>
                      <a:pt x="1450005" y="115324"/>
                      <a:pt x="1367455" y="80002"/>
                    </a:cubicBezTo>
                    <a:cubicBezTo>
                      <a:pt x="1284905" y="44680"/>
                      <a:pt x="1167430" y="17295"/>
                      <a:pt x="1072180" y="6183"/>
                    </a:cubicBezTo>
                    <a:cubicBezTo>
                      <a:pt x="976930" y="-4929"/>
                      <a:pt x="881680" y="-167"/>
                      <a:pt x="795955" y="13327"/>
                    </a:cubicBezTo>
                    <a:cubicBezTo>
                      <a:pt x="710230" y="26821"/>
                      <a:pt x="640777" y="47854"/>
                      <a:pt x="557830" y="87145"/>
                    </a:cubicBezTo>
                    <a:cubicBezTo>
                      <a:pt x="474883" y="126435"/>
                      <a:pt x="369315" y="187951"/>
                      <a:pt x="298274" y="249070"/>
                    </a:cubicBezTo>
                    <a:cubicBezTo>
                      <a:pt x="227233" y="310189"/>
                      <a:pt x="169289" y="400280"/>
                      <a:pt x="131586" y="453858"/>
                    </a:cubicBezTo>
                    <a:cubicBezTo>
                      <a:pt x="93883" y="507436"/>
                      <a:pt x="93883" y="555061"/>
                      <a:pt x="72055" y="570539"/>
                    </a:cubicBezTo>
                    <a:cubicBezTo>
                      <a:pt x="50227" y="586017"/>
                      <a:pt x="-6527" y="587605"/>
                      <a:pt x="617" y="546727"/>
                    </a:cubicBezTo>
                    <a:cubicBezTo>
                      <a:pt x="7761" y="505849"/>
                      <a:pt x="76817" y="380039"/>
                      <a:pt x="114917" y="325270"/>
                    </a:cubicBezTo>
                    <a:cubicBezTo>
                      <a:pt x="153017" y="270501"/>
                      <a:pt x="191117" y="244307"/>
                      <a:pt x="229217" y="218114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CH"/>
              </a:p>
            </p:txBody>
          </p:sp>
          <p:sp>
            <p:nvSpPr>
              <p:cNvPr id="71" name="Freeform 70"/>
              <p:cNvSpPr/>
              <p:nvPr/>
            </p:nvSpPr>
            <p:spPr>
              <a:xfrm>
                <a:off x="3929697" y="2627683"/>
                <a:ext cx="1641126" cy="701500"/>
              </a:xfrm>
              <a:custGeom>
                <a:avLst/>
                <a:gdLst>
                  <a:gd name="connsiteX0" fmla="*/ 0 w 1641143"/>
                  <a:gd name="connsiteY0" fmla="*/ 241589 h 702808"/>
                  <a:gd name="connsiteX1" fmla="*/ 190500 w 1641143"/>
                  <a:gd name="connsiteY1" fmla="*/ 122527 h 702808"/>
                  <a:gd name="connsiteX2" fmla="*/ 407194 w 1641143"/>
                  <a:gd name="connsiteY2" fmla="*/ 43946 h 702808"/>
                  <a:gd name="connsiteX3" fmla="*/ 685800 w 1641143"/>
                  <a:gd name="connsiteY3" fmla="*/ 1083 h 702808"/>
                  <a:gd name="connsiteX4" fmla="*/ 1097756 w 1641143"/>
                  <a:gd name="connsiteY4" fmla="*/ 86808 h 702808"/>
                  <a:gd name="connsiteX5" fmla="*/ 1404938 w 1641143"/>
                  <a:gd name="connsiteY5" fmla="*/ 291596 h 702808"/>
                  <a:gd name="connsiteX6" fmla="*/ 1578769 w 1641143"/>
                  <a:gd name="connsiteY6" fmla="*/ 522577 h 702808"/>
                  <a:gd name="connsiteX7" fmla="*/ 1640681 w 1641143"/>
                  <a:gd name="connsiteY7" fmla="*/ 684502 h 702808"/>
                  <a:gd name="connsiteX8" fmla="*/ 1552575 w 1641143"/>
                  <a:gd name="connsiteY8" fmla="*/ 701171 h 702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41143" h="702808">
                    <a:moveTo>
                      <a:pt x="0" y="241589"/>
                    </a:moveTo>
                    <a:cubicBezTo>
                      <a:pt x="61317" y="198528"/>
                      <a:pt x="122634" y="155467"/>
                      <a:pt x="190500" y="122527"/>
                    </a:cubicBezTo>
                    <a:cubicBezTo>
                      <a:pt x="258366" y="89586"/>
                      <a:pt x="324644" y="64187"/>
                      <a:pt x="407194" y="43946"/>
                    </a:cubicBezTo>
                    <a:cubicBezTo>
                      <a:pt x="489744" y="23705"/>
                      <a:pt x="570706" y="-6061"/>
                      <a:pt x="685800" y="1083"/>
                    </a:cubicBezTo>
                    <a:cubicBezTo>
                      <a:pt x="800894" y="8227"/>
                      <a:pt x="977900" y="38389"/>
                      <a:pt x="1097756" y="86808"/>
                    </a:cubicBezTo>
                    <a:cubicBezTo>
                      <a:pt x="1217612" y="135227"/>
                      <a:pt x="1324769" y="218968"/>
                      <a:pt x="1404938" y="291596"/>
                    </a:cubicBezTo>
                    <a:cubicBezTo>
                      <a:pt x="1485107" y="364224"/>
                      <a:pt x="1539479" y="457093"/>
                      <a:pt x="1578769" y="522577"/>
                    </a:cubicBezTo>
                    <a:cubicBezTo>
                      <a:pt x="1618060" y="588061"/>
                      <a:pt x="1645047" y="654737"/>
                      <a:pt x="1640681" y="684502"/>
                    </a:cubicBezTo>
                    <a:cubicBezTo>
                      <a:pt x="1636315" y="714267"/>
                      <a:pt x="1565672" y="697996"/>
                      <a:pt x="1552575" y="701171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CH"/>
              </a:p>
            </p:txBody>
          </p:sp>
        </p:grpSp>
        <p:grpSp>
          <p:nvGrpSpPr>
            <p:cNvPr id="60" name="Group 89"/>
            <p:cNvGrpSpPr>
              <a:grpSpLocks/>
            </p:cNvGrpSpPr>
            <p:nvPr/>
          </p:nvGrpSpPr>
          <p:grpSpPr bwMode="auto">
            <a:xfrm rot="900000">
              <a:off x="9762670" y="3750575"/>
              <a:ext cx="3094233" cy="1320514"/>
              <a:chOff x="3617460" y="3898279"/>
              <a:chExt cx="1930897" cy="824042"/>
            </a:xfrm>
          </p:grpSpPr>
          <p:sp>
            <p:nvSpPr>
              <p:cNvPr id="61" name="Freeform 60"/>
              <p:cNvSpPr/>
              <p:nvPr/>
            </p:nvSpPr>
            <p:spPr>
              <a:xfrm>
                <a:off x="3617163" y="3898413"/>
                <a:ext cx="1931219" cy="702413"/>
              </a:xfrm>
              <a:custGeom>
                <a:avLst/>
                <a:gdLst>
                  <a:gd name="connsiteX0" fmla="*/ 1697490 w 1930897"/>
                  <a:gd name="connsiteY0" fmla="*/ 435596 h 702296"/>
                  <a:gd name="connsiteX1" fmla="*/ 1795121 w 1930897"/>
                  <a:gd name="connsiteY1" fmla="*/ 328440 h 702296"/>
                  <a:gd name="connsiteX2" fmla="*/ 1873703 w 1930897"/>
                  <a:gd name="connsiteY2" fmla="*/ 218902 h 702296"/>
                  <a:gd name="connsiteX3" fmla="*/ 1921328 w 1930897"/>
                  <a:gd name="connsiteY3" fmla="*/ 111746 h 702296"/>
                  <a:gd name="connsiteX4" fmla="*/ 1926090 w 1930897"/>
                  <a:gd name="connsiteY4" fmla="*/ 76027 h 702296"/>
                  <a:gd name="connsiteX5" fmla="*/ 1866559 w 1930897"/>
                  <a:gd name="connsiteY5" fmla="*/ 66502 h 702296"/>
                  <a:gd name="connsiteX6" fmla="*/ 1795121 w 1930897"/>
                  <a:gd name="connsiteY6" fmla="*/ 187946 h 702296"/>
                  <a:gd name="connsiteX7" fmla="*/ 1711778 w 1930897"/>
                  <a:gd name="connsiteY7" fmla="*/ 302246 h 702296"/>
                  <a:gd name="connsiteX8" fmla="*/ 1604621 w 1930897"/>
                  <a:gd name="connsiteY8" fmla="*/ 416546 h 702296"/>
                  <a:gd name="connsiteX9" fmla="*/ 1492703 w 1930897"/>
                  <a:gd name="connsiteY9" fmla="*/ 504652 h 702296"/>
                  <a:gd name="connsiteX10" fmla="*/ 1359353 w 1930897"/>
                  <a:gd name="connsiteY10" fmla="*/ 568946 h 702296"/>
                  <a:gd name="connsiteX11" fmla="*/ 1218859 w 1930897"/>
                  <a:gd name="connsiteY11" fmla="*/ 623715 h 702296"/>
                  <a:gd name="connsiteX12" fmla="*/ 1014071 w 1930897"/>
                  <a:gd name="connsiteY12" fmla="*/ 649909 h 702296"/>
                  <a:gd name="connsiteX13" fmla="*/ 866434 w 1930897"/>
                  <a:gd name="connsiteY13" fmla="*/ 649909 h 702296"/>
                  <a:gd name="connsiteX14" fmla="*/ 718796 w 1930897"/>
                  <a:gd name="connsiteY14" fmla="*/ 626096 h 702296"/>
                  <a:gd name="connsiteX15" fmla="*/ 525915 w 1930897"/>
                  <a:gd name="connsiteY15" fmla="*/ 545134 h 702296"/>
                  <a:gd name="connsiteX16" fmla="*/ 344940 w 1930897"/>
                  <a:gd name="connsiteY16" fmla="*/ 428452 h 702296"/>
                  <a:gd name="connsiteX17" fmla="*/ 228259 w 1930897"/>
                  <a:gd name="connsiteY17" fmla="*/ 287959 h 702296"/>
                  <a:gd name="connsiteX18" fmla="*/ 171109 w 1930897"/>
                  <a:gd name="connsiteY18" fmla="*/ 209377 h 702296"/>
                  <a:gd name="connsiteX19" fmla="*/ 106815 w 1930897"/>
                  <a:gd name="connsiteY19" fmla="*/ 87934 h 702296"/>
                  <a:gd name="connsiteX20" fmla="*/ 71096 w 1930897"/>
                  <a:gd name="connsiteY20" fmla="*/ 4590 h 702296"/>
                  <a:gd name="connsiteX21" fmla="*/ 2040 w 1930897"/>
                  <a:gd name="connsiteY21" fmla="*/ 23640 h 702296"/>
                  <a:gd name="connsiteX22" fmla="*/ 28234 w 1930897"/>
                  <a:gd name="connsiteY22" fmla="*/ 130796 h 702296"/>
                  <a:gd name="connsiteX23" fmla="*/ 128246 w 1930897"/>
                  <a:gd name="connsiteY23" fmla="*/ 304627 h 702296"/>
                  <a:gd name="connsiteX24" fmla="*/ 268740 w 1930897"/>
                  <a:gd name="connsiteY24" fmla="*/ 487984 h 702296"/>
                  <a:gd name="connsiteX25" fmla="*/ 471146 w 1930897"/>
                  <a:gd name="connsiteY25" fmla="*/ 607046 h 702296"/>
                  <a:gd name="connsiteX26" fmla="*/ 654503 w 1930897"/>
                  <a:gd name="connsiteY26" fmla="*/ 676102 h 702296"/>
                  <a:gd name="connsiteX27" fmla="*/ 694984 w 1930897"/>
                  <a:gd name="connsiteY27" fmla="*/ 702296 h 702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930897" h="702296">
                    <a:moveTo>
                      <a:pt x="1697490" y="435596"/>
                    </a:moveTo>
                    <a:cubicBezTo>
                      <a:pt x="1731621" y="400076"/>
                      <a:pt x="1765752" y="364556"/>
                      <a:pt x="1795121" y="328440"/>
                    </a:cubicBezTo>
                    <a:cubicBezTo>
                      <a:pt x="1824490" y="292324"/>
                      <a:pt x="1852669" y="255018"/>
                      <a:pt x="1873703" y="218902"/>
                    </a:cubicBezTo>
                    <a:cubicBezTo>
                      <a:pt x="1894737" y="182786"/>
                      <a:pt x="1912597" y="135558"/>
                      <a:pt x="1921328" y="111746"/>
                    </a:cubicBezTo>
                    <a:cubicBezTo>
                      <a:pt x="1930059" y="87934"/>
                      <a:pt x="1935218" y="83568"/>
                      <a:pt x="1926090" y="76027"/>
                    </a:cubicBezTo>
                    <a:cubicBezTo>
                      <a:pt x="1916962" y="68486"/>
                      <a:pt x="1888387" y="47849"/>
                      <a:pt x="1866559" y="66502"/>
                    </a:cubicBezTo>
                    <a:cubicBezTo>
                      <a:pt x="1844731" y="85155"/>
                      <a:pt x="1820918" y="148655"/>
                      <a:pt x="1795121" y="187946"/>
                    </a:cubicBezTo>
                    <a:cubicBezTo>
                      <a:pt x="1769324" y="227237"/>
                      <a:pt x="1743528" y="264146"/>
                      <a:pt x="1711778" y="302246"/>
                    </a:cubicBezTo>
                    <a:cubicBezTo>
                      <a:pt x="1680028" y="340346"/>
                      <a:pt x="1641133" y="382812"/>
                      <a:pt x="1604621" y="416546"/>
                    </a:cubicBezTo>
                    <a:cubicBezTo>
                      <a:pt x="1568108" y="450280"/>
                      <a:pt x="1533581" y="479252"/>
                      <a:pt x="1492703" y="504652"/>
                    </a:cubicBezTo>
                    <a:cubicBezTo>
                      <a:pt x="1451825" y="530052"/>
                      <a:pt x="1404994" y="549102"/>
                      <a:pt x="1359353" y="568946"/>
                    </a:cubicBezTo>
                    <a:cubicBezTo>
                      <a:pt x="1313712" y="588790"/>
                      <a:pt x="1276406" y="610221"/>
                      <a:pt x="1218859" y="623715"/>
                    </a:cubicBezTo>
                    <a:cubicBezTo>
                      <a:pt x="1161312" y="637209"/>
                      <a:pt x="1072809" y="645543"/>
                      <a:pt x="1014071" y="649909"/>
                    </a:cubicBezTo>
                    <a:cubicBezTo>
                      <a:pt x="955333" y="654275"/>
                      <a:pt x="915646" y="653878"/>
                      <a:pt x="866434" y="649909"/>
                    </a:cubicBezTo>
                    <a:cubicBezTo>
                      <a:pt x="817222" y="645940"/>
                      <a:pt x="775549" y="643558"/>
                      <a:pt x="718796" y="626096"/>
                    </a:cubicBezTo>
                    <a:cubicBezTo>
                      <a:pt x="662043" y="608634"/>
                      <a:pt x="588224" y="578075"/>
                      <a:pt x="525915" y="545134"/>
                    </a:cubicBezTo>
                    <a:cubicBezTo>
                      <a:pt x="463606" y="512193"/>
                      <a:pt x="394549" y="471315"/>
                      <a:pt x="344940" y="428452"/>
                    </a:cubicBezTo>
                    <a:cubicBezTo>
                      <a:pt x="295331" y="385589"/>
                      <a:pt x="257231" y="324471"/>
                      <a:pt x="228259" y="287959"/>
                    </a:cubicBezTo>
                    <a:cubicBezTo>
                      <a:pt x="199287" y="251447"/>
                      <a:pt x="191350" y="242714"/>
                      <a:pt x="171109" y="209377"/>
                    </a:cubicBezTo>
                    <a:cubicBezTo>
                      <a:pt x="150868" y="176040"/>
                      <a:pt x="123484" y="122065"/>
                      <a:pt x="106815" y="87934"/>
                    </a:cubicBezTo>
                    <a:cubicBezTo>
                      <a:pt x="90146" y="53803"/>
                      <a:pt x="88558" y="15306"/>
                      <a:pt x="71096" y="4590"/>
                    </a:cubicBezTo>
                    <a:cubicBezTo>
                      <a:pt x="53634" y="-6126"/>
                      <a:pt x="9184" y="2606"/>
                      <a:pt x="2040" y="23640"/>
                    </a:cubicBezTo>
                    <a:cubicBezTo>
                      <a:pt x="-5104" y="44674"/>
                      <a:pt x="7200" y="83965"/>
                      <a:pt x="28234" y="130796"/>
                    </a:cubicBezTo>
                    <a:cubicBezTo>
                      <a:pt x="49268" y="177627"/>
                      <a:pt x="88162" y="245096"/>
                      <a:pt x="128246" y="304627"/>
                    </a:cubicBezTo>
                    <a:cubicBezTo>
                      <a:pt x="168330" y="364158"/>
                      <a:pt x="211590" y="437581"/>
                      <a:pt x="268740" y="487984"/>
                    </a:cubicBezTo>
                    <a:cubicBezTo>
                      <a:pt x="325890" y="538387"/>
                      <a:pt x="406852" y="575693"/>
                      <a:pt x="471146" y="607046"/>
                    </a:cubicBezTo>
                    <a:cubicBezTo>
                      <a:pt x="535440" y="638399"/>
                      <a:pt x="617197" y="660227"/>
                      <a:pt x="654503" y="676102"/>
                    </a:cubicBezTo>
                    <a:cubicBezTo>
                      <a:pt x="691809" y="691977"/>
                      <a:pt x="693396" y="697136"/>
                      <a:pt x="694984" y="702296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CH"/>
              </a:p>
            </p:txBody>
          </p:sp>
          <p:cxnSp>
            <p:nvCxnSpPr>
              <p:cNvPr id="62" name="Straight Connector 61"/>
              <p:cNvCxnSpPr/>
              <p:nvPr/>
            </p:nvCxnSpPr>
            <p:spPr>
              <a:xfrm flipV="1">
                <a:off x="4395046" y="4602454"/>
                <a:ext cx="7298" cy="738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flipV="1">
                <a:off x="4298902" y="4592456"/>
                <a:ext cx="7298" cy="811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flipH="1">
                <a:off x="4707449" y="4614310"/>
                <a:ext cx="7298" cy="8392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flipH="1">
                <a:off x="4783286" y="4592965"/>
                <a:ext cx="11859" cy="11402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Freeform 65"/>
              <p:cNvSpPr/>
              <p:nvPr/>
            </p:nvSpPr>
            <p:spPr>
              <a:xfrm>
                <a:off x="4399840" y="4601320"/>
                <a:ext cx="316549" cy="21893"/>
              </a:xfrm>
              <a:custGeom>
                <a:avLst/>
                <a:gdLst>
                  <a:gd name="connsiteX0" fmla="*/ 0 w 316707"/>
                  <a:gd name="connsiteY0" fmla="*/ 0 h 21432"/>
                  <a:gd name="connsiteX1" fmla="*/ 95250 w 316707"/>
                  <a:gd name="connsiteY1" fmla="*/ 21432 h 21432"/>
                  <a:gd name="connsiteX2" fmla="*/ 226219 w 316707"/>
                  <a:gd name="connsiteY2" fmla="*/ 14288 h 21432"/>
                  <a:gd name="connsiteX3" fmla="*/ 316707 w 316707"/>
                  <a:gd name="connsiteY3" fmla="*/ 4763 h 21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6707" h="21432">
                    <a:moveTo>
                      <a:pt x="0" y="0"/>
                    </a:moveTo>
                    <a:cubicBezTo>
                      <a:pt x="28773" y="9525"/>
                      <a:pt x="57547" y="19051"/>
                      <a:pt x="95250" y="21432"/>
                    </a:cubicBezTo>
                    <a:lnTo>
                      <a:pt x="226219" y="14288"/>
                    </a:lnTo>
                    <a:cubicBezTo>
                      <a:pt x="263128" y="11510"/>
                      <a:pt x="289917" y="8136"/>
                      <a:pt x="316707" y="4763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CH"/>
              </a:p>
            </p:txBody>
          </p:sp>
          <p:sp>
            <p:nvSpPr>
              <p:cNvPr id="67" name="Freeform 66"/>
              <p:cNvSpPr/>
              <p:nvPr/>
            </p:nvSpPr>
            <p:spPr>
              <a:xfrm>
                <a:off x="4793147" y="4379057"/>
                <a:ext cx="474367" cy="216197"/>
              </a:xfrm>
              <a:custGeom>
                <a:avLst/>
                <a:gdLst>
                  <a:gd name="connsiteX0" fmla="*/ 473869 w 473869"/>
                  <a:gd name="connsiteY0" fmla="*/ 0 h 216694"/>
                  <a:gd name="connsiteX1" fmla="*/ 390525 w 473869"/>
                  <a:gd name="connsiteY1" fmla="*/ 66675 h 216694"/>
                  <a:gd name="connsiteX2" fmla="*/ 304800 w 473869"/>
                  <a:gd name="connsiteY2" fmla="*/ 111919 h 216694"/>
                  <a:gd name="connsiteX3" fmla="*/ 173832 w 473869"/>
                  <a:gd name="connsiteY3" fmla="*/ 171450 h 216694"/>
                  <a:gd name="connsiteX4" fmla="*/ 73819 w 473869"/>
                  <a:gd name="connsiteY4" fmla="*/ 202406 h 216694"/>
                  <a:gd name="connsiteX5" fmla="*/ 0 w 473869"/>
                  <a:gd name="connsiteY5" fmla="*/ 216694 h 216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3869" h="216694">
                    <a:moveTo>
                      <a:pt x="473869" y="0"/>
                    </a:moveTo>
                    <a:cubicBezTo>
                      <a:pt x="446286" y="24011"/>
                      <a:pt x="418703" y="48022"/>
                      <a:pt x="390525" y="66675"/>
                    </a:cubicBezTo>
                    <a:cubicBezTo>
                      <a:pt x="362347" y="85328"/>
                      <a:pt x="340915" y="94457"/>
                      <a:pt x="304800" y="111919"/>
                    </a:cubicBezTo>
                    <a:cubicBezTo>
                      <a:pt x="268685" y="129381"/>
                      <a:pt x="212329" y="156369"/>
                      <a:pt x="173832" y="171450"/>
                    </a:cubicBezTo>
                    <a:cubicBezTo>
                      <a:pt x="135335" y="186531"/>
                      <a:pt x="102791" y="194865"/>
                      <a:pt x="73819" y="202406"/>
                    </a:cubicBezTo>
                    <a:cubicBezTo>
                      <a:pt x="44847" y="209947"/>
                      <a:pt x="0" y="216694"/>
                      <a:pt x="0" y="216694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CH"/>
              </a:p>
            </p:txBody>
          </p:sp>
          <p:sp>
            <p:nvSpPr>
              <p:cNvPr id="68" name="Freeform 67"/>
              <p:cNvSpPr/>
              <p:nvPr/>
            </p:nvSpPr>
            <p:spPr>
              <a:xfrm>
                <a:off x="4296912" y="4673421"/>
                <a:ext cx="97610" cy="26454"/>
              </a:xfrm>
              <a:custGeom>
                <a:avLst/>
                <a:gdLst>
                  <a:gd name="connsiteX0" fmla="*/ 0 w 97631"/>
                  <a:gd name="connsiteY0" fmla="*/ 2381 h 26203"/>
                  <a:gd name="connsiteX1" fmla="*/ 45243 w 97631"/>
                  <a:gd name="connsiteY1" fmla="*/ 26194 h 26203"/>
                  <a:gd name="connsiteX2" fmla="*/ 97631 w 97631"/>
                  <a:gd name="connsiteY2" fmla="*/ 0 h 26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7631" h="26203">
                    <a:moveTo>
                      <a:pt x="0" y="2381"/>
                    </a:moveTo>
                    <a:cubicBezTo>
                      <a:pt x="14485" y="14486"/>
                      <a:pt x="28971" y="26591"/>
                      <a:pt x="45243" y="26194"/>
                    </a:cubicBezTo>
                    <a:cubicBezTo>
                      <a:pt x="61515" y="25797"/>
                      <a:pt x="79573" y="12898"/>
                      <a:pt x="97631" y="0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CH"/>
              </a:p>
            </p:txBody>
          </p:sp>
          <p:sp>
            <p:nvSpPr>
              <p:cNvPr id="69" name="Freeform 68"/>
              <p:cNvSpPr/>
              <p:nvPr/>
            </p:nvSpPr>
            <p:spPr>
              <a:xfrm>
                <a:off x="4702002" y="4695274"/>
                <a:ext cx="83014" cy="26454"/>
              </a:xfrm>
              <a:custGeom>
                <a:avLst/>
                <a:gdLst>
                  <a:gd name="connsiteX0" fmla="*/ 0 w 83344"/>
                  <a:gd name="connsiteY0" fmla="*/ 0 h 26496"/>
                  <a:gd name="connsiteX1" fmla="*/ 42863 w 83344"/>
                  <a:gd name="connsiteY1" fmla="*/ 26194 h 26496"/>
                  <a:gd name="connsiteX2" fmla="*/ 83344 w 83344"/>
                  <a:gd name="connsiteY2" fmla="*/ 11906 h 26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344" h="26496">
                    <a:moveTo>
                      <a:pt x="0" y="0"/>
                    </a:moveTo>
                    <a:cubicBezTo>
                      <a:pt x="14486" y="12105"/>
                      <a:pt x="28972" y="24210"/>
                      <a:pt x="42863" y="26194"/>
                    </a:cubicBezTo>
                    <a:cubicBezTo>
                      <a:pt x="56754" y="28178"/>
                      <a:pt x="70049" y="20042"/>
                      <a:pt x="83344" y="11906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CH"/>
              </a:p>
            </p:txBody>
          </p:sp>
        </p:grpSp>
      </p:grpSp>
      <p:sp>
        <p:nvSpPr>
          <p:cNvPr id="26" name="Rectangle 25"/>
          <p:cNvSpPr/>
          <p:nvPr/>
        </p:nvSpPr>
        <p:spPr>
          <a:xfrm>
            <a:off x="3996147" y="762000"/>
            <a:ext cx="9541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err="1"/>
              <a:t>d</a:t>
            </a:r>
            <a:r>
              <a:rPr lang="en-GB" sz="2400" i="1" dirty="0" err="1"/>
              <a:t>G</a:t>
            </a:r>
            <a:r>
              <a:rPr lang="en-GB" sz="2400" dirty="0"/>
              <a:t>/d</a:t>
            </a:r>
            <a:r>
              <a:rPr lang="en-GB" sz="2400" i="1" dirty="0"/>
              <a:t>x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23940" y="6096000"/>
            <a:ext cx="105189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dirty="0" smtClean="0"/>
              <a:t>X (µm)</a:t>
            </a:r>
            <a:endParaRPr lang="en-GB" sz="2500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5612920" y="1600200"/>
            <a:ext cx="1066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715000" y="1143000"/>
            <a:ext cx="85151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dirty="0" smtClean="0"/>
              <a:t>1 µm</a:t>
            </a:r>
            <a:endParaRPr lang="en-GB" sz="2500" dirty="0"/>
          </a:p>
        </p:txBody>
      </p:sp>
      <p:sp>
        <p:nvSpPr>
          <p:cNvPr id="30" name="TextBox 29"/>
          <p:cNvSpPr txBox="1"/>
          <p:nvPr/>
        </p:nvSpPr>
        <p:spPr>
          <a:xfrm rot="16200000">
            <a:off x="561202" y="3312308"/>
            <a:ext cx="103105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dirty="0" smtClean="0"/>
              <a:t>y (µm)</a:t>
            </a:r>
            <a:endParaRPr lang="en-GB" sz="2500" dirty="0"/>
          </a:p>
        </p:txBody>
      </p:sp>
    </p:spTree>
    <p:extLst>
      <p:ext uri="{BB962C8B-B14F-4D97-AF65-F5344CB8AC3E}">
        <p14:creationId xmlns:p14="http://schemas.microsoft.com/office/powerpoint/2010/main" val="75983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9" b="9746"/>
          <a:stretch/>
        </p:blipFill>
        <p:spPr bwMode="auto">
          <a:xfrm>
            <a:off x="1447800" y="709613"/>
            <a:ext cx="6078538" cy="523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Magnetic field dependence</a:t>
            </a:r>
            <a:endParaRPr lang="de-CH" smtClean="0"/>
          </a:p>
        </p:txBody>
      </p:sp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7162800" y="3581400"/>
            <a:ext cx="1531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 err="1"/>
              <a:t>V</a:t>
            </a:r>
            <a:r>
              <a:rPr lang="en-US" sz="2400" baseline="-25000" dirty="0" err="1"/>
              <a:t>tip</a:t>
            </a:r>
            <a:r>
              <a:rPr lang="en-US" sz="2400" dirty="0" smtClean="0"/>
              <a:t>= -</a:t>
            </a:r>
            <a:r>
              <a:rPr lang="en-US" sz="2400" dirty="0"/>
              <a:t>8.0 V</a:t>
            </a:r>
            <a:endParaRPr lang="de-CH" sz="2400" dirty="0"/>
          </a:p>
        </p:txBody>
      </p:sp>
      <p:sp>
        <p:nvSpPr>
          <p:cNvPr id="15365" name="TextBox 6"/>
          <p:cNvSpPr txBox="1">
            <a:spLocks noChangeArrowheads="1"/>
          </p:cNvSpPr>
          <p:nvPr/>
        </p:nvSpPr>
        <p:spPr bwMode="auto">
          <a:xfrm>
            <a:off x="7162800" y="4114800"/>
            <a:ext cx="17370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 err="1"/>
              <a:t>V</a:t>
            </a:r>
            <a:r>
              <a:rPr lang="en-US" sz="2400" baseline="-25000" dirty="0" err="1"/>
              <a:t>cgate</a:t>
            </a:r>
            <a:r>
              <a:rPr lang="en-US" sz="2400" dirty="0" smtClean="0"/>
              <a:t>= -</a:t>
            </a:r>
            <a:r>
              <a:rPr lang="en-US" sz="2400" dirty="0"/>
              <a:t>1.0 V</a:t>
            </a:r>
            <a:endParaRPr lang="de-CH" sz="2400" dirty="0"/>
          </a:p>
        </p:txBody>
      </p:sp>
      <p:sp>
        <p:nvSpPr>
          <p:cNvPr id="15366" name="TextBox 4"/>
          <p:cNvSpPr txBox="1">
            <a:spLocks noChangeArrowheads="1"/>
          </p:cNvSpPr>
          <p:nvPr/>
        </p:nvSpPr>
        <p:spPr bwMode="auto">
          <a:xfrm>
            <a:off x="7162800" y="4724400"/>
            <a:ext cx="15744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 smtClean="0">
                <a:solidFill>
                  <a:srgbClr val="00B050"/>
                </a:solidFill>
              </a:rPr>
              <a:t>B = 500 </a:t>
            </a:r>
            <a:r>
              <a:rPr lang="en-US" sz="2400" dirty="0">
                <a:solidFill>
                  <a:srgbClr val="00B050"/>
                </a:solidFill>
              </a:rPr>
              <a:t>mT</a:t>
            </a:r>
            <a:endParaRPr lang="de-CH" sz="2400" dirty="0">
              <a:solidFill>
                <a:srgbClr val="00B050"/>
              </a:solidFill>
            </a:endParaRPr>
          </a:p>
        </p:txBody>
      </p:sp>
      <p:grpSp>
        <p:nvGrpSpPr>
          <p:cNvPr id="54" name="Group 55"/>
          <p:cNvGrpSpPr>
            <a:grpSpLocks noChangeAspect="1"/>
          </p:cNvGrpSpPr>
          <p:nvPr/>
        </p:nvGrpSpPr>
        <p:grpSpPr bwMode="auto">
          <a:xfrm>
            <a:off x="2157579" y="1298575"/>
            <a:ext cx="4004256" cy="5027613"/>
            <a:chOff x="9762670" y="1153459"/>
            <a:chExt cx="3687336" cy="4629599"/>
          </a:xfrm>
        </p:grpSpPr>
        <p:cxnSp>
          <p:nvCxnSpPr>
            <p:cNvPr id="55" name="Straight Connector 54"/>
            <p:cNvCxnSpPr/>
            <p:nvPr/>
          </p:nvCxnSpPr>
          <p:spPr>
            <a:xfrm flipH="1" flipV="1">
              <a:off x="10388192" y="1279176"/>
              <a:ext cx="402010" cy="7002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 flipV="1">
              <a:off x="10508065" y="1153459"/>
              <a:ext cx="387391" cy="75576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 flipV="1">
              <a:off x="12328075" y="4790479"/>
              <a:ext cx="513112" cy="99257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12428943" y="4729083"/>
              <a:ext cx="559890" cy="103935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9" name="Group 88"/>
            <p:cNvGrpSpPr>
              <a:grpSpLocks/>
            </p:cNvGrpSpPr>
            <p:nvPr/>
          </p:nvGrpSpPr>
          <p:grpSpPr bwMode="auto">
            <a:xfrm rot="900000">
              <a:off x="10365016" y="1799594"/>
              <a:ext cx="3084990" cy="1126239"/>
              <a:chOff x="3649839" y="2627817"/>
              <a:chExt cx="1925129" cy="702808"/>
            </a:xfrm>
          </p:grpSpPr>
          <p:sp>
            <p:nvSpPr>
              <p:cNvPr id="70" name="Freeform 69"/>
              <p:cNvSpPr/>
              <p:nvPr/>
            </p:nvSpPr>
            <p:spPr>
              <a:xfrm>
                <a:off x="3646586" y="2705003"/>
                <a:ext cx="1838170" cy="621225"/>
              </a:xfrm>
              <a:custGeom>
                <a:avLst/>
                <a:gdLst>
                  <a:gd name="connsiteX0" fmla="*/ 1838942 w 1838942"/>
                  <a:gd name="connsiteY0" fmla="*/ 622927 h 622927"/>
                  <a:gd name="connsiteX1" fmla="*/ 1746074 w 1838942"/>
                  <a:gd name="connsiteY1" fmla="*/ 408614 h 622927"/>
                  <a:gd name="connsiteX2" fmla="*/ 1567480 w 1838942"/>
                  <a:gd name="connsiteY2" fmla="*/ 218114 h 622927"/>
                  <a:gd name="connsiteX3" fmla="*/ 1367455 w 1838942"/>
                  <a:gd name="connsiteY3" fmla="*/ 80002 h 622927"/>
                  <a:gd name="connsiteX4" fmla="*/ 1072180 w 1838942"/>
                  <a:gd name="connsiteY4" fmla="*/ 6183 h 622927"/>
                  <a:gd name="connsiteX5" fmla="*/ 795955 w 1838942"/>
                  <a:gd name="connsiteY5" fmla="*/ 13327 h 622927"/>
                  <a:gd name="connsiteX6" fmla="*/ 557830 w 1838942"/>
                  <a:gd name="connsiteY6" fmla="*/ 87145 h 622927"/>
                  <a:gd name="connsiteX7" fmla="*/ 298274 w 1838942"/>
                  <a:gd name="connsiteY7" fmla="*/ 249070 h 622927"/>
                  <a:gd name="connsiteX8" fmla="*/ 131586 w 1838942"/>
                  <a:gd name="connsiteY8" fmla="*/ 453858 h 622927"/>
                  <a:gd name="connsiteX9" fmla="*/ 72055 w 1838942"/>
                  <a:gd name="connsiteY9" fmla="*/ 570539 h 622927"/>
                  <a:gd name="connsiteX10" fmla="*/ 617 w 1838942"/>
                  <a:gd name="connsiteY10" fmla="*/ 546727 h 622927"/>
                  <a:gd name="connsiteX11" fmla="*/ 114917 w 1838942"/>
                  <a:gd name="connsiteY11" fmla="*/ 325270 h 622927"/>
                  <a:gd name="connsiteX12" fmla="*/ 229217 w 1838942"/>
                  <a:gd name="connsiteY12" fmla="*/ 218114 h 622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38942" h="622927">
                    <a:moveTo>
                      <a:pt x="1838942" y="622927"/>
                    </a:moveTo>
                    <a:cubicBezTo>
                      <a:pt x="1815130" y="549505"/>
                      <a:pt x="1791318" y="476083"/>
                      <a:pt x="1746074" y="408614"/>
                    </a:cubicBezTo>
                    <a:cubicBezTo>
                      <a:pt x="1700830" y="341145"/>
                      <a:pt x="1630583" y="272883"/>
                      <a:pt x="1567480" y="218114"/>
                    </a:cubicBezTo>
                    <a:cubicBezTo>
                      <a:pt x="1504377" y="163345"/>
                      <a:pt x="1450005" y="115324"/>
                      <a:pt x="1367455" y="80002"/>
                    </a:cubicBezTo>
                    <a:cubicBezTo>
                      <a:pt x="1284905" y="44680"/>
                      <a:pt x="1167430" y="17295"/>
                      <a:pt x="1072180" y="6183"/>
                    </a:cubicBezTo>
                    <a:cubicBezTo>
                      <a:pt x="976930" y="-4929"/>
                      <a:pt x="881680" y="-167"/>
                      <a:pt x="795955" y="13327"/>
                    </a:cubicBezTo>
                    <a:cubicBezTo>
                      <a:pt x="710230" y="26821"/>
                      <a:pt x="640777" y="47854"/>
                      <a:pt x="557830" y="87145"/>
                    </a:cubicBezTo>
                    <a:cubicBezTo>
                      <a:pt x="474883" y="126435"/>
                      <a:pt x="369315" y="187951"/>
                      <a:pt x="298274" y="249070"/>
                    </a:cubicBezTo>
                    <a:cubicBezTo>
                      <a:pt x="227233" y="310189"/>
                      <a:pt x="169289" y="400280"/>
                      <a:pt x="131586" y="453858"/>
                    </a:cubicBezTo>
                    <a:cubicBezTo>
                      <a:pt x="93883" y="507436"/>
                      <a:pt x="93883" y="555061"/>
                      <a:pt x="72055" y="570539"/>
                    </a:cubicBezTo>
                    <a:cubicBezTo>
                      <a:pt x="50227" y="586017"/>
                      <a:pt x="-6527" y="587605"/>
                      <a:pt x="617" y="546727"/>
                    </a:cubicBezTo>
                    <a:cubicBezTo>
                      <a:pt x="7761" y="505849"/>
                      <a:pt x="76817" y="380039"/>
                      <a:pt x="114917" y="325270"/>
                    </a:cubicBezTo>
                    <a:cubicBezTo>
                      <a:pt x="153017" y="270501"/>
                      <a:pt x="191117" y="244307"/>
                      <a:pt x="229217" y="218114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CH"/>
              </a:p>
            </p:txBody>
          </p:sp>
          <p:sp>
            <p:nvSpPr>
              <p:cNvPr id="71" name="Freeform 70"/>
              <p:cNvSpPr/>
              <p:nvPr/>
            </p:nvSpPr>
            <p:spPr>
              <a:xfrm>
                <a:off x="3929697" y="2627683"/>
                <a:ext cx="1641126" cy="701500"/>
              </a:xfrm>
              <a:custGeom>
                <a:avLst/>
                <a:gdLst>
                  <a:gd name="connsiteX0" fmla="*/ 0 w 1641143"/>
                  <a:gd name="connsiteY0" fmla="*/ 241589 h 702808"/>
                  <a:gd name="connsiteX1" fmla="*/ 190500 w 1641143"/>
                  <a:gd name="connsiteY1" fmla="*/ 122527 h 702808"/>
                  <a:gd name="connsiteX2" fmla="*/ 407194 w 1641143"/>
                  <a:gd name="connsiteY2" fmla="*/ 43946 h 702808"/>
                  <a:gd name="connsiteX3" fmla="*/ 685800 w 1641143"/>
                  <a:gd name="connsiteY3" fmla="*/ 1083 h 702808"/>
                  <a:gd name="connsiteX4" fmla="*/ 1097756 w 1641143"/>
                  <a:gd name="connsiteY4" fmla="*/ 86808 h 702808"/>
                  <a:gd name="connsiteX5" fmla="*/ 1404938 w 1641143"/>
                  <a:gd name="connsiteY5" fmla="*/ 291596 h 702808"/>
                  <a:gd name="connsiteX6" fmla="*/ 1578769 w 1641143"/>
                  <a:gd name="connsiteY6" fmla="*/ 522577 h 702808"/>
                  <a:gd name="connsiteX7" fmla="*/ 1640681 w 1641143"/>
                  <a:gd name="connsiteY7" fmla="*/ 684502 h 702808"/>
                  <a:gd name="connsiteX8" fmla="*/ 1552575 w 1641143"/>
                  <a:gd name="connsiteY8" fmla="*/ 701171 h 702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41143" h="702808">
                    <a:moveTo>
                      <a:pt x="0" y="241589"/>
                    </a:moveTo>
                    <a:cubicBezTo>
                      <a:pt x="61317" y="198528"/>
                      <a:pt x="122634" y="155467"/>
                      <a:pt x="190500" y="122527"/>
                    </a:cubicBezTo>
                    <a:cubicBezTo>
                      <a:pt x="258366" y="89586"/>
                      <a:pt x="324644" y="64187"/>
                      <a:pt x="407194" y="43946"/>
                    </a:cubicBezTo>
                    <a:cubicBezTo>
                      <a:pt x="489744" y="23705"/>
                      <a:pt x="570706" y="-6061"/>
                      <a:pt x="685800" y="1083"/>
                    </a:cubicBezTo>
                    <a:cubicBezTo>
                      <a:pt x="800894" y="8227"/>
                      <a:pt x="977900" y="38389"/>
                      <a:pt x="1097756" y="86808"/>
                    </a:cubicBezTo>
                    <a:cubicBezTo>
                      <a:pt x="1217612" y="135227"/>
                      <a:pt x="1324769" y="218968"/>
                      <a:pt x="1404938" y="291596"/>
                    </a:cubicBezTo>
                    <a:cubicBezTo>
                      <a:pt x="1485107" y="364224"/>
                      <a:pt x="1539479" y="457093"/>
                      <a:pt x="1578769" y="522577"/>
                    </a:cubicBezTo>
                    <a:cubicBezTo>
                      <a:pt x="1618060" y="588061"/>
                      <a:pt x="1645047" y="654737"/>
                      <a:pt x="1640681" y="684502"/>
                    </a:cubicBezTo>
                    <a:cubicBezTo>
                      <a:pt x="1636315" y="714267"/>
                      <a:pt x="1565672" y="697996"/>
                      <a:pt x="1552575" y="701171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CH"/>
              </a:p>
            </p:txBody>
          </p:sp>
        </p:grpSp>
        <p:grpSp>
          <p:nvGrpSpPr>
            <p:cNvPr id="60" name="Group 89"/>
            <p:cNvGrpSpPr>
              <a:grpSpLocks/>
            </p:cNvGrpSpPr>
            <p:nvPr/>
          </p:nvGrpSpPr>
          <p:grpSpPr bwMode="auto">
            <a:xfrm rot="900000">
              <a:off x="9762670" y="3750575"/>
              <a:ext cx="3094233" cy="1320514"/>
              <a:chOff x="3617460" y="3898279"/>
              <a:chExt cx="1930897" cy="824042"/>
            </a:xfrm>
          </p:grpSpPr>
          <p:sp>
            <p:nvSpPr>
              <p:cNvPr id="61" name="Freeform 60"/>
              <p:cNvSpPr/>
              <p:nvPr/>
            </p:nvSpPr>
            <p:spPr>
              <a:xfrm>
                <a:off x="3617163" y="3898413"/>
                <a:ext cx="1931219" cy="702413"/>
              </a:xfrm>
              <a:custGeom>
                <a:avLst/>
                <a:gdLst>
                  <a:gd name="connsiteX0" fmla="*/ 1697490 w 1930897"/>
                  <a:gd name="connsiteY0" fmla="*/ 435596 h 702296"/>
                  <a:gd name="connsiteX1" fmla="*/ 1795121 w 1930897"/>
                  <a:gd name="connsiteY1" fmla="*/ 328440 h 702296"/>
                  <a:gd name="connsiteX2" fmla="*/ 1873703 w 1930897"/>
                  <a:gd name="connsiteY2" fmla="*/ 218902 h 702296"/>
                  <a:gd name="connsiteX3" fmla="*/ 1921328 w 1930897"/>
                  <a:gd name="connsiteY3" fmla="*/ 111746 h 702296"/>
                  <a:gd name="connsiteX4" fmla="*/ 1926090 w 1930897"/>
                  <a:gd name="connsiteY4" fmla="*/ 76027 h 702296"/>
                  <a:gd name="connsiteX5" fmla="*/ 1866559 w 1930897"/>
                  <a:gd name="connsiteY5" fmla="*/ 66502 h 702296"/>
                  <a:gd name="connsiteX6" fmla="*/ 1795121 w 1930897"/>
                  <a:gd name="connsiteY6" fmla="*/ 187946 h 702296"/>
                  <a:gd name="connsiteX7" fmla="*/ 1711778 w 1930897"/>
                  <a:gd name="connsiteY7" fmla="*/ 302246 h 702296"/>
                  <a:gd name="connsiteX8" fmla="*/ 1604621 w 1930897"/>
                  <a:gd name="connsiteY8" fmla="*/ 416546 h 702296"/>
                  <a:gd name="connsiteX9" fmla="*/ 1492703 w 1930897"/>
                  <a:gd name="connsiteY9" fmla="*/ 504652 h 702296"/>
                  <a:gd name="connsiteX10" fmla="*/ 1359353 w 1930897"/>
                  <a:gd name="connsiteY10" fmla="*/ 568946 h 702296"/>
                  <a:gd name="connsiteX11" fmla="*/ 1218859 w 1930897"/>
                  <a:gd name="connsiteY11" fmla="*/ 623715 h 702296"/>
                  <a:gd name="connsiteX12" fmla="*/ 1014071 w 1930897"/>
                  <a:gd name="connsiteY12" fmla="*/ 649909 h 702296"/>
                  <a:gd name="connsiteX13" fmla="*/ 866434 w 1930897"/>
                  <a:gd name="connsiteY13" fmla="*/ 649909 h 702296"/>
                  <a:gd name="connsiteX14" fmla="*/ 718796 w 1930897"/>
                  <a:gd name="connsiteY14" fmla="*/ 626096 h 702296"/>
                  <a:gd name="connsiteX15" fmla="*/ 525915 w 1930897"/>
                  <a:gd name="connsiteY15" fmla="*/ 545134 h 702296"/>
                  <a:gd name="connsiteX16" fmla="*/ 344940 w 1930897"/>
                  <a:gd name="connsiteY16" fmla="*/ 428452 h 702296"/>
                  <a:gd name="connsiteX17" fmla="*/ 228259 w 1930897"/>
                  <a:gd name="connsiteY17" fmla="*/ 287959 h 702296"/>
                  <a:gd name="connsiteX18" fmla="*/ 171109 w 1930897"/>
                  <a:gd name="connsiteY18" fmla="*/ 209377 h 702296"/>
                  <a:gd name="connsiteX19" fmla="*/ 106815 w 1930897"/>
                  <a:gd name="connsiteY19" fmla="*/ 87934 h 702296"/>
                  <a:gd name="connsiteX20" fmla="*/ 71096 w 1930897"/>
                  <a:gd name="connsiteY20" fmla="*/ 4590 h 702296"/>
                  <a:gd name="connsiteX21" fmla="*/ 2040 w 1930897"/>
                  <a:gd name="connsiteY21" fmla="*/ 23640 h 702296"/>
                  <a:gd name="connsiteX22" fmla="*/ 28234 w 1930897"/>
                  <a:gd name="connsiteY22" fmla="*/ 130796 h 702296"/>
                  <a:gd name="connsiteX23" fmla="*/ 128246 w 1930897"/>
                  <a:gd name="connsiteY23" fmla="*/ 304627 h 702296"/>
                  <a:gd name="connsiteX24" fmla="*/ 268740 w 1930897"/>
                  <a:gd name="connsiteY24" fmla="*/ 487984 h 702296"/>
                  <a:gd name="connsiteX25" fmla="*/ 471146 w 1930897"/>
                  <a:gd name="connsiteY25" fmla="*/ 607046 h 702296"/>
                  <a:gd name="connsiteX26" fmla="*/ 654503 w 1930897"/>
                  <a:gd name="connsiteY26" fmla="*/ 676102 h 702296"/>
                  <a:gd name="connsiteX27" fmla="*/ 694984 w 1930897"/>
                  <a:gd name="connsiteY27" fmla="*/ 702296 h 702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930897" h="702296">
                    <a:moveTo>
                      <a:pt x="1697490" y="435596"/>
                    </a:moveTo>
                    <a:cubicBezTo>
                      <a:pt x="1731621" y="400076"/>
                      <a:pt x="1765752" y="364556"/>
                      <a:pt x="1795121" y="328440"/>
                    </a:cubicBezTo>
                    <a:cubicBezTo>
                      <a:pt x="1824490" y="292324"/>
                      <a:pt x="1852669" y="255018"/>
                      <a:pt x="1873703" y="218902"/>
                    </a:cubicBezTo>
                    <a:cubicBezTo>
                      <a:pt x="1894737" y="182786"/>
                      <a:pt x="1912597" y="135558"/>
                      <a:pt x="1921328" y="111746"/>
                    </a:cubicBezTo>
                    <a:cubicBezTo>
                      <a:pt x="1930059" y="87934"/>
                      <a:pt x="1935218" y="83568"/>
                      <a:pt x="1926090" y="76027"/>
                    </a:cubicBezTo>
                    <a:cubicBezTo>
                      <a:pt x="1916962" y="68486"/>
                      <a:pt x="1888387" y="47849"/>
                      <a:pt x="1866559" y="66502"/>
                    </a:cubicBezTo>
                    <a:cubicBezTo>
                      <a:pt x="1844731" y="85155"/>
                      <a:pt x="1820918" y="148655"/>
                      <a:pt x="1795121" y="187946"/>
                    </a:cubicBezTo>
                    <a:cubicBezTo>
                      <a:pt x="1769324" y="227237"/>
                      <a:pt x="1743528" y="264146"/>
                      <a:pt x="1711778" y="302246"/>
                    </a:cubicBezTo>
                    <a:cubicBezTo>
                      <a:pt x="1680028" y="340346"/>
                      <a:pt x="1641133" y="382812"/>
                      <a:pt x="1604621" y="416546"/>
                    </a:cubicBezTo>
                    <a:cubicBezTo>
                      <a:pt x="1568108" y="450280"/>
                      <a:pt x="1533581" y="479252"/>
                      <a:pt x="1492703" y="504652"/>
                    </a:cubicBezTo>
                    <a:cubicBezTo>
                      <a:pt x="1451825" y="530052"/>
                      <a:pt x="1404994" y="549102"/>
                      <a:pt x="1359353" y="568946"/>
                    </a:cubicBezTo>
                    <a:cubicBezTo>
                      <a:pt x="1313712" y="588790"/>
                      <a:pt x="1276406" y="610221"/>
                      <a:pt x="1218859" y="623715"/>
                    </a:cubicBezTo>
                    <a:cubicBezTo>
                      <a:pt x="1161312" y="637209"/>
                      <a:pt x="1072809" y="645543"/>
                      <a:pt x="1014071" y="649909"/>
                    </a:cubicBezTo>
                    <a:cubicBezTo>
                      <a:pt x="955333" y="654275"/>
                      <a:pt x="915646" y="653878"/>
                      <a:pt x="866434" y="649909"/>
                    </a:cubicBezTo>
                    <a:cubicBezTo>
                      <a:pt x="817222" y="645940"/>
                      <a:pt x="775549" y="643558"/>
                      <a:pt x="718796" y="626096"/>
                    </a:cubicBezTo>
                    <a:cubicBezTo>
                      <a:pt x="662043" y="608634"/>
                      <a:pt x="588224" y="578075"/>
                      <a:pt x="525915" y="545134"/>
                    </a:cubicBezTo>
                    <a:cubicBezTo>
                      <a:pt x="463606" y="512193"/>
                      <a:pt x="394549" y="471315"/>
                      <a:pt x="344940" y="428452"/>
                    </a:cubicBezTo>
                    <a:cubicBezTo>
                      <a:pt x="295331" y="385589"/>
                      <a:pt x="257231" y="324471"/>
                      <a:pt x="228259" y="287959"/>
                    </a:cubicBezTo>
                    <a:cubicBezTo>
                      <a:pt x="199287" y="251447"/>
                      <a:pt x="191350" y="242714"/>
                      <a:pt x="171109" y="209377"/>
                    </a:cubicBezTo>
                    <a:cubicBezTo>
                      <a:pt x="150868" y="176040"/>
                      <a:pt x="123484" y="122065"/>
                      <a:pt x="106815" y="87934"/>
                    </a:cubicBezTo>
                    <a:cubicBezTo>
                      <a:pt x="90146" y="53803"/>
                      <a:pt x="88558" y="15306"/>
                      <a:pt x="71096" y="4590"/>
                    </a:cubicBezTo>
                    <a:cubicBezTo>
                      <a:pt x="53634" y="-6126"/>
                      <a:pt x="9184" y="2606"/>
                      <a:pt x="2040" y="23640"/>
                    </a:cubicBezTo>
                    <a:cubicBezTo>
                      <a:pt x="-5104" y="44674"/>
                      <a:pt x="7200" y="83965"/>
                      <a:pt x="28234" y="130796"/>
                    </a:cubicBezTo>
                    <a:cubicBezTo>
                      <a:pt x="49268" y="177627"/>
                      <a:pt x="88162" y="245096"/>
                      <a:pt x="128246" y="304627"/>
                    </a:cubicBezTo>
                    <a:cubicBezTo>
                      <a:pt x="168330" y="364158"/>
                      <a:pt x="211590" y="437581"/>
                      <a:pt x="268740" y="487984"/>
                    </a:cubicBezTo>
                    <a:cubicBezTo>
                      <a:pt x="325890" y="538387"/>
                      <a:pt x="406852" y="575693"/>
                      <a:pt x="471146" y="607046"/>
                    </a:cubicBezTo>
                    <a:cubicBezTo>
                      <a:pt x="535440" y="638399"/>
                      <a:pt x="617197" y="660227"/>
                      <a:pt x="654503" y="676102"/>
                    </a:cubicBezTo>
                    <a:cubicBezTo>
                      <a:pt x="691809" y="691977"/>
                      <a:pt x="693396" y="697136"/>
                      <a:pt x="694984" y="702296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CH"/>
              </a:p>
            </p:txBody>
          </p:sp>
          <p:cxnSp>
            <p:nvCxnSpPr>
              <p:cNvPr id="62" name="Straight Connector 61"/>
              <p:cNvCxnSpPr/>
              <p:nvPr/>
            </p:nvCxnSpPr>
            <p:spPr>
              <a:xfrm flipV="1">
                <a:off x="4395046" y="4602454"/>
                <a:ext cx="7298" cy="738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flipV="1">
                <a:off x="4298902" y="4592456"/>
                <a:ext cx="7298" cy="811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flipH="1">
                <a:off x="4707449" y="4614310"/>
                <a:ext cx="7298" cy="8392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flipH="1">
                <a:off x="4783286" y="4592965"/>
                <a:ext cx="11859" cy="11402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Freeform 65"/>
              <p:cNvSpPr/>
              <p:nvPr/>
            </p:nvSpPr>
            <p:spPr>
              <a:xfrm>
                <a:off x="4399840" y="4601320"/>
                <a:ext cx="316549" cy="21893"/>
              </a:xfrm>
              <a:custGeom>
                <a:avLst/>
                <a:gdLst>
                  <a:gd name="connsiteX0" fmla="*/ 0 w 316707"/>
                  <a:gd name="connsiteY0" fmla="*/ 0 h 21432"/>
                  <a:gd name="connsiteX1" fmla="*/ 95250 w 316707"/>
                  <a:gd name="connsiteY1" fmla="*/ 21432 h 21432"/>
                  <a:gd name="connsiteX2" fmla="*/ 226219 w 316707"/>
                  <a:gd name="connsiteY2" fmla="*/ 14288 h 21432"/>
                  <a:gd name="connsiteX3" fmla="*/ 316707 w 316707"/>
                  <a:gd name="connsiteY3" fmla="*/ 4763 h 21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6707" h="21432">
                    <a:moveTo>
                      <a:pt x="0" y="0"/>
                    </a:moveTo>
                    <a:cubicBezTo>
                      <a:pt x="28773" y="9525"/>
                      <a:pt x="57547" y="19051"/>
                      <a:pt x="95250" y="21432"/>
                    </a:cubicBezTo>
                    <a:lnTo>
                      <a:pt x="226219" y="14288"/>
                    </a:lnTo>
                    <a:cubicBezTo>
                      <a:pt x="263128" y="11510"/>
                      <a:pt x="289917" y="8136"/>
                      <a:pt x="316707" y="4763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CH"/>
              </a:p>
            </p:txBody>
          </p:sp>
          <p:sp>
            <p:nvSpPr>
              <p:cNvPr id="67" name="Freeform 66"/>
              <p:cNvSpPr/>
              <p:nvPr/>
            </p:nvSpPr>
            <p:spPr>
              <a:xfrm>
                <a:off x="4793147" y="4379057"/>
                <a:ext cx="474367" cy="216197"/>
              </a:xfrm>
              <a:custGeom>
                <a:avLst/>
                <a:gdLst>
                  <a:gd name="connsiteX0" fmla="*/ 473869 w 473869"/>
                  <a:gd name="connsiteY0" fmla="*/ 0 h 216694"/>
                  <a:gd name="connsiteX1" fmla="*/ 390525 w 473869"/>
                  <a:gd name="connsiteY1" fmla="*/ 66675 h 216694"/>
                  <a:gd name="connsiteX2" fmla="*/ 304800 w 473869"/>
                  <a:gd name="connsiteY2" fmla="*/ 111919 h 216694"/>
                  <a:gd name="connsiteX3" fmla="*/ 173832 w 473869"/>
                  <a:gd name="connsiteY3" fmla="*/ 171450 h 216694"/>
                  <a:gd name="connsiteX4" fmla="*/ 73819 w 473869"/>
                  <a:gd name="connsiteY4" fmla="*/ 202406 h 216694"/>
                  <a:gd name="connsiteX5" fmla="*/ 0 w 473869"/>
                  <a:gd name="connsiteY5" fmla="*/ 216694 h 216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3869" h="216694">
                    <a:moveTo>
                      <a:pt x="473869" y="0"/>
                    </a:moveTo>
                    <a:cubicBezTo>
                      <a:pt x="446286" y="24011"/>
                      <a:pt x="418703" y="48022"/>
                      <a:pt x="390525" y="66675"/>
                    </a:cubicBezTo>
                    <a:cubicBezTo>
                      <a:pt x="362347" y="85328"/>
                      <a:pt x="340915" y="94457"/>
                      <a:pt x="304800" y="111919"/>
                    </a:cubicBezTo>
                    <a:cubicBezTo>
                      <a:pt x="268685" y="129381"/>
                      <a:pt x="212329" y="156369"/>
                      <a:pt x="173832" y="171450"/>
                    </a:cubicBezTo>
                    <a:cubicBezTo>
                      <a:pt x="135335" y="186531"/>
                      <a:pt x="102791" y="194865"/>
                      <a:pt x="73819" y="202406"/>
                    </a:cubicBezTo>
                    <a:cubicBezTo>
                      <a:pt x="44847" y="209947"/>
                      <a:pt x="0" y="216694"/>
                      <a:pt x="0" y="216694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CH"/>
              </a:p>
            </p:txBody>
          </p:sp>
          <p:sp>
            <p:nvSpPr>
              <p:cNvPr id="68" name="Freeform 67"/>
              <p:cNvSpPr/>
              <p:nvPr/>
            </p:nvSpPr>
            <p:spPr>
              <a:xfrm>
                <a:off x="4296912" y="4673421"/>
                <a:ext cx="97610" cy="26454"/>
              </a:xfrm>
              <a:custGeom>
                <a:avLst/>
                <a:gdLst>
                  <a:gd name="connsiteX0" fmla="*/ 0 w 97631"/>
                  <a:gd name="connsiteY0" fmla="*/ 2381 h 26203"/>
                  <a:gd name="connsiteX1" fmla="*/ 45243 w 97631"/>
                  <a:gd name="connsiteY1" fmla="*/ 26194 h 26203"/>
                  <a:gd name="connsiteX2" fmla="*/ 97631 w 97631"/>
                  <a:gd name="connsiteY2" fmla="*/ 0 h 26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7631" h="26203">
                    <a:moveTo>
                      <a:pt x="0" y="2381"/>
                    </a:moveTo>
                    <a:cubicBezTo>
                      <a:pt x="14485" y="14486"/>
                      <a:pt x="28971" y="26591"/>
                      <a:pt x="45243" y="26194"/>
                    </a:cubicBezTo>
                    <a:cubicBezTo>
                      <a:pt x="61515" y="25797"/>
                      <a:pt x="79573" y="12898"/>
                      <a:pt x="97631" y="0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CH"/>
              </a:p>
            </p:txBody>
          </p:sp>
          <p:sp>
            <p:nvSpPr>
              <p:cNvPr id="69" name="Freeform 68"/>
              <p:cNvSpPr/>
              <p:nvPr/>
            </p:nvSpPr>
            <p:spPr>
              <a:xfrm>
                <a:off x="4702002" y="4695274"/>
                <a:ext cx="83014" cy="26454"/>
              </a:xfrm>
              <a:custGeom>
                <a:avLst/>
                <a:gdLst>
                  <a:gd name="connsiteX0" fmla="*/ 0 w 83344"/>
                  <a:gd name="connsiteY0" fmla="*/ 0 h 26496"/>
                  <a:gd name="connsiteX1" fmla="*/ 42863 w 83344"/>
                  <a:gd name="connsiteY1" fmla="*/ 26194 h 26496"/>
                  <a:gd name="connsiteX2" fmla="*/ 83344 w 83344"/>
                  <a:gd name="connsiteY2" fmla="*/ 11906 h 26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344" h="26496">
                    <a:moveTo>
                      <a:pt x="0" y="0"/>
                    </a:moveTo>
                    <a:cubicBezTo>
                      <a:pt x="14486" y="12105"/>
                      <a:pt x="28972" y="24210"/>
                      <a:pt x="42863" y="26194"/>
                    </a:cubicBezTo>
                    <a:cubicBezTo>
                      <a:pt x="56754" y="28178"/>
                      <a:pt x="70049" y="20042"/>
                      <a:pt x="83344" y="11906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CH"/>
              </a:p>
            </p:txBody>
          </p:sp>
        </p:grpSp>
      </p:grpSp>
      <p:sp>
        <p:nvSpPr>
          <p:cNvPr id="26" name="Rectangle 25"/>
          <p:cNvSpPr/>
          <p:nvPr/>
        </p:nvSpPr>
        <p:spPr>
          <a:xfrm>
            <a:off x="3996147" y="762000"/>
            <a:ext cx="9541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err="1"/>
              <a:t>d</a:t>
            </a:r>
            <a:r>
              <a:rPr lang="en-GB" sz="2400" i="1" dirty="0" err="1"/>
              <a:t>G</a:t>
            </a:r>
            <a:r>
              <a:rPr lang="en-GB" sz="2400" dirty="0"/>
              <a:t>/d</a:t>
            </a:r>
            <a:r>
              <a:rPr lang="en-GB" sz="2400" i="1" dirty="0"/>
              <a:t>x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23940" y="6096000"/>
            <a:ext cx="105189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dirty="0" smtClean="0"/>
              <a:t>X (µm)</a:t>
            </a:r>
            <a:endParaRPr lang="en-GB" sz="2500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5612920" y="1600200"/>
            <a:ext cx="1066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715000" y="1143000"/>
            <a:ext cx="85151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dirty="0" smtClean="0"/>
              <a:t>1 µm</a:t>
            </a:r>
            <a:endParaRPr lang="en-GB" sz="2500" dirty="0"/>
          </a:p>
        </p:txBody>
      </p:sp>
      <p:sp>
        <p:nvSpPr>
          <p:cNvPr id="30" name="TextBox 29"/>
          <p:cNvSpPr txBox="1"/>
          <p:nvPr/>
        </p:nvSpPr>
        <p:spPr>
          <a:xfrm rot="16200000">
            <a:off x="561202" y="3312308"/>
            <a:ext cx="103105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dirty="0" smtClean="0"/>
              <a:t>y (µm)</a:t>
            </a:r>
            <a:endParaRPr lang="en-GB" sz="2500" dirty="0"/>
          </a:p>
        </p:txBody>
      </p:sp>
    </p:spTree>
    <p:extLst>
      <p:ext uri="{BB962C8B-B14F-4D97-AF65-F5344CB8AC3E}">
        <p14:creationId xmlns:p14="http://schemas.microsoft.com/office/powerpoint/2010/main" val="72976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GB" dirty="0" smtClean="0"/>
              <a:t>Motivation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397453" y="838200"/>
            <a:ext cx="8430085" cy="5590511"/>
            <a:chOff x="561515" y="838200"/>
            <a:chExt cx="8430085" cy="5590511"/>
          </a:xfrm>
        </p:grpSpPr>
        <p:grpSp>
          <p:nvGrpSpPr>
            <p:cNvPr id="5" name="Group 4"/>
            <p:cNvGrpSpPr/>
            <p:nvPr/>
          </p:nvGrpSpPr>
          <p:grpSpPr>
            <a:xfrm>
              <a:off x="914400" y="1231704"/>
              <a:ext cx="8077200" cy="4899721"/>
              <a:chOff x="914400" y="1231704"/>
              <a:chExt cx="8077200" cy="4899721"/>
            </a:xfrm>
          </p:grpSpPr>
          <p:pic>
            <p:nvPicPr>
              <p:cNvPr id="13" name="Picture 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4400" y="1231704"/>
                <a:ext cx="7239000" cy="48997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4" name="Text Box 8"/>
              <p:cNvSpPr txBox="1">
                <a:spLocks noChangeArrowheads="1"/>
              </p:cNvSpPr>
              <p:nvPr/>
            </p:nvSpPr>
            <p:spPr bwMode="auto">
              <a:xfrm>
                <a:off x="7973143" y="3443287"/>
                <a:ext cx="713657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GB" sz="2400" dirty="0"/>
                  <a:t>QPC</a:t>
                </a:r>
              </a:p>
            </p:txBody>
          </p:sp>
          <p:sp>
            <p:nvSpPr>
              <p:cNvPr id="15" name="Rectangle 17" descr="Light upward diagonal"/>
              <p:cNvSpPr>
                <a:spLocks noChangeArrowheads="1"/>
              </p:cNvSpPr>
              <p:nvPr/>
            </p:nvSpPr>
            <p:spPr bwMode="auto">
              <a:xfrm>
                <a:off x="8686800" y="2286000"/>
                <a:ext cx="304800" cy="1447800"/>
              </a:xfrm>
              <a:prstGeom prst="rect">
                <a:avLst/>
              </a:prstGeom>
              <a:pattFill prst="ltUpDiag">
                <a:fgClr>
                  <a:schemeClr val="accent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16" name="Rectangle 18" descr="Light upward diagonal"/>
              <p:cNvSpPr>
                <a:spLocks noChangeArrowheads="1"/>
              </p:cNvSpPr>
              <p:nvPr/>
            </p:nvSpPr>
            <p:spPr bwMode="auto">
              <a:xfrm>
                <a:off x="8686800" y="4114800"/>
                <a:ext cx="304800" cy="1447800"/>
              </a:xfrm>
              <a:prstGeom prst="rect">
                <a:avLst/>
              </a:prstGeom>
              <a:pattFill prst="ltUpDiag">
                <a:fgClr>
                  <a:schemeClr val="accent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989228" y="1295400"/>
                <a:ext cx="899029" cy="477054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GB" sz="2500" dirty="0" smtClean="0">
                    <a:solidFill>
                      <a:schemeClr val="accent6"/>
                    </a:solidFill>
                  </a:rPr>
                  <a:t>2DEG</a:t>
                </a:r>
                <a:endParaRPr lang="en-GB" sz="2500" dirty="0">
                  <a:solidFill>
                    <a:schemeClr val="accent6"/>
                  </a:solidFill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561515" y="4252546"/>
              <a:ext cx="1953085" cy="2176165"/>
              <a:chOff x="374321" y="4252546"/>
              <a:chExt cx="1953085" cy="2176165"/>
            </a:xfrm>
          </p:grpSpPr>
          <p:cxnSp>
            <p:nvCxnSpPr>
              <p:cNvPr id="9" name="Straight Arrow Connector 8"/>
              <p:cNvCxnSpPr/>
              <p:nvPr/>
            </p:nvCxnSpPr>
            <p:spPr>
              <a:xfrm flipV="1">
                <a:off x="539731" y="4648200"/>
                <a:ext cx="0" cy="1556266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>
                <a:off x="539731" y="6204466"/>
                <a:ext cx="1475964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2009690" y="5967046"/>
                <a:ext cx="31771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/>
                  <a:t>x</a:t>
                </a:r>
                <a:endParaRPr lang="en-GB" sz="2400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74321" y="4252546"/>
                <a:ext cx="3241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/>
                  <a:t>y</a:t>
                </a:r>
                <a:endParaRPr lang="en-GB" sz="2400" dirty="0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3499339" y="838200"/>
              <a:ext cx="22263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/>
                <a:t>Conductance,  </a:t>
              </a:r>
              <a:r>
                <a:rPr lang="en-GB" sz="2400" i="1" dirty="0" smtClean="0"/>
                <a:t>G</a:t>
              </a:r>
              <a:endParaRPr lang="en-GB" sz="2400" i="1" dirty="0"/>
            </a:p>
          </p:txBody>
        </p:sp>
      </p:grp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76200" y="6400800"/>
            <a:ext cx="6324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400" dirty="0"/>
              <a:t>M. </a:t>
            </a:r>
            <a:r>
              <a:rPr lang="en-GB" sz="2400" dirty="0" err="1"/>
              <a:t>Topinka</a:t>
            </a:r>
            <a:r>
              <a:rPr lang="en-GB" sz="2400" dirty="0"/>
              <a:t> </a:t>
            </a:r>
            <a:r>
              <a:rPr lang="en-GB" sz="2400" i="1" dirty="0"/>
              <a:t>et </a:t>
            </a:r>
            <a:r>
              <a:rPr lang="en-GB" sz="2400" i="1" dirty="0" smtClean="0"/>
              <a:t>al.</a:t>
            </a:r>
            <a:r>
              <a:rPr lang="en-GB" sz="2400" dirty="0" smtClean="0"/>
              <a:t> </a:t>
            </a:r>
            <a:r>
              <a:rPr lang="en-GB" sz="2400" dirty="0"/>
              <a:t>Nature </a:t>
            </a:r>
            <a:r>
              <a:rPr lang="en-GB" sz="2400" b="1" dirty="0"/>
              <a:t>410</a:t>
            </a:r>
            <a:r>
              <a:rPr lang="en-GB" sz="2400" dirty="0"/>
              <a:t>, </a:t>
            </a:r>
            <a:r>
              <a:rPr lang="en-GB" sz="2400" dirty="0" smtClean="0"/>
              <a:t>183-186 </a:t>
            </a:r>
            <a:r>
              <a:rPr lang="en-GB" sz="2400" dirty="0"/>
              <a:t>(2001)</a:t>
            </a:r>
          </a:p>
        </p:txBody>
      </p:sp>
    </p:spTree>
    <p:extLst>
      <p:ext uri="{BB962C8B-B14F-4D97-AF65-F5344CB8AC3E}">
        <p14:creationId xmlns:p14="http://schemas.microsoft.com/office/powerpoint/2010/main" val="393855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6" b="9770"/>
          <a:stretch/>
        </p:blipFill>
        <p:spPr bwMode="auto">
          <a:xfrm>
            <a:off x="1447800" y="709613"/>
            <a:ext cx="6080125" cy="523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Magnetic field dependence</a:t>
            </a:r>
            <a:endParaRPr lang="de-CH" dirty="0" smtClean="0"/>
          </a:p>
        </p:txBody>
      </p:sp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7162800" y="3581400"/>
            <a:ext cx="1531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 err="1"/>
              <a:t>V</a:t>
            </a:r>
            <a:r>
              <a:rPr lang="en-US" sz="2400" baseline="-25000" dirty="0" err="1"/>
              <a:t>tip</a:t>
            </a:r>
            <a:r>
              <a:rPr lang="en-US" sz="2400" dirty="0" smtClean="0"/>
              <a:t>= -</a:t>
            </a:r>
            <a:r>
              <a:rPr lang="en-US" sz="2400" dirty="0"/>
              <a:t>8.0 V</a:t>
            </a:r>
            <a:endParaRPr lang="de-CH" sz="2400" dirty="0"/>
          </a:p>
        </p:txBody>
      </p:sp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7162800" y="4114800"/>
            <a:ext cx="17370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 err="1"/>
              <a:t>V</a:t>
            </a:r>
            <a:r>
              <a:rPr lang="en-US" sz="2400" baseline="-25000" dirty="0" err="1"/>
              <a:t>cgate</a:t>
            </a:r>
            <a:r>
              <a:rPr lang="en-US" sz="2400" dirty="0" smtClean="0"/>
              <a:t>= -</a:t>
            </a:r>
            <a:r>
              <a:rPr lang="en-US" sz="2400" dirty="0"/>
              <a:t>1.0 V</a:t>
            </a:r>
            <a:endParaRPr lang="de-CH" sz="2400" dirty="0"/>
          </a:p>
        </p:txBody>
      </p:sp>
      <p:sp>
        <p:nvSpPr>
          <p:cNvPr id="16390" name="TextBox 7"/>
          <p:cNvSpPr txBox="1">
            <a:spLocks noChangeArrowheads="1"/>
          </p:cNvSpPr>
          <p:nvPr/>
        </p:nvSpPr>
        <p:spPr bwMode="auto">
          <a:xfrm>
            <a:off x="7162800" y="4724400"/>
            <a:ext cx="12634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 smtClean="0">
                <a:solidFill>
                  <a:srgbClr val="00B050"/>
                </a:solidFill>
              </a:rPr>
              <a:t>B = 0 </a:t>
            </a:r>
            <a:r>
              <a:rPr lang="en-US" sz="2400" dirty="0">
                <a:solidFill>
                  <a:srgbClr val="00B050"/>
                </a:solidFill>
              </a:rPr>
              <a:t>mT</a:t>
            </a:r>
            <a:endParaRPr lang="de-CH" sz="2400" dirty="0">
              <a:solidFill>
                <a:srgbClr val="00B050"/>
              </a:solidFill>
            </a:endParaRPr>
          </a:p>
        </p:txBody>
      </p:sp>
      <p:sp>
        <p:nvSpPr>
          <p:cNvPr id="16392" name="Line 53"/>
          <p:cNvSpPr>
            <a:spLocks noChangeShapeType="1"/>
          </p:cNvSpPr>
          <p:nvPr/>
        </p:nvSpPr>
        <p:spPr bwMode="auto">
          <a:xfrm rot="1620000">
            <a:off x="3000375" y="1752600"/>
            <a:ext cx="0" cy="2743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/>
          </a:p>
        </p:txBody>
      </p:sp>
      <p:grpSp>
        <p:nvGrpSpPr>
          <p:cNvPr id="54" name="Group 55"/>
          <p:cNvGrpSpPr>
            <a:grpSpLocks noChangeAspect="1"/>
          </p:cNvGrpSpPr>
          <p:nvPr/>
        </p:nvGrpSpPr>
        <p:grpSpPr bwMode="auto">
          <a:xfrm>
            <a:off x="2157579" y="1298575"/>
            <a:ext cx="4004256" cy="5027613"/>
            <a:chOff x="9762670" y="1153459"/>
            <a:chExt cx="3687336" cy="4629599"/>
          </a:xfrm>
        </p:grpSpPr>
        <p:cxnSp>
          <p:nvCxnSpPr>
            <p:cNvPr id="55" name="Straight Connector 54"/>
            <p:cNvCxnSpPr/>
            <p:nvPr/>
          </p:nvCxnSpPr>
          <p:spPr>
            <a:xfrm flipH="1" flipV="1">
              <a:off x="10388192" y="1279176"/>
              <a:ext cx="402010" cy="7002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 flipV="1">
              <a:off x="10508065" y="1153459"/>
              <a:ext cx="387391" cy="75576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H="1" flipV="1">
              <a:off x="12328075" y="4790479"/>
              <a:ext cx="513112" cy="99257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12428943" y="4729083"/>
              <a:ext cx="559890" cy="103935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2" name="Group 88"/>
            <p:cNvGrpSpPr>
              <a:grpSpLocks/>
            </p:cNvGrpSpPr>
            <p:nvPr/>
          </p:nvGrpSpPr>
          <p:grpSpPr bwMode="auto">
            <a:xfrm rot="900000">
              <a:off x="10365016" y="1799594"/>
              <a:ext cx="3084990" cy="1126239"/>
              <a:chOff x="3649839" y="2627817"/>
              <a:chExt cx="1925129" cy="702808"/>
            </a:xfrm>
          </p:grpSpPr>
          <p:sp>
            <p:nvSpPr>
              <p:cNvPr id="113" name="Freeform 112"/>
              <p:cNvSpPr/>
              <p:nvPr/>
            </p:nvSpPr>
            <p:spPr>
              <a:xfrm>
                <a:off x="3646586" y="2705003"/>
                <a:ext cx="1838170" cy="621225"/>
              </a:xfrm>
              <a:custGeom>
                <a:avLst/>
                <a:gdLst>
                  <a:gd name="connsiteX0" fmla="*/ 1838942 w 1838942"/>
                  <a:gd name="connsiteY0" fmla="*/ 622927 h 622927"/>
                  <a:gd name="connsiteX1" fmla="*/ 1746074 w 1838942"/>
                  <a:gd name="connsiteY1" fmla="*/ 408614 h 622927"/>
                  <a:gd name="connsiteX2" fmla="*/ 1567480 w 1838942"/>
                  <a:gd name="connsiteY2" fmla="*/ 218114 h 622927"/>
                  <a:gd name="connsiteX3" fmla="*/ 1367455 w 1838942"/>
                  <a:gd name="connsiteY3" fmla="*/ 80002 h 622927"/>
                  <a:gd name="connsiteX4" fmla="*/ 1072180 w 1838942"/>
                  <a:gd name="connsiteY4" fmla="*/ 6183 h 622927"/>
                  <a:gd name="connsiteX5" fmla="*/ 795955 w 1838942"/>
                  <a:gd name="connsiteY5" fmla="*/ 13327 h 622927"/>
                  <a:gd name="connsiteX6" fmla="*/ 557830 w 1838942"/>
                  <a:gd name="connsiteY6" fmla="*/ 87145 h 622927"/>
                  <a:gd name="connsiteX7" fmla="*/ 298274 w 1838942"/>
                  <a:gd name="connsiteY7" fmla="*/ 249070 h 622927"/>
                  <a:gd name="connsiteX8" fmla="*/ 131586 w 1838942"/>
                  <a:gd name="connsiteY8" fmla="*/ 453858 h 622927"/>
                  <a:gd name="connsiteX9" fmla="*/ 72055 w 1838942"/>
                  <a:gd name="connsiteY9" fmla="*/ 570539 h 622927"/>
                  <a:gd name="connsiteX10" fmla="*/ 617 w 1838942"/>
                  <a:gd name="connsiteY10" fmla="*/ 546727 h 622927"/>
                  <a:gd name="connsiteX11" fmla="*/ 114917 w 1838942"/>
                  <a:gd name="connsiteY11" fmla="*/ 325270 h 622927"/>
                  <a:gd name="connsiteX12" fmla="*/ 229217 w 1838942"/>
                  <a:gd name="connsiteY12" fmla="*/ 218114 h 622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38942" h="622927">
                    <a:moveTo>
                      <a:pt x="1838942" y="622927"/>
                    </a:moveTo>
                    <a:cubicBezTo>
                      <a:pt x="1815130" y="549505"/>
                      <a:pt x="1791318" y="476083"/>
                      <a:pt x="1746074" y="408614"/>
                    </a:cubicBezTo>
                    <a:cubicBezTo>
                      <a:pt x="1700830" y="341145"/>
                      <a:pt x="1630583" y="272883"/>
                      <a:pt x="1567480" y="218114"/>
                    </a:cubicBezTo>
                    <a:cubicBezTo>
                      <a:pt x="1504377" y="163345"/>
                      <a:pt x="1450005" y="115324"/>
                      <a:pt x="1367455" y="80002"/>
                    </a:cubicBezTo>
                    <a:cubicBezTo>
                      <a:pt x="1284905" y="44680"/>
                      <a:pt x="1167430" y="17295"/>
                      <a:pt x="1072180" y="6183"/>
                    </a:cubicBezTo>
                    <a:cubicBezTo>
                      <a:pt x="976930" y="-4929"/>
                      <a:pt x="881680" y="-167"/>
                      <a:pt x="795955" y="13327"/>
                    </a:cubicBezTo>
                    <a:cubicBezTo>
                      <a:pt x="710230" y="26821"/>
                      <a:pt x="640777" y="47854"/>
                      <a:pt x="557830" y="87145"/>
                    </a:cubicBezTo>
                    <a:cubicBezTo>
                      <a:pt x="474883" y="126435"/>
                      <a:pt x="369315" y="187951"/>
                      <a:pt x="298274" y="249070"/>
                    </a:cubicBezTo>
                    <a:cubicBezTo>
                      <a:pt x="227233" y="310189"/>
                      <a:pt x="169289" y="400280"/>
                      <a:pt x="131586" y="453858"/>
                    </a:cubicBezTo>
                    <a:cubicBezTo>
                      <a:pt x="93883" y="507436"/>
                      <a:pt x="93883" y="555061"/>
                      <a:pt x="72055" y="570539"/>
                    </a:cubicBezTo>
                    <a:cubicBezTo>
                      <a:pt x="50227" y="586017"/>
                      <a:pt x="-6527" y="587605"/>
                      <a:pt x="617" y="546727"/>
                    </a:cubicBezTo>
                    <a:cubicBezTo>
                      <a:pt x="7761" y="505849"/>
                      <a:pt x="76817" y="380039"/>
                      <a:pt x="114917" y="325270"/>
                    </a:cubicBezTo>
                    <a:cubicBezTo>
                      <a:pt x="153017" y="270501"/>
                      <a:pt x="191117" y="244307"/>
                      <a:pt x="229217" y="218114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CH"/>
              </a:p>
            </p:txBody>
          </p:sp>
          <p:sp>
            <p:nvSpPr>
              <p:cNvPr id="114" name="Freeform 113"/>
              <p:cNvSpPr/>
              <p:nvPr/>
            </p:nvSpPr>
            <p:spPr>
              <a:xfrm>
                <a:off x="3929697" y="2627683"/>
                <a:ext cx="1641126" cy="701500"/>
              </a:xfrm>
              <a:custGeom>
                <a:avLst/>
                <a:gdLst>
                  <a:gd name="connsiteX0" fmla="*/ 0 w 1641143"/>
                  <a:gd name="connsiteY0" fmla="*/ 241589 h 702808"/>
                  <a:gd name="connsiteX1" fmla="*/ 190500 w 1641143"/>
                  <a:gd name="connsiteY1" fmla="*/ 122527 h 702808"/>
                  <a:gd name="connsiteX2" fmla="*/ 407194 w 1641143"/>
                  <a:gd name="connsiteY2" fmla="*/ 43946 h 702808"/>
                  <a:gd name="connsiteX3" fmla="*/ 685800 w 1641143"/>
                  <a:gd name="connsiteY3" fmla="*/ 1083 h 702808"/>
                  <a:gd name="connsiteX4" fmla="*/ 1097756 w 1641143"/>
                  <a:gd name="connsiteY4" fmla="*/ 86808 h 702808"/>
                  <a:gd name="connsiteX5" fmla="*/ 1404938 w 1641143"/>
                  <a:gd name="connsiteY5" fmla="*/ 291596 h 702808"/>
                  <a:gd name="connsiteX6" fmla="*/ 1578769 w 1641143"/>
                  <a:gd name="connsiteY6" fmla="*/ 522577 h 702808"/>
                  <a:gd name="connsiteX7" fmla="*/ 1640681 w 1641143"/>
                  <a:gd name="connsiteY7" fmla="*/ 684502 h 702808"/>
                  <a:gd name="connsiteX8" fmla="*/ 1552575 w 1641143"/>
                  <a:gd name="connsiteY8" fmla="*/ 701171 h 702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41143" h="702808">
                    <a:moveTo>
                      <a:pt x="0" y="241589"/>
                    </a:moveTo>
                    <a:cubicBezTo>
                      <a:pt x="61317" y="198528"/>
                      <a:pt x="122634" y="155467"/>
                      <a:pt x="190500" y="122527"/>
                    </a:cubicBezTo>
                    <a:cubicBezTo>
                      <a:pt x="258366" y="89586"/>
                      <a:pt x="324644" y="64187"/>
                      <a:pt x="407194" y="43946"/>
                    </a:cubicBezTo>
                    <a:cubicBezTo>
                      <a:pt x="489744" y="23705"/>
                      <a:pt x="570706" y="-6061"/>
                      <a:pt x="685800" y="1083"/>
                    </a:cubicBezTo>
                    <a:cubicBezTo>
                      <a:pt x="800894" y="8227"/>
                      <a:pt x="977900" y="38389"/>
                      <a:pt x="1097756" y="86808"/>
                    </a:cubicBezTo>
                    <a:cubicBezTo>
                      <a:pt x="1217612" y="135227"/>
                      <a:pt x="1324769" y="218968"/>
                      <a:pt x="1404938" y="291596"/>
                    </a:cubicBezTo>
                    <a:cubicBezTo>
                      <a:pt x="1485107" y="364224"/>
                      <a:pt x="1539479" y="457093"/>
                      <a:pt x="1578769" y="522577"/>
                    </a:cubicBezTo>
                    <a:cubicBezTo>
                      <a:pt x="1618060" y="588061"/>
                      <a:pt x="1645047" y="654737"/>
                      <a:pt x="1640681" y="684502"/>
                    </a:cubicBezTo>
                    <a:cubicBezTo>
                      <a:pt x="1636315" y="714267"/>
                      <a:pt x="1565672" y="697996"/>
                      <a:pt x="1552575" y="701171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CH"/>
              </a:p>
            </p:txBody>
          </p:sp>
        </p:grpSp>
        <p:grpSp>
          <p:nvGrpSpPr>
            <p:cNvPr id="103" name="Group 89"/>
            <p:cNvGrpSpPr>
              <a:grpSpLocks/>
            </p:cNvGrpSpPr>
            <p:nvPr/>
          </p:nvGrpSpPr>
          <p:grpSpPr bwMode="auto">
            <a:xfrm rot="900000">
              <a:off x="9762670" y="3750575"/>
              <a:ext cx="3094233" cy="1320514"/>
              <a:chOff x="3617460" y="3898279"/>
              <a:chExt cx="1930897" cy="824042"/>
            </a:xfrm>
          </p:grpSpPr>
          <p:sp>
            <p:nvSpPr>
              <p:cNvPr id="104" name="Freeform 103"/>
              <p:cNvSpPr/>
              <p:nvPr/>
            </p:nvSpPr>
            <p:spPr>
              <a:xfrm>
                <a:off x="3617163" y="3898413"/>
                <a:ext cx="1931219" cy="702413"/>
              </a:xfrm>
              <a:custGeom>
                <a:avLst/>
                <a:gdLst>
                  <a:gd name="connsiteX0" fmla="*/ 1697490 w 1930897"/>
                  <a:gd name="connsiteY0" fmla="*/ 435596 h 702296"/>
                  <a:gd name="connsiteX1" fmla="*/ 1795121 w 1930897"/>
                  <a:gd name="connsiteY1" fmla="*/ 328440 h 702296"/>
                  <a:gd name="connsiteX2" fmla="*/ 1873703 w 1930897"/>
                  <a:gd name="connsiteY2" fmla="*/ 218902 h 702296"/>
                  <a:gd name="connsiteX3" fmla="*/ 1921328 w 1930897"/>
                  <a:gd name="connsiteY3" fmla="*/ 111746 h 702296"/>
                  <a:gd name="connsiteX4" fmla="*/ 1926090 w 1930897"/>
                  <a:gd name="connsiteY4" fmla="*/ 76027 h 702296"/>
                  <a:gd name="connsiteX5" fmla="*/ 1866559 w 1930897"/>
                  <a:gd name="connsiteY5" fmla="*/ 66502 h 702296"/>
                  <a:gd name="connsiteX6" fmla="*/ 1795121 w 1930897"/>
                  <a:gd name="connsiteY6" fmla="*/ 187946 h 702296"/>
                  <a:gd name="connsiteX7" fmla="*/ 1711778 w 1930897"/>
                  <a:gd name="connsiteY7" fmla="*/ 302246 h 702296"/>
                  <a:gd name="connsiteX8" fmla="*/ 1604621 w 1930897"/>
                  <a:gd name="connsiteY8" fmla="*/ 416546 h 702296"/>
                  <a:gd name="connsiteX9" fmla="*/ 1492703 w 1930897"/>
                  <a:gd name="connsiteY9" fmla="*/ 504652 h 702296"/>
                  <a:gd name="connsiteX10" fmla="*/ 1359353 w 1930897"/>
                  <a:gd name="connsiteY10" fmla="*/ 568946 h 702296"/>
                  <a:gd name="connsiteX11" fmla="*/ 1218859 w 1930897"/>
                  <a:gd name="connsiteY11" fmla="*/ 623715 h 702296"/>
                  <a:gd name="connsiteX12" fmla="*/ 1014071 w 1930897"/>
                  <a:gd name="connsiteY12" fmla="*/ 649909 h 702296"/>
                  <a:gd name="connsiteX13" fmla="*/ 866434 w 1930897"/>
                  <a:gd name="connsiteY13" fmla="*/ 649909 h 702296"/>
                  <a:gd name="connsiteX14" fmla="*/ 718796 w 1930897"/>
                  <a:gd name="connsiteY14" fmla="*/ 626096 h 702296"/>
                  <a:gd name="connsiteX15" fmla="*/ 525915 w 1930897"/>
                  <a:gd name="connsiteY15" fmla="*/ 545134 h 702296"/>
                  <a:gd name="connsiteX16" fmla="*/ 344940 w 1930897"/>
                  <a:gd name="connsiteY16" fmla="*/ 428452 h 702296"/>
                  <a:gd name="connsiteX17" fmla="*/ 228259 w 1930897"/>
                  <a:gd name="connsiteY17" fmla="*/ 287959 h 702296"/>
                  <a:gd name="connsiteX18" fmla="*/ 171109 w 1930897"/>
                  <a:gd name="connsiteY18" fmla="*/ 209377 h 702296"/>
                  <a:gd name="connsiteX19" fmla="*/ 106815 w 1930897"/>
                  <a:gd name="connsiteY19" fmla="*/ 87934 h 702296"/>
                  <a:gd name="connsiteX20" fmla="*/ 71096 w 1930897"/>
                  <a:gd name="connsiteY20" fmla="*/ 4590 h 702296"/>
                  <a:gd name="connsiteX21" fmla="*/ 2040 w 1930897"/>
                  <a:gd name="connsiteY21" fmla="*/ 23640 h 702296"/>
                  <a:gd name="connsiteX22" fmla="*/ 28234 w 1930897"/>
                  <a:gd name="connsiteY22" fmla="*/ 130796 h 702296"/>
                  <a:gd name="connsiteX23" fmla="*/ 128246 w 1930897"/>
                  <a:gd name="connsiteY23" fmla="*/ 304627 h 702296"/>
                  <a:gd name="connsiteX24" fmla="*/ 268740 w 1930897"/>
                  <a:gd name="connsiteY24" fmla="*/ 487984 h 702296"/>
                  <a:gd name="connsiteX25" fmla="*/ 471146 w 1930897"/>
                  <a:gd name="connsiteY25" fmla="*/ 607046 h 702296"/>
                  <a:gd name="connsiteX26" fmla="*/ 654503 w 1930897"/>
                  <a:gd name="connsiteY26" fmla="*/ 676102 h 702296"/>
                  <a:gd name="connsiteX27" fmla="*/ 694984 w 1930897"/>
                  <a:gd name="connsiteY27" fmla="*/ 702296 h 702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930897" h="702296">
                    <a:moveTo>
                      <a:pt x="1697490" y="435596"/>
                    </a:moveTo>
                    <a:cubicBezTo>
                      <a:pt x="1731621" y="400076"/>
                      <a:pt x="1765752" y="364556"/>
                      <a:pt x="1795121" y="328440"/>
                    </a:cubicBezTo>
                    <a:cubicBezTo>
                      <a:pt x="1824490" y="292324"/>
                      <a:pt x="1852669" y="255018"/>
                      <a:pt x="1873703" y="218902"/>
                    </a:cubicBezTo>
                    <a:cubicBezTo>
                      <a:pt x="1894737" y="182786"/>
                      <a:pt x="1912597" y="135558"/>
                      <a:pt x="1921328" y="111746"/>
                    </a:cubicBezTo>
                    <a:cubicBezTo>
                      <a:pt x="1930059" y="87934"/>
                      <a:pt x="1935218" y="83568"/>
                      <a:pt x="1926090" y="76027"/>
                    </a:cubicBezTo>
                    <a:cubicBezTo>
                      <a:pt x="1916962" y="68486"/>
                      <a:pt x="1888387" y="47849"/>
                      <a:pt x="1866559" y="66502"/>
                    </a:cubicBezTo>
                    <a:cubicBezTo>
                      <a:pt x="1844731" y="85155"/>
                      <a:pt x="1820918" y="148655"/>
                      <a:pt x="1795121" y="187946"/>
                    </a:cubicBezTo>
                    <a:cubicBezTo>
                      <a:pt x="1769324" y="227237"/>
                      <a:pt x="1743528" y="264146"/>
                      <a:pt x="1711778" y="302246"/>
                    </a:cubicBezTo>
                    <a:cubicBezTo>
                      <a:pt x="1680028" y="340346"/>
                      <a:pt x="1641133" y="382812"/>
                      <a:pt x="1604621" y="416546"/>
                    </a:cubicBezTo>
                    <a:cubicBezTo>
                      <a:pt x="1568108" y="450280"/>
                      <a:pt x="1533581" y="479252"/>
                      <a:pt x="1492703" y="504652"/>
                    </a:cubicBezTo>
                    <a:cubicBezTo>
                      <a:pt x="1451825" y="530052"/>
                      <a:pt x="1404994" y="549102"/>
                      <a:pt x="1359353" y="568946"/>
                    </a:cubicBezTo>
                    <a:cubicBezTo>
                      <a:pt x="1313712" y="588790"/>
                      <a:pt x="1276406" y="610221"/>
                      <a:pt x="1218859" y="623715"/>
                    </a:cubicBezTo>
                    <a:cubicBezTo>
                      <a:pt x="1161312" y="637209"/>
                      <a:pt x="1072809" y="645543"/>
                      <a:pt x="1014071" y="649909"/>
                    </a:cubicBezTo>
                    <a:cubicBezTo>
                      <a:pt x="955333" y="654275"/>
                      <a:pt x="915646" y="653878"/>
                      <a:pt x="866434" y="649909"/>
                    </a:cubicBezTo>
                    <a:cubicBezTo>
                      <a:pt x="817222" y="645940"/>
                      <a:pt x="775549" y="643558"/>
                      <a:pt x="718796" y="626096"/>
                    </a:cubicBezTo>
                    <a:cubicBezTo>
                      <a:pt x="662043" y="608634"/>
                      <a:pt x="588224" y="578075"/>
                      <a:pt x="525915" y="545134"/>
                    </a:cubicBezTo>
                    <a:cubicBezTo>
                      <a:pt x="463606" y="512193"/>
                      <a:pt x="394549" y="471315"/>
                      <a:pt x="344940" y="428452"/>
                    </a:cubicBezTo>
                    <a:cubicBezTo>
                      <a:pt x="295331" y="385589"/>
                      <a:pt x="257231" y="324471"/>
                      <a:pt x="228259" y="287959"/>
                    </a:cubicBezTo>
                    <a:cubicBezTo>
                      <a:pt x="199287" y="251447"/>
                      <a:pt x="191350" y="242714"/>
                      <a:pt x="171109" y="209377"/>
                    </a:cubicBezTo>
                    <a:cubicBezTo>
                      <a:pt x="150868" y="176040"/>
                      <a:pt x="123484" y="122065"/>
                      <a:pt x="106815" y="87934"/>
                    </a:cubicBezTo>
                    <a:cubicBezTo>
                      <a:pt x="90146" y="53803"/>
                      <a:pt x="88558" y="15306"/>
                      <a:pt x="71096" y="4590"/>
                    </a:cubicBezTo>
                    <a:cubicBezTo>
                      <a:pt x="53634" y="-6126"/>
                      <a:pt x="9184" y="2606"/>
                      <a:pt x="2040" y="23640"/>
                    </a:cubicBezTo>
                    <a:cubicBezTo>
                      <a:pt x="-5104" y="44674"/>
                      <a:pt x="7200" y="83965"/>
                      <a:pt x="28234" y="130796"/>
                    </a:cubicBezTo>
                    <a:cubicBezTo>
                      <a:pt x="49268" y="177627"/>
                      <a:pt x="88162" y="245096"/>
                      <a:pt x="128246" y="304627"/>
                    </a:cubicBezTo>
                    <a:cubicBezTo>
                      <a:pt x="168330" y="364158"/>
                      <a:pt x="211590" y="437581"/>
                      <a:pt x="268740" y="487984"/>
                    </a:cubicBezTo>
                    <a:cubicBezTo>
                      <a:pt x="325890" y="538387"/>
                      <a:pt x="406852" y="575693"/>
                      <a:pt x="471146" y="607046"/>
                    </a:cubicBezTo>
                    <a:cubicBezTo>
                      <a:pt x="535440" y="638399"/>
                      <a:pt x="617197" y="660227"/>
                      <a:pt x="654503" y="676102"/>
                    </a:cubicBezTo>
                    <a:cubicBezTo>
                      <a:pt x="691809" y="691977"/>
                      <a:pt x="693396" y="697136"/>
                      <a:pt x="694984" y="702296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CH"/>
              </a:p>
            </p:txBody>
          </p:sp>
          <p:cxnSp>
            <p:nvCxnSpPr>
              <p:cNvPr id="105" name="Straight Connector 104"/>
              <p:cNvCxnSpPr/>
              <p:nvPr/>
            </p:nvCxnSpPr>
            <p:spPr>
              <a:xfrm flipV="1">
                <a:off x="4395046" y="4602454"/>
                <a:ext cx="7298" cy="738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flipV="1">
                <a:off x="4298902" y="4592456"/>
                <a:ext cx="7298" cy="811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flipH="1">
                <a:off x="4707449" y="4614310"/>
                <a:ext cx="7298" cy="8392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flipH="1">
                <a:off x="4783286" y="4592965"/>
                <a:ext cx="11859" cy="11402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Freeform 108"/>
              <p:cNvSpPr/>
              <p:nvPr/>
            </p:nvSpPr>
            <p:spPr>
              <a:xfrm>
                <a:off x="4399840" y="4601320"/>
                <a:ext cx="316549" cy="21893"/>
              </a:xfrm>
              <a:custGeom>
                <a:avLst/>
                <a:gdLst>
                  <a:gd name="connsiteX0" fmla="*/ 0 w 316707"/>
                  <a:gd name="connsiteY0" fmla="*/ 0 h 21432"/>
                  <a:gd name="connsiteX1" fmla="*/ 95250 w 316707"/>
                  <a:gd name="connsiteY1" fmla="*/ 21432 h 21432"/>
                  <a:gd name="connsiteX2" fmla="*/ 226219 w 316707"/>
                  <a:gd name="connsiteY2" fmla="*/ 14288 h 21432"/>
                  <a:gd name="connsiteX3" fmla="*/ 316707 w 316707"/>
                  <a:gd name="connsiteY3" fmla="*/ 4763 h 21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6707" h="21432">
                    <a:moveTo>
                      <a:pt x="0" y="0"/>
                    </a:moveTo>
                    <a:cubicBezTo>
                      <a:pt x="28773" y="9525"/>
                      <a:pt x="57547" y="19051"/>
                      <a:pt x="95250" y="21432"/>
                    </a:cubicBezTo>
                    <a:lnTo>
                      <a:pt x="226219" y="14288"/>
                    </a:lnTo>
                    <a:cubicBezTo>
                      <a:pt x="263128" y="11510"/>
                      <a:pt x="289917" y="8136"/>
                      <a:pt x="316707" y="4763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CH"/>
              </a:p>
            </p:txBody>
          </p:sp>
          <p:sp>
            <p:nvSpPr>
              <p:cNvPr id="110" name="Freeform 109"/>
              <p:cNvSpPr/>
              <p:nvPr/>
            </p:nvSpPr>
            <p:spPr>
              <a:xfrm>
                <a:off x="4793147" y="4379057"/>
                <a:ext cx="474367" cy="216197"/>
              </a:xfrm>
              <a:custGeom>
                <a:avLst/>
                <a:gdLst>
                  <a:gd name="connsiteX0" fmla="*/ 473869 w 473869"/>
                  <a:gd name="connsiteY0" fmla="*/ 0 h 216694"/>
                  <a:gd name="connsiteX1" fmla="*/ 390525 w 473869"/>
                  <a:gd name="connsiteY1" fmla="*/ 66675 h 216694"/>
                  <a:gd name="connsiteX2" fmla="*/ 304800 w 473869"/>
                  <a:gd name="connsiteY2" fmla="*/ 111919 h 216694"/>
                  <a:gd name="connsiteX3" fmla="*/ 173832 w 473869"/>
                  <a:gd name="connsiteY3" fmla="*/ 171450 h 216694"/>
                  <a:gd name="connsiteX4" fmla="*/ 73819 w 473869"/>
                  <a:gd name="connsiteY4" fmla="*/ 202406 h 216694"/>
                  <a:gd name="connsiteX5" fmla="*/ 0 w 473869"/>
                  <a:gd name="connsiteY5" fmla="*/ 216694 h 216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3869" h="216694">
                    <a:moveTo>
                      <a:pt x="473869" y="0"/>
                    </a:moveTo>
                    <a:cubicBezTo>
                      <a:pt x="446286" y="24011"/>
                      <a:pt x="418703" y="48022"/>
                      <a:pt x="390525" y="66675"/>
                    </a:cubicBezTo>
                    <a:cubicBezTo>
                      <a:pt x="362347" y="85328"/>
                      <a:pt x="340915" y="94457"/>
                      <a:pt x="304800" y="111919"/>
                    </a:cubicBezTo>
                    <a:cubicBezTo>
                      <a:pt x="268685" y="129381"/>
                      <a:pt x="212329" y="156369"/>
                      <a:pt x="173832" y="171450"/>
                    </a:cubicBezTo>
                    <a:cubicBezTo>
                      <a:pt x="135335" y="186531"/>
                      <a:pt x="102791" y="194865"/>
                      <a:pt x="73819" y="202406"/>
                    </a:cubicBezTo>
                    <a:cubicBezTo>
                      <a:pt x="44847" y="209947"/>
                      <a:pt x="0" y="216694"/>
                      <a:pt x="0" y="216694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CH"/>
              </a:p>
            </p:txBody>
          </p:sp>
          <p:sp>
            <p:nvSpPr>
              <p:cNvPr id="111" name="Freeform 110"/>
              <p:cNvSpPr/>
              <p:nvPr/>
            </p:nvSpPr>
            <p:spPr>
              <a:xfrm>
                <a:off x="4296912" y="4673421"/>
                <a:ext cx="97610" cy="26454"/>
              </a:xfrm>
              <a:custGeom>
                <a:avLst/>
                <a:gdLst>
                  <a:gd name="connsiteX0" fmla="*/ 0 w 97631"/>
                  <a:gd name="connsiteY0" fmla="*/ 2381 h 26203"/>
                  <a:gd name="connsiteX1" fmla="*/ 45243 w 97631"/>
                  <a:gd name="connsiteY1" fmla="*/ 26194 h 26203"/>
                  <a:gd name="connsiteX2" fmla="*/ 97631 w 97631"/>
                  <a:gd name="connsiteY2" fmla="*/ 0 h 26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7631" h="26203">
                    <a:moveTo>
                      <a:pt x="0" y="2381"/>
                    </a:moveTo>
                    <a:cubicBezTo>
                      <a:pt x="14485" y="14486"/>
                      <a:pt x="28971" y="26591"/>
                      <a:pt x="45243" y="26194"/>
                    </a:cubicBezTo>
                    <a:cubicBezTo>
                      <a:pt x="61515" y="25797"/>
                      <a:pt x="79573" y="12898"/>
                      <a:pt x="97631" y="0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CH"/>
              </a:p>
            </p:txBody>
          </p:sp>
          <p:sp>
            <p:nvSpPr>
              <p:cNvPr id="112" name="Freeform 111"/>
              <p:cNvSpPr/>
              <p:nvPr/>
            </p:nvSpPr>
            <p:spPr>
              <a:xfrm>
                <a:off x="4702002" y="4695274"/>
                <a:ext cx="83014" cy="26454"/>
              </a:xfrm>
              <a:custGeom>
                <a:avLst/>
                <a:gdLst>
                  <a:gd name="connsiteX0" fmla="*/ 0 w 83344"/>
                  <a:gd name="connsiteY0" fmla="*/ 0 h 26496"/>
                  <a:gd name="connsiteX1" fmla="*/ 42863 w 83344"/>
                  <a:gd name="connsiteY1" fmla="*/ 26194 h 26496"/>
                  <a:gd name="connsiteX2" fmla="*/ 83344 w 83344"/>
                  <a:gd name="connsiteY2" fmla="*/ 11906 h 26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344" h="26496">
                    <a:moveTo>
                      <a:pt x="0" y="0"/>
                    </a:moveTo>
                    <a:cubicBezTo>
                      <a:pt x="14486" y="12105"/>
                      <a:pt x="28972" y="24210"/>
                      <a:pt x="42863" y="26194"/>
                    </a:cubicBezTo>
                    <a:cubicBezTo>
                      <a:pt x="56754" y="28178"/>
                      <a:pt x="70049" y="20042"/>
                      <a:pt x="83344" y="11906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CH"/>
              </a:p>
            </p:txBody>
          </p:sp>
        </p:grpSp>
      </p:grpSp>
      <p:sp>
        <p:nvSpPr>
          <p:cNvPr id="27" name="Rectangle 26"/>
          <p:cNvSpPr/>
          <p:nvPr/>
        </p:nvSpPr>
        <p:spPr>
          <a:xfrm>
            <a:off x="3996147" y="762000"/>
            <a:ext cx="9541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err="1"/>
              <a:t>d</a:t>
            </a:r>
            <a:r>
              <a:rPr lang="en-GB" sz="2400" i="1" dirty="0" err="1"/>
              <a:t>G</a:t>
            </a:r>
            <a:r>
              <a:rPr lang="en-GB" sz="2400" dirty="0"/>
              <a:t>/d</a:t>
            </a:r>
            <a:r>
              <a:rPr lang="en-GB" sz="2400" i="1" dirty="0"/>
              <a:t>x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23940" y="6096000"/>
            <a:ext cx="105189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dirty="0" smtClean="0"/>
              <a:t>X (µm)</a:t>
            </a:r>
            <a:endParaRPr lang="en-GB" sz="2500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5612920" y="1600200"/>
            <a:ext cx="1066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715000" y="1143000"/>
            <a:ext cx="85151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dirty="0" smtClean="0"/>
              <a:t>1 µm</a:t>
            </a:r>
            <a:endParaRPr lang="en-GB" sz="2500" dirty="0"/>
          </a:p>
        </p:txBody>
      </p:sp>
      <p:sp>
        <p:nvSpPr>
          <p:cNvPr id="31" name="TextBox 30"/>
          <p:cNvSpPr txBox="1"/>
          <p:nvPr/>
        </p:nvSpPr>
        <p:spPr>
          <a:xfrm rot="16200000">
            <a:off x="561202" y="3312308"/>
            <a:ext cx="103105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dirty="0" smtClean="0"/>
              <a:t>y (µm)</a:t>
            </a:r>
            <a:endParaRPr lang="en-GB" sz="2500" dirty="0"/>
          </a:p>
        </p:txBody>
      </p:sp>
    </p:spTree>
    <p:extLst>
      <p:ext uri="{BB962C8B-B14F-4D97-AF65-F5344CB8AC3E}">
        <p14:creationId xmlns:p14="http://schemas.microsoft.com/office/powerpoint/2010/main" val="285473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Magnetic field dependence</a:t>
            </a:r>
            <a:endParaRPr lang="de-CH" dirty="0" smtClean="0"/>
          </a:p>
        </p:txBody>
      </p:sp>
      <p:pic>
        <p:nvPicPr>
          <p:cNvPr id="17411" name="Picture 54" descr="dI(B,x)d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914400"/>
            <a:ext cx="6096000" cy="591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905000" y="2286000"/>
            <a:ext cx="1408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QPCSGM116</a:t>
            </a:r>
          </a:p>
          <a:p>
            <a:r>
              <a:rPr lang="en-GB" dirty="0" smtClean="0"/>
              <a:t>5</a:t>
            </a:r>
            <a:r>
              <a:rPr lang="en-GB" baseline="30000" dirty="0" smtClean="0"/>
              <a:t>th</a:t>
            </a:r>
            <a:r>
              <a:rPr lang="en-GB" dirty="0" smtClean="0"/>
              <a:t> </a:t>
            </a:r>
            <a:r>
              <a:rPr lang="en-GB" dirty="0" err="1" smtClean="0"/>
              <a:t>cooldown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5486400" y="1981200"/>
            <a:ext cx="3715312" cy="4802922"/>
            <a:chOff x="5486400" y="1981200"/>
            <a:chExt cx="3715312" cy="4802922"/>
          </a:xfrm>
        </p:grpSpPr>
        <p:pic>
          <p:nvPicPr>
            <p:cNvPr id="1536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1981200"/>
              <a:ext cx="3715312" cy="3938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5943600" y="5953125"/>
              <a:ext cx="319125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err="1" smtClean="0"/>
                <a:t>Dr.</a:t>
              </a:r>
              <a:r>
                <a:rPr lang="en-GB" sz="2400" dirty="0" smtClean="0"/>
                <a:t> </a:t>
              </a:r>
              <a:r>
                <a:rPr lang="en-GB" sz="2400" dirty="0" err="1" smtClean="0"/>
                <a:t>Dietmar</a:t>
              </a:r>
              <a:r>
                <a:rPr lang="en-GB" sz="2400" dirty="0" smtClean="0"/>
                <a:t> </a:t>
              </a:r>
              <a:r>
                <a:rPr lang="en-GB" sz="2400" dirty="0" err="1" smtClean="0"/>
                <a:t>Weinmann</a:t>
              </a:r>
              <a:r>
                <a:rPr lang="en-GB" sz="2400" dirty="0" smtClean="0"/>
                <a:t>, </a:t>
              </a:r>
            </a:p>
            <a:p>
              <a:r>
                <a:rPr lang="en-GB" sz="2400" dirty="0" smtClean="0"/>
                <a:t>Strasbourg, France</a:t>
              </a:r>
              <a:endParaRPr lang="en-GB" sz="2400" dirty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2743200" y="909935"/>
            <a:ext cx="9541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err="1"/>
              <a:t>d</a:t>
            </a:r>
            <a:r>
              <a:rPr lang="en-GB" sz="2400" i="1" dirty="0" err="1"/>
              <a:t>G</a:t>
            </a:r>
            <a:r>
              <a:rPr lang="en-GB" sz="2400" dirty="0"/>
              <a:t>/d</a:t>
            </a:r>
            <a:r>
              <a:rPr lang="en-GB" sz="2400" i="1" dirty="0"/>
              <a:t>x</a:t>
            </a:r>
          </a:p>
        </p:txBody>
      </p:sp>
      <p:sp>
        <p:nvSpPr>
          <p:cNvPr id="9" name="Rectangle 8"/>
          <p:cNvSpPr/>
          <p:nvPr/>
        </p:nvSpPr>
        <p:spPr>
          <a:xfrm>
            <a:off x="7344056" y="1676400"/>
            <a:ext cx="9541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err="1"/>
              <a:t>d</a:t>
            </a:r>
            <a:r>
              <a:rPr lang="en-GB" sz="2400" i="1" dirty="0" err="1"/>
              <a:t>G</a:t>
            </a:r>
            <a:r>
              <a:rPr lang="en-GB" sz="2400" dirty="0"/>
              <a:t>/d</a:t>
            </a:r>
            <a:r>
              <a:rPr lang="en-GB" sz="2400" i="1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2376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GB" dirty="0"/>
              <a:t>Summary (experimental observations)</a:t>
            </a:r>
          </a:p>
        </p:txBody>
      </p:sp>
      <p:sp>
        <p:nvSpPr>
          <p:cNvPr id="3" name="Rectangle 2"/>
          <p:cNvSpPr/>
          <p:nvPr/>
        </p:nvSpPr>
        <p:spPr>
          <a:xfrm>
            <a:off x="331991" y="1176278"/>
            <a:ext cx="3882986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000" i="1" dirty="0" smtClean="0"/>
              <a:t>QPC</a:t>
            </a:r>
            <a:r>
              <a:rPr lang="en-GB" sz="3000" dirty="0" smtClean="0"/>
              <a:t>:</a:t>
            </a:r>
            <a:endParaRPr lang="en-GB" sz="3000" dirty="0" smtClean="0"/>
          </a:p>
          <a:p>
            <a:pPr marL="457200" indent="-457200">
              <a:buFont typeface="Arial" pitchFamily="34" charset="0"/>
              <a:buChar char="•"/>
            </a:pPr>
            <a:endParaRPr lang="en-GB" sz="30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GB" sz="3000" dirty="0" smtClean="0"/>
              <a:t>Backscattering effect</a:t>
            </a:r>
          </a:p>
          <a:p>
            <a:pPr marL="457200" indent="-457200">
              <a:buFont typeface="Arial" pitchFamily="34" charset="0"/>
              <a:buChar char="•"/>
            </a:pPr>
            <a:endParaRPr lang="en-GB" sz="30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GB" sz="3000" dirty="0" smtClean="0"/>
              <a:t>Interference effect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" y="4800600"/>
            <a:ext cx="4624728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000" i="1" dirty="0" smtClean="0"/>
              <a:t>Ballistic stadium</a:t>
            </a:r>
            <a:r>
              <a:rPr lang="en-GB" sz="3000" dirty="0" smtClean="0"/>
              <a:t>:</a:t>
            </a:r>
          </a:p>
          <a:p>
            <a:endParaRPr lang="en-GB" sz="20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GB" sz="3000" dirty="0" smtClean="0"/>
              <a:t>Two fringe </a:t>
            </a:r>
            <a:r>
              <a:rPr lang="en-GB" sz="3000" dirty="0" smtClean="0"/>
              <a:t>patterns</a:t>
            </a:r>
          </a:p>
          <a:p>
            <a:pPr marL="457200" indent="-457200">
              <a:buFont typeface="Arial" pitchFamily="34" charset="0"/>
              <a:buChar char="•"/>
            </a:pPr>
            <a:endParaRPr lang="en-GB" sz="20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GB" sz="3000" dirty="0" smtClean="0"/>
              <a:t>Conductance fluctuations</a:t>
            </a:r>
            <a:endParaRPr lang="en-GB" sz="3000" dirty="0"/>
          </a:p>
        </p:txBody>
      </p:sp>
      <p:grpSp>
        <p:nvGrpSpPr>
          <p:cNvPr id="2" name="Group 1"/>
          <p:cNvGrpSpPr/>
          <p:nvPr/>
        </p:nvGrpSpPr>
        <p:grpSpPr>
          <a:xfrm>
            <a:off x="4652984" y="3887417"/>
            <a:ext cx="2286000" cy="2589583"/>
            <a:chOff x="1981200" y="795339"/>
            <a:chExt cx="4948320" cy="5605462"/>
          </a:xfrm>
        </p:grpSpPr>
        <p:pic>
          <p:nvPicPr>
            <p:cNvPr id="9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20" b="9913"/>
            <a:stretch/>
          </p:blipFill>
          <p:spPr bwMode="auto">
            <a:xfrm>
              <a:off x="1981200" y="795339"/>
              <a:ext cx="4948320" cy="5605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" name="Straight Connector 9"/>
            <p:cNvCxnSpPr/>
            <p:nvPr/>
          </p:nvCxnSpPr>
          <p:spPr>
            <a:xfrm>
              <a:off x="5170477" y="1779691"/>
              <a:ext cx="112161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975089" y="1036246"/>
              <a:ext cx="1750697" cy="799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1 µm</a:t>
              </a:r>
              <a:endParaRPr lang="en-GB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102886" y="4215642"/>
            <a:ext cx="1964914" cy="2154059"/>
            <a:chOff x="1310640" y="1010109"/>
            <a:chExt cx="4500287" cy="493349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0640" y="1187380"/>
              <a:ext cx="4328160" cy="4756220"/>
            </a:xfrm>
            <a:prstGeom prst="rect">
              <a:avLst/>
            </a:prstGeom>
          </p:spPr>
        </p:pic>
        <p:sp>
          <p:nvSpPr>
            <p:cNvPr id="13" name="Line 8"/>
            <p:cNvSpPr>
              <a:spLocks noChangeShapeType="1"/>
            </p:cNvSpPr>
            <p:nvPr/>
          </p:nvSpPr>
          <p:spPr bwMode="auto">
            <a:xfrm>
              <a:off x="3933824" y="1708200"/>
              <a:ext cx="16383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3753956" y="1010109"/>
              <a:ext cx="2056971" cy="8458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GB" sz="1800" dirty="0">
                  <a:latin typeface="Times New Roman" pitchFamily="18" charset="0"/>
                </a:rPr>
                <a:t>500 nm</a:t>
              </a:r>
              <a:endParaRPr lang="el-GR" sz="1800" dirty="0">
                <a:latin typeface="Times New Roman" pitchFamily="18" charset="0"/>
              </a:endParaRPr>
            </a:p>
          </p:txBody>
        </p:sp>
      </p:grpSp>
      <p:pic>
        <p:nvPicPr>
          <p:cNvPr id="2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9" t="7469" r="8977" b="10753"/>
          <a:stretch>
            <a:fillRect/>
          </a:stretch>
        </p:blipFill>
        <p:spPr bwMode="auto">
          <a:xfrm>
            <a:off x="5715000" y="1066800"/>
            <a:ext cx="2133600" cy="2614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/>
          <p:cNvCxnSpPr/>
          <p:nvPr/>
        </p:nvCxnSpPr>
        <p:spPr>
          <a:xfrm>
            <a:off x="6849695" y="3558885"/>
            <a:ext cx="927401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010400" y="3200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 µm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833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771291"/>
            <a:ext cx="5486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000" dirty="0" smtClean="0"/>
              <a:t>Center of the stadium</a:t>
            </a:r>
            <a:endParaRPr lang="de-CH" sz="3000" dirty="0"/>
          </a:p>
        </p:txBody>
      </p:sp>
      <p:pic>
        <p:nvPicPr>
          <p:cNvPr id="12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612" y="1066800"/>
            <a:ext cx="299878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28600" y="3629403"/>
            <a:ext cx="541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000" dirty="0" smtClean="0"/>
              <a:t>Positions of the lens-shaped regions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16"/>
          <a:stretch/>
        </p:blipFill>
        <p:spPr>
          <a:xfrm>
            <a:off x="6952248" y="3915332"/>
            <a:ext cx="2191752" cy="1473458"/>
          </a:xfrm>
          <a:prstGeom prst="rect">
            <a:avLst/>
          </a:prstGeom>
        </p:spPr>
      </p:pic>
      <p:grpSp>
        <p:nvGrpSpPr>
          <p:cNvPr id="75776" name="Group 75775"/>
          <p:cNvGrpSpPr/>
          <p:nvPr/>
        </p:nvGrpSpPr>
        <p:grpSpPr>
          <a:xfrm>
            <a:off x="5029200" y="3940551"/>
            <a:ext cx="2036963" cy="1545849"/>
            <a:chOff x="6128808" y="4200221"/>
            <a:chExt cx="1434511" cy="1088649"/>
          </a:xfrm>
        </p:grpSpPr>
        <p:pic>
          <p:nvPicPr>
            <p:cNvPr id="63" name="Picture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274"/>
            <a:stretch/>
          </p:blipFill>
          <p:spPr bwMode="auto">
            <a:xfrm>
              <a:off x="6128808" y="4209554"/>
              <a:ext cx="1434511" cy="1079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4" name="Group 99"/>
            <p:cNvGrpSpPr>
              <a:grpSpLocks noChangeAspect="1"/>
            </p:cNvGrpSpPr>
            <p:nvPr/>
          </p:nvGrpSpPr>
          <p:grpSpPr bwMode="auto">
            <a:xfrm rot="21420000">
              <a:off x="6422122" y="4200221"/>
              <a:ext cx="847382" cy="1064241"/>
              <a:chOff x="9762670" y="1149887"/>
              <a:chExt cx="3687336" cy="4629773"/>
            </a:xfrm>
          </p:grpSpPr>
          <p:cxnSp>
            <p:nvCxnSpPr>
              <p:cNvPr id="65" name="Straight Connector 64"/>
              <p:cNvCxnSpPr/>
              <p:nvPr/>
            </p:nvCxnSpPr>
            <p:spPr>
              <a:xfrm flipH="1" flipV="1">
                <a:off x="10387013" y="1275241"/>
                <a:ext cx="401326" cy="70004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flipH="1" flipV="1">
                <a:off x="10503102" y="1149887"/>
                <a:ext cx="387893" cy="75543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rot="900000">
                <a:off x="11030071" y="5424916"/>
                <a:ext cx="127619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flipH="1" flipV="1">
                <a:off x="12327496" y="4785838"/>
                <a:ext cx="512153" cy="9938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12428816" y="4723530"/>
                <a:ext cx="560850" cy="103914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0" name="Group 132"/>
              <p:cNvGrpSpPr>
                <a:grpSpLocks/>
              </p:cNvGrpSpPr>
              <p:nvPr/>
            </p:nvGrpSpPr>
            <p:grpSpPr bwMode="auto">
              <a:xfrm rot="900000">
                <a:off x="10365016" y="1799594"/>
                <a:ext cx="3084990" cy="1126239"/>
                <a:chOff x="3649839" y="2627817"/>
                <a:chExt cx="1925129" cy="702808"/>
              </a:xfrm>
            </p:grpSpPr>
            <p:sp>
              <p:nvSpPr>
                <p:cNvPr id="81" name="Freeform 80"/>
                <p:cNvSpPr/>
                <p:nvPr/>
              </p:nvSpPr>
              <p:spPr>
                <a:xfrm>
                  <a:off x="3641633" y="2702625"/>
                  <a:ext cx="1837960" cy="624366"/>
                </a:xfrm>
                <a:custGeom>
                  <a:avLst/>
                  <a:gdLst>
                    <a:gd name="connsiteX0" fmla="*/ 1838942 w 1838942"/>
                    <a:gd name="connsiteY0" fmla="*/ 622927 h 622927"/>
                    <a:gd name="connsiteX1" fmla="*/ 1746074 w 1838942"/>
                    <a:gd name="connsiteY1" fmla="*/ 408614 h 622927"/>
                    <a:gd name="connsiteX2" fmla="*/ 1567480 w 1838942"/>
                    <a:gd name="connsiteY2" fmla="*/ 218114 h 622927"/>
                    <a:gd name="connsiteX3" fmla="*/ 1367455 w 1838942"/>
                    <a:gd name="connsiteY3" fmla="*/ 80002 h 622927"/>
                    <a:gd name="connsiteX4" fmla="*/ 1072180 w 1838942"/>
                    <a:gd name="connsiteY4" fmla="*/ 6183 h 622927"/>
                    <a:gd name="connsiteX5" fmla="*/ 795955 w 1838942"/>
                    <a:gd name="connsiteY5" fmla="*/ 13327 h 622927"/>
                    <a:gd name="connsiteX6" fmla="*/ 557830 w 1838942"/>
                    <a:gd name="connsiteY6" fmla="*/ 87145 h 622927"/>
                    <a:gd name="connsiteX7" fmla="*/ 298274 w 1838942"/>
                    <a:gd name="connsiteY7" fmla="*/ 249070 h 622927"/>
                    <a:gd name="connsiteX8" fmla="*/ 131586 w 1838942"/>
                    <a:gd name="connsiteY8" fmla="*/ 453858 h 622927"/>
                    <a:gd name="connsiteX9" fmla="*/ 72055 w 1838942"/>
                    <a:gd name="connsiteY9" fmla="*/ 570539 h 622927"/>
                    <a:gd name="connsiteX10" fmla="*/ 617 w 1838942"/>
                    <a:gd name="connsiteY10" fmla="*/ 546727 h 622927"/>
                    <a:gd name="connsiteX11" fmla="*/ 114917 w 1838942"/>
                    <a:gd name="connsiteY11" fmla="*/ 325270 h 622927"/>
                    <a:gd name="connsiteX12" fmla="*/ 229217 w 1838942"/>
                    <a:gd name="connsiteY12" fmla="*/ 218114 h 6229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838942" h="622927">
                      <a:moveTo>
                        <a:pt x="1838942" y="622927"/>
                      </a:moveTo>
                      <a:cubicBezTo>
                        <a:pt x="1815130" y="549505"/>
                        <a:pt x="1791318" y="476083"/>
                        <a:pt x="1746074" y="408614"/>
                      </a:cubicBezTo>
                      <a:cubicBezTo>
                        <a:pt x="1700830" y="341145"/>
                        <a:pt x="1630583" y="272883"/>
                        <a:pt x="1567480" y="218114"/>
                      </a:cubicBezTo>
                      <a:cubicBezTo>
                        <a:pt x="1504377" y="163345"/>
                        <a:pt x="1450005" y="115324"/>
                        <a:pt x="1367455" y="80002"/>
                      </a:cubicBezTo>
                      <a:cubicBezTo>
                        <a:pt x="1284905" y="44680"/>
                        <a:pt x="1167430" y="17295"/>
                        <a:pt x="1072180" y="6183"/>
                      </a:cubicBezTo>
                      <a:cubicBezTo>
                        <a:pt x="976930" y="-4929"/>
                        <a:pt x="881680" y="-167"/>
                        <a:pt x="795955" y="13327"/>
                      </a:cubicBezTo>
                      <a:cubicBezTo>
                        <a:pt x="710230" y="26821"/>
                        <a:pt x="640777" y="47854"/>
                        <a:pt x="557830" y="87145"/>
                      </a:cubicBezTo>
                      <a:cubicBezTo>
                        <a:pt x="474883" y="126435"/>
                        <a:pt x="369315" y="187951"/>
                        <a:pt x="298274" y="249070"/>
                      </a:cubicBezTo>
                      <a:cubicBezTo>
                        <a:pt x="227233" y="310189"/>
                        <a:pt x="169289" y="400280"/>
                        <a:pt x="131586" y="453858"/>
                      </a:cubicBezTo>
                      <a:cubicBezTo>
                        <a:pt x="93883" y="507436"/>
                        <a:pt x="93883" y="555061"/>
                        <a:pt x="72055" y="570539"/>
                      </a:cubicBezTo>
                      <a:cubicBezTo>
                        <a:pt x="50227" y="586017"/>
                        <a:pt x="-6527" y="587605"/>
                        <a:pt x="617" y="546727"/>
                      </a:cubicBezTo>
                      <a:cubicBezTo>
                        <a:pt x="7761" y="505849"/>
                        <a:pt x="76817" y="380039"/>
                        <a:pt x="114917" y="325270"/>
                      </a:cubicBezTo>
                      <a:cubicBezTo>
                        <a:pt x="153017" y="270501"/>
                        <a:pt x="191117" y="244307"/>
                        <a:pt x="229217" y="218114"/>
                      </a:cubicBez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CH"/>
                </a:p>
              </p:txBody>
            </p:sp>
            <p:sp>
              <p:nvSpPr>
                <p:cNvPr id="82" name="Freeform 81"/>
                <p:cNvSpPr/>
                <p:nvPr/>
              </p:nvSpPr>
              <p:spPr>
                <a:xfrm>
                  <a:off x="3930188" y="2624571"/>
                  <a:ext cx="1640961" cy="703983"/>
                </a:xfrm>
                <a:custGeom>
                  <a:avLst/>
                  <a:gdLst>
                    <a:gd name="connsiteX0" fmla="*/ 0 w 1641143"/>
                    <a:gd name="connsiteY0" fmla="*/ 241589 h 702808"/>
                    <a:gd name="connsiteX1" fmla="*/ 190500 w 1641143"/>
                    <a:gd name="connsiteY1" fmla="*/ 122527 h 702808"/>
                    <a:gd name="connsiteX2" fmla="*/ 407194 w 1641143"/>
                    <a:gd name="connsiteY2" fmla="*/ 43946 h 702808"/>
                    <a:gd name="connsiteX3" fmla="*/ 685800 w 1641143"/>
                    <a:gd name="connsiteY3" fmla="*/ 1083 h 702808"/>
                    <a:gd name="connsiteX4" fmla="*/ 1097756 w 1641143"/>
                    <a:gd name="connsiteY4" fmla="*/ 86808 h 702808"/>
                    <a:gd name="connsiteX5" fmla="*/ 1404938 w 1641143"/>
                    <a:gd name="connsiteY5" fmla="*/ 291596 h 702808"/>
                    <a:gd name="connsiteX6" fmla="*/ 1578769 w 1641143"/>
                    <a:gd name="connsiteY6" fmla="*/ 522577 h 702808"/>
                    <a:gd name="connsiteX7" fmla="*/ 1640681 w 1641143"/>
                    <a:gd name="connsiteY7" fmla="*/ 684502 h 702808"/>
                    <a:gd name="connsiteX8" fmla="*/ 1552575 w 1641143"/>
                    <a:gd name="connsiteY8" fmla="*/ 701171 h 7028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41143" h="702808">
                      <a:moveTo>
                        <a:pt x="0" y="241589"/>
                      </a:moveTo>
                      <a:cubicBezTo>
                        <a:pt x="61317" y="198528"/>
                        <a:pt x="122634" y="155467"/>
                        <a:pt x="190500" y="122527"/>
                      </a:cubicBezTo>
                      <a:cubicBezTo>
                        <a:pt x="258366" y="89586"/>
                        <a:pt x="324644" y="64187"/>
                        <a:pt x="407194" y="43946"/>
                      </a:cubicBezTo>
                      <a:cubicBezTo>
                        <a:pt x="489744" y="23705"/>
                        <a:pt x="570706" y="-6061"/>
                        <a:pt x="685800" y="1083"/>
                      </a:cubicBezTo>
                      <a:cubicBezTo>
                        <a:pt x="800894" y="8227"/>
                        <a:pt x="977900" y="38389"/>
                        <a:pt x="1097756" y="86808"/>
                      </a:cubicBezTo>
                      <a:cubicBezTo>
                        <a:pt x="1217612" y="135227"/>
                        <a:pt x="1324769" y="218968"/>
                        <a:pt x="1404938" y="291596"/>
                      </a:cubicBezTo>
                      <a:cubicBezTo>
                        <a:pt x="1485107" y="364224"/>
                        <a:pt x="1539479" y="457093"/>
                        <a:pt x="1578769" y="522577"/>
                      </a:cubicBezTo>
                      <a:cubicBezTo>
                        <a:pt x="1618060" y="588061"/>
                        <a:pt x="1645047" y="654737"/>
                        <a:pt x="1640681" y="684502"/>
                      </a:cubicBezTo>
                      <a:cubicBezTo>
                        <a:pt x="1636315" y="714267"/>
                        <a:pt x="1565672" y="697996"/>
                        <a:pt x="1552575" y="701171"/>
                      </a:cubicBez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CH"/>
                </a:p>
              </p:txBody>
            </p:sp>
          </p:grpSp>
          <p:grpSp>
            <p:nvGrpSpPr>
              <p:cNvPr id="71" name="Group 133"/>
              <p:cNvGrpSpPr>
                <a:grpSpLocks/>
              </p:cNvGrpSpPr>
              <p:nvPr/>
            </p:nvGrpSpPr>
            <p:grpSpPr bwMode="auto">
              <a:xfrm rot="900000">
                <a:off x="9762670" y="3750575"/>
                <a:ext cx="3094233" cy="1320514"/>
                <a:chOff x="3617460" y="3898279"/>
                <a:chExt cx="1930897" cy="824042"/>
              </a:xfrm>
            </p:grpSpPr>
            <p:sp>
              <p:nvSpPr>
                <p:cNvPr id="72" name="Freeform 71"/>
                <p:cNvSpPr/>
                <p:nvPr/>
              </p:nvSpPr>
              <p:spPr>
                <a:xfrm>
                  <a:off x="3611582" y="3893078"/>
                  <a:ext cx="1931220" cy="702937"/>
                </a:xfrm>
                <a:custGeom>
                  <a:avLst/>
                  <a:gdLst>
                    <a:gd name="connsiteX0" fmla="*/ 1697490 w 1930897"/>
                    <a:gd name="connsiteY0" fmla="*/ 435596 h 702296"/>
                    <a:gd name="connsiteX1" fmla="*/ 1795121 w 1930897"/>
                    <a:gd name="connsiteY1" fmla="*/ 328440 h 702296"/>
                    <a:gd name="connsiteX2" fmla="*/ 1873703 w 1930897"/>
                    <a:gd name="connsiteY2" fmla="*/ 218902 h 702296"/>
                    <a:gd name="connsiteX3" fmla="*/ 1921328 w 1930897"/>
                    <a:gd name="connsiteY3" fmla="*/ 111746 h 702296"/>
                    <a:gd name="connsiteX4" fmla="*/ 1926090 w 1930897"/>
                    <a:gd name="connsiteY4" fmla="*/ 76027 h 702296"/>
                    <a:gd name="connsiteX5" fmla="*/ 1866559 w 1930897"/>
                    <a:gd name="connsiteY5" fmla="*/ 66502 h 702296"/>
                    <a:gd name="connsiteX6" fmla="*/ 1795121 w 1930897"/>
                    <a:gd name="connsiteY6" fmla="*/ 187946 h 702296"/>
                    <a:gd name="connsiteX7" fmla="*/ 1711778 w 1930897"/>
                    <a:gd name="connsiteY7" fmla="*/ 302246 h 702296"/>
                    <a:gd name="connsiteX8" fmla="*/ 1604621 w 1930897"/>
                    <a:gd name="connsiteY8" fmla="*/ 416546 h 702296"/>
                    <a:gd name="connsiteX9" fmla="*/ 1492703 w 1930897"/>
                    <a:gd name="connsiteY9" fmla="*/ 504652 h 702296"/>
                    <a:gd name="connsiteX10" fmla="*/ 1359353 w 1930897"/>
                    <a:gd name="connsiteY10" fmla="*/ 568946 h 702296"/>
                    <a:gd name="connsiteX11" fmla="*/ 1218859 w 1930897"/>
                    <a:gd name="connsiteY11" fmla="*/ 623715 h 702296"/>
                    <a:gd name="connsiteX12" fmla="*/ 1014071 w 1930897"/>
                    <a:gd name="connsiteY12" fmla="*/ 649909 h 702296"/>
                    <a:gd name="connsiteX13" fmla="*/ 866434 w 1930897"/>
                    <a:gd name="connsiteY13" fmla="*/ 649909 h 702296"/>
                    <a:gd name="connsiteX14" fmla="*/ 718796 w 1930897"/>
                    <a:gd name="connsiteY14" fmla="*/ 626096 h 702296"/>
                    <a:gd name="connsiteX15" fmla="*/ 525915 w 1930897"/>
                    <a:gd name="connsiteY15" fmla="*/ 545134 h 702296"/>
                    <a:gd name="connsiteX16" fmla="*/ 344940 w 1930897"/>
                    <a:gd name="connsiteY16" fmla="*/ 428452 h 702296"/>
                    <a:gd name="connsiteX17" fmla="*/ 228259 w 1930897"/>
                    <a:gd name="connsiteY17" fmla="*/ 287959 h 702296"/>
                    <a:gd name="connsiteX18" fmla="*/ 171109 w 1930897"/>
                    <a:gd name="connsiteY18" fmla="*/ 209377 h 702296"/>
                    <a:gd name="connsiteX19" fmla="*/ 106815 w 1930897"/>
                    <a:gd name="connsiteY19" fmla="*/ 87934 h 702296"/>
                    <a:gd name="connsiteX20" fmla="*/ 71096 w 1930897"/>
                    <a:gd name="connsiteY20" fmla="*/ 4590 h 702296"/>
                    <a:gd name="connsiteX21" fmla="*/ 2040 w 1930897"/>
                    <a:gd name="connsiteY21" fmla="*/ 23640 h 702296"/>
                    <a:gd name="connsiteX22" fmla="*/ 28234 w 1930897"/>
                    <a:gd name="connsiteY22" fmla="*/ 130796 h 702296"/>
                    <a:gd name="connsiteX23" fmla="*/ 128246 w 1930897"/>
                    <a:gd name="connsiteY23" fmla="*/ 304627 h 702296"/>
                    <a:gd name="connsiteX24" fmla="*/ 268740 w 1930897"/>
                    <a:gd name="connsiteY24" fmla="*/ 487984 h 702296"/>
                    <a:gd name="connsiteX25" fmla="*/ 471146 w 1930897"/>
                    <a:gd name="connsiteY25" fmla="*/ 607046 h 702296"/>
                    <a:gd name="connsiteX26" fmla="*/ 654503 w 1930897"/>
                    <a:gd name="connsiteY26" fmla="*/ 676102 h 702296"/>
                    <a:gd name="connsiteX27" fmla="*/ 694984 w 1930897"/>
                    <a:gd name="connsiteY27" fmla="*/ 702296 h 7022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1930897" h="702296">
                      <a:moveTo>
                        <a:pt x="1697490" y="435596"/>
                      </a:moveTo>
                      <a:cubicBezTo>
                        <a:pt x="1731621" y="400076"/>
                        <a:pt x="1765752" y="364556"/>
                        <a:pt x="1795121" y="328440"/>
                      </a:cubicBezTo>
                      <a:cubicBezTo>
                        <a:pt x="1824490" y="292324"/>
                        <a:pt x="1852669" y="255018"/>
                        <a:pt x="1873703" y="218902"/>
                      </a:cubicBezTo>
                      <a:cubicBezTo>
                        <a:pt x="1894737" y="182786"/>
                        <a:pt x="1912597" y="135558"/>
                        <a:pt x="1921328" y="111746"/>
                      </a:cubicBezTo>
                      <a:cubicBezTo>
                        <a:pt x="1930059" y="87934"/>
                        <a:pt x="1935218" y="83568"/>
                        <a:pt x="1926090" y="76027"/>
                      </a:cubicBezTo>
                      <a:cubicBezTo>
                        <a:pt x="1916962" y="68486"/>
                        <a:pt x="1888387" y="47849"/>
                        <a:pt x="1866559" y="66502"/>
                      </a:cubicBezTo>
                      <a:cubicBezTo>
                        <a:pt x="1844731" y="85155"/>
                        <a:pt x="1820918" y="148655"/>
                        <a:pt x="1795121" y="187946"/>
                      </a:cubicBezTo>
                      <a:cubicBezTo>
                        <a:pt x="1769324" y="227237"/>
                        <a:pt x="1743528" y="264146"/>
                        <a:pt x="1711778" y="302246"/>
                      </a:cubicBezTo>
                      <a:cubicBezTo>
                        <a:pt x="1680028" y="340346"/>
                        <a:pt x="1641133" y="382812"/>
                        <a:pt x="1604621" y="416546"/>
                      </a:cubicBezTo>
                      <a:cubicBezTo>
                        <a:pt x="1568108" y="450280"/>
                        <a:pt x="1533581" y="479252"/>
                        <a:pt x="1492703" y="504652"/>
                      </a:cubicBezTo>
                      <a:cubicBezTo>
                        <a:pt x="1451825" y="530052"/>
                        <a:pt x="1404994" y="549102"/>
                        <a:pt x="1359353" y="568946"/>
                      </a:cubicBezTo>
                      <a:cubicBezTo>
                        <a:pt x="1313712" y="588790"/>
                        <a:pt x="1276406" y="610221"/>
                        <a:pt x="1218859" y="623715"/>
                      </a:cubicBezTo>
                      <a:cubicBezTo>
                        <a:pt x="1161312" y="637209"/>
                        <a:pt x="1072809" y="645543"/>
                        <a:pt x="1014071" y="649909"/>
                      </a:cubicBezTo>
                      <a:cubicBezTo>
                        <a:pt x="955333" y="654275"/>
                        <a:pt x="915646" y="653878"/>
                        <a:pt x="866434" y="649909"/>
                      </a:cubicBezTo>
                      <a:cubicBezTo>
                        <a:pt x="817222" y="645940"/>
                        <a:pt x="775549" y="643558"/>
                        <a:pt x="718796" y="626096"/>
                      </a:cubicBezTo>
                      <a:cubicBezTo>
                        <a:pt x="662043" y="608634"/>
                        <a:pt x="588224" y="578075"/>
                        <a:pt x="525915" y="545134"/>
                      </a:cubicBezTo>
                      <a:cubicBezTo>
                        <a:pt x="463606" y="512193"/>
                        <a:pt x="394549" y="471315"/>
                        <a:pt x="344940" y="428452"/>
                      </a:cubicBezTo>
                      <a:cubicBezTo>
                        <a:pt x="295331" y="385589"/>
                        <a:pt x="257231" y="324471"/>
                        <a:pt x="228259" y="287959"/>
                      </a:cubicBezTo>
                      <a:cubicBezTo>
                        <a:pt x="199287" y="251447"/>
                        <a:pt x="191350" y="242714"/>
                        <a:pt x="171109" y="209377"/>
                      </a:cubicBezTo>
                      <a:cubicBezTo>
                        <a:pt x="150868" y="176040"/>
                        <a:pt x="123484" y="122065"/>
                        <a:pt x="106815" y="87934"/>
                      </a:cubicBezTo>
                      <a:cubicBezTo>
                        <a:pt x="90146" y="53803"/>
                        <a:pt x="88558" y="15306"/>
                        <a:pt x="71096" y="4590"/>
                      </a:cubicBezTo>
                      <a:cubicBezTo>
                        <a:pt x="53634" y="-6126"/>
                        <a:pt x="9184" y="2606"/>
                        <a:pt x="2040" y="23640"/>
                      </a:cubicBezTo>
                      <a:cubicBezTo>
                        <a:pt x="-5104" y="44674"/>
                        <a:pt x="7200" y="83965"/>
                        <a:pt x="28234" y="130796"/>
                      </a:cubicBezTo>
                      <a:cubicBezTo>
                        <a:pt x="49268" y="177627"/>
                        <a:pt x="88162" y="245096"/>
                        <a:pt x="128246" y="304627"/>
                      </a:cubicBezTo>
                      <a:cubicBezTo>
                        <a:pt x="168330" y="364158"/>
                        <a:pt x="211590" y="437581"/>
                        <a:pt x="268740" y="487984"/>
                      </a:cubicBezTo>
                      <a:cubicBezTo>
                        <a:pt x="325890" y="538387"/>
                        <a:pt x="406852" y="575693"/>
                        <a:pt x="471146" y="607046"/>
                      </a:cubicBezTo>
                      <a:cubicBezTo>
                        <a:pt x="535440" y="638399"/>
                        <a:pt x="617197" y="660227"/>
                        <a:pt x="654503" y="676102"/>
                      </a:cubicBezTo>
                      <a:cubicBezTo>
                        <a:pt x="691809" y="691977"/>
                        <a:pt x="693396" y="697136"/>
                        <a:pt x="694984" y="702296"/>
                      </a:cubicBez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CH"/>
                </a:p>
              </p:txBody>
            </p:sp>
            <p:cxnSp>
              <p:nvCxnSpPr>
                <p:cNvPr id="73" name="Straight Connector 72"/>
                <p:cNvCxnSpPr/>
                <p:nvPr/>
              </p:nvCxnSpPr>
              <p:spPr>
                <a:xfrm flipV="1">
                  <a:off x="4391827" y="4597367"/>
                  <a:ext cx="6287" cy="7438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 flipV="1">
                  <a:off x="4297742" y="4589485"/>
                  <a:ext cx="7335" cy="8171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 flipH="1">
                  <a:off x="4706595" y="4611868"/>
                  <a:ext cx="7335" cy="8380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 flipH="1">
                  <a:off x="4782090" y="4588234"/>
                  <a:ext cx="11527" cy="1152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7" name="Freeform 76"/>
                <p:cNvSpPr/>
                <p:nvPr/>
              </p:nvSpPr>
              <p:spPr>
                <a:xfrm>
                  <a:off x="4398370" y="4597668"/>
                  <a:ext cx="317504" cy="21999"/>
                </a:xfrm>
                <a:custGeom>
                  <a:avLst/>
                  <a:gdLst>
                    <a:gd name="connsiteX0" fmla="*/ 0 w 316707"/>
                    <a:gd name="connsiteY0" fmla="*/ 0 h 21432"/>
                    <a:gd name="connsiteX1" fmla="*/ 95250 w 316707"/>
                    <a:gd name="connsiteY1" fmla="*/ 21432 h 21432"/>
                    <a:gd name="connsiteX2" fmla="*/ 226219 w 316707"/>
                    <a:gd name="connsiteY2" fmla="*/ 14288 h 21432"/>
                    <a:gd name="connsiteX3" fmla="*/ 316707 w 316707"/>
                    <a:gd name="connsiteY3" fmla="*/ 4763 h 21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6707" h="21432">
                      <a:moveTo>
                        <a:pt x="0" y="0"/>
                      </a:moveTo>
                      <a:cubicBezTo>
                        <a:pt x="28773" y="9525"/>
                        <a:pt x="57547" y="19051"/>
                        <a:pt x="95250" y="21432"/>
                      </a:cubicBezTo>
                      <a:lnTo>
                        <a:pt x="226219" y="14288"/>
                      </a:lnTo>
                      <a:cubicBezTo>
                        <a:pt x="263128" y="11510"/>
                        <a:pt x="289917" y="8136"/>
                        <a:pt x="316707" y="4763"/>
                      </a:cubicBez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CH"/>
                </a:p>
              </p:txBody>
            </p:sp>
            <p:sp>
              <p:nvSpPr>
                <p:cNvPr id="78" name="Freeform 77"/>
                <p:cNvSpPr/>
                <p:nvPr/>
              </p:nvSpPr>
              <p:spPr>
                <a:xfrm>
                  <a:off x="4788687" y="4372863"/>
                  <a:ext cx="473636" cy="216853"/>
                </a:xfrm>
                <a:custGeom>
                  <a:avLst/>
                  <a:gdLst>
                    <a:gd name="connsiteX0" fmla="*/ 473869 w 473869"/>
                    <a:gd name="connsiteY0" fmla="*/ 0 h 216694"/>
                    <a:gd name="connsiteX1" fmla="*/ 390525 w 473869"/>
                    <a:gd name="connsiteY1" fmla="*/ 66675 h 216694"/>
                    <a:gd name="connsiteX2" fmla="*/ 304800 w 473869"/>
                    <a:gd name="connsiteY2" fmla="*/ 111919 h 216694"/>
                    <a:gd name="connsiteX3" fmla="*/ 173832 w 473869"/>
                    <a:gd name="connsiteY3" fmla="*/ 171450 h 216694"/>
                    <a:gd name="connsiteX4" fmla="*/ 73819 w 473869"/>
                    <a:gd name="connsiteY4" fmla="*/ 202406 h 216694"/>
                    <a:gd name="connsiteX5" fmla="*/ 0 w 473869"/>
                    <a:gd name="connsiteY5" fmla="*/ 216694 h 2166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73869" h="216694">
                      <a:moveTo>
                        <a:pt x="473869" y="0"/>
                      </a:moveTo>
                      <a:cubicBezTo>
                        <a:pt x="446286" y="24011"/>
                        <a:pt x="418703" y="48022"/>
                        <a:pt x="390525" y="66675"/>
                      </a:cubicBezTo>
                      <a:cubicBezTo>
                        <a:pt x="362347" y="85328"/>
                        <a:pt x="340915" y="94457"/>
                        <a:pt x="304800" y="111919"/>
                      </a:cubicBezTo>
                      <a:cubicBezTo>
                        <a:pt x="268685" y="129381"/>
                        <a:pt x="212329" y="156369"/>
                        <a:pt x="173832" y="171450"/>
                      </a:cubicBezTo>
                      <a:cubicBezTo>
                        <a:pt x="135335" y="186531"/>
                        <a:pt x="102791" y="194865"/>
                        <a:pt x="73819" y="202406"/>
                      </a:cubicBezTo>
                      <a:cubicBezTo>
                        <a:pt x="44847" y="209947"/>
                        <a:pt x="0" y="216694"/>
                        <a:pt x="0" y="216694"/>
                      </a:cubicBez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CH"/>
                </a:p>
              </p:txBody>
            </p:sp>
            <p:sp>
              <p:nvSpPr>
                <p:cNvPr id="79" name="Freeform 78"/>
                <p:cNvSpPr/>
                <p:nvPr/>
              </p:nvSpPr>
              <p:spPr>
                <a:xfrm>
                  <a:off x="4295153" y="4670875"/>
                  <a:ext cx="97451" cy="26190"/>
                </a:xfrm>
                <a:custGeom>
                  <a:avLst/>
                  <a:gdLst>
                    <a:gd name="connsiteX0" fmla="*/ 0 w 97631"/>
                    <a:gd name="connsiteY0" fmla="*/ 2381 h 26203"/>
                    <a:gd name="connsiteX1" fmla="*/ 45243 w 97631"/>
                    <a:gd name="connsiteY1" fmla="*/ 26194 h 26203"/>
                    <a:gd name="connsiteX2" fmla="*/ 97631 w 97631"/>
                    <a:gd name="connsiteY2" fmla="*/ 0 h 262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7631" h="26203">
                      <a:moveTo>
                        <a:pt x="0" y="2381"/>
                      </a:moveTo>
                      <a:cubicBezTo>
                        <a:pt x="14485" y="14486"/>
                        <a:pt x="28971" y="26591"/>
                        <a:pt x="45243" y="26194"/>
                      </a:cubicBezTo>
                      <a:cubicBezTo>
                        <a:pt x="61515" y="25797"/>
                        <a:pt x="79573" y="12898"/>
                        <a:pt x="97631" y="0"/>
                      </a:cubicBez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CH"/>
                </a:p>
              </p:txBody>
            </p:sp>
            <p:sp>
              <p:nvSpPr>
                <p:cNvPr id="80" name="Freeform 79"/>
                <p:cNvSpPr/>
                <p:nvPr/>
              </p:nvSpPr>
              <p:spPr>
                <a:xfrm>
                  <a:off x="4702368" y="4691829"/>
                  <a:ext cx="83829" cy="27237"/>
                </a:xfrm>
                <a:custGeom>
                  <a:avLst/>
                  <a:gdLst>
                    <a:gd name="connsiteX0" fmla="*/ 0 w 83344"/>
                    <a:gd name="connsiteY0" fmla="*/ 0 h 26496"/>
                    <a:gd name="connsiteX1" fmla="*/ 42863 w 83344"/>
                    <a:gd name="connsiteY1" fmla="*/ 26194 h 26496"/>
                    <a:gd name="connsiteX2" fmla="*/ 83344 w 83344"/>
                    <a:gd name="connsiteY2" fmla="*/ 11906 h 26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3344" h="26496">
                      <a:moveTo>
                        <a:pt x="0" y="0"/>
                      </a:moveTo>
                      <a:cubicBezTo>
                        <a:pt x="14486" y="12105"/>
                        <a:pt x="28972" y="24210"/>
                        <a:pt x="42863" y="26194"/>
                      </a:cubicBezTo>
                      <a:cubicBezTo>
                        <a:pt x="56754" y="28178"/>
                        <a:pt x="70049" y="20042"/>
                        <a:pt x="83344" y="11906"/>
                      </a:cubicBez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CH"/>
                </a:p>
              </p:txBody>
            </p:sp>
          </p:grpSp>
        </p:grpSp>
      </p:grpSp>
      <p:sp>
        <p:nvSpPr>
          <p:cNvPr id="29" name="TextBox 28"/>
          <p:cNvSpPr txBox="1"/>
          <p:nvPr/>
        </p:nvSpPr>
        <p:spPr>
          <a:xfrm>
            <a:off x="228600" y="5705853"/>
            <a:ext cx="670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000" dirty="0" smtClean="0"/>
              <a:t>Magnetic field </a:t>
            </a:r>
          </a:p>
          <a:p>
            <a:r>
              <a:rPr lang="en-US" sz="3000" dirty="0"/>
              <a:t> </a:t>
            </a:r>
            <a:r>
              <a:rPr lang="en-US" sz="3000" dirty="0" smtClean="0"/>
              <a:t>  dependence</a:t>
            </a:r>
          </a:p>
        </p:txBody>
      </p:sp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en-GB" dirty="0"/>
              <a:t>Summary (experimental features not covered by the model)</a:t>
            </a:r>
          </a:p>
        </p:txBody>
      </p:sp>
      <p:pic>
        <p:nvPicPr>
          <p:cNvPr id="32" name="Picture 54" descr="dI(B,x)d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4977180"/>
            <a:ext cx="1943100" cy="188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868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0" y="2796570"/>
            <a:ext cx="9144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500" dirty="0" smtClean="0"/>
              <a:t>THANK   YOU</a:t>
            </a:r>
            <a:endParaRPr lang="en-GB" sz="4500" dirty="0"/>
          </a:p>
        </p:txBody>
      </p:sp>
    </p:spTree>
    <p:extLst>
      <p:ext uri="{BB962C8B-B14F-4D97-AF65-F5344CB8AC3E}">
        <p14:creationId xmlns:p14="http://schemas.microsoft.com/office/powerpoint/2010/main" val="65696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133" y="1434545"/>
            <a:ext cx="3369467" cy="1918255"/>
          </a:xfrm>
          <a:prstGeom prst="rect">
            <a:avLst/>
          </a:prstGeom>
        </p:spPr>
      </p:pic>
      <p:sp>
        <p:nvSpPr>
          <p:cNvPr id="7577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Numerical simulations (top panel) vs. experiment (bottom panel)</a:t>
            </a:r>
            <a:endParaRPr lang="de-CH" sz="36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434545"/>
            <a:ext cx="3333650" cy="18713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64073"/>
            <a:ext cx="3362388" cy="187134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2000" y="1154668"/>
            <a:ext cx="1386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R</a:t>
            </a:r>
            <a:r>
              <a:rPr lang="en-US" baseline="-25000" dirty="0" err="1" smtClean="0"/>
              <a:t>Tip</a:t>
            </a:r>
            <a:r>
              <a:rPr lang="en-US" dirty="0" smtClean="0"/>
              <a:t>=0.05 µm</a:t>
            </a:r>
            <a:endParaRPr lang="de-CH" dirty="0"/>
          </a:p>
        </p:txBody>
      </p:sp>
      <p:sp>
        <p:nvSpPr>
          <p:cNvPr id="9" name="TextBox 8"/>
          <p:cNvSpPr txBox="1"/>
          <p:nvPr/>
        </p:nvSpPr>
        <p:spPr>
          <a:xfrm>
            <a:off x="4064742" y="1123754"/>
            <a:ext cx="1269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R</a:t>
            </a:r>
            <a:r>
              <a:rPr lang="en-US" baseline="-25000" dirty="0" err="1" smtClean="0"/>
              <a:t>Tip</a:t>
            </a:r>
            <a:r>
              <a:rPr lang="en-US" dirty="0" smtClean="0"/>
              <a:t>=0.5 µm</a:t>
            </a:r>
            <a:endParaRPr lang="de-CH" dirty="0"/>
          </a:p>
        </p:txBody>
      </p:sp>
      <p:sp>
        <p:nvSpPr>
          <p:cNvPr id="11" name="TextBox 10"/>
          <p:cNvSpPr txBox="1"/>
          <p:nvPr/>
        </p:nvSpPr>
        <p:spPr>
          <a:xfrm>
            <a:off x="7287470" y="1112086"/>
            <a:ext cx="1094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R</a:t>
            </a:r>
            <a:r>
              <a:rPr lang="en-US" baseline="-25000" dirty="0" err="1" smtClean="0"/>
              <a:t>Tip</a:t>
            </a:r>
            <a:r>
              <a:rPr lang="en-US" dirty="0" smtClean="0"/>
              <a:t>=1 µm</a:t>
            </a:r>
            <a:endParaRPr lang="de-CH" dirty="0"/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7162800" y="5867400"/>
            <a:ext cx="1128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i="1" dirty="0"/>
              <a:t>V</a:t>
            </a:r>
            <a:r>
              <a:rPr lang="en-US" baseline="-25000" dirty="0"/>
              <a:t>tip</a:t>
            </a:r>
            <a:r>
              <a:rPr lang="en-US" dirty="0"/>
              <a:t> = - 8 V</a:t>
            </a:r>
            <a:endParaRPr lang="de-CH" dirty="0"/>
          </a:p>
        </p:txBody>
      </p:sp>
      <p:pic>
        <p:nvPicPr>
          <p:cNvPr id="13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3352800"/>
            <a:ext cx="299878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212" y="3352800"/>
            <a:ext cx="299878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352800"/>
            <a:ext cx="299878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98"/>
          <p:cNvSpPr txBox="1">
            <a:spLocks noChangeArrowheads="1"/>
          </p:cNvSpPr>
          <p:nvPr/>
        </p:nvSpPr>
        <p:spPr bwMode="auto">
          <a:xfrm>
            <a:off x="4114800" y="5867400"/>
            <a:ext cx="1128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i="1" dirty="0"/>
              <a:t>V</a:t>
            </a:r>
            <a:r>
              <a:rPr lang="en-US" baseline="-25000" dirty="0"/>
              <a:t>tip</a:t>
            </a:r>
            <a:r>
              <a:rPr lang="en-US" dirty="0"/>
              <a:t> = - 6 V</a:t>
            </a:r>
            <a:endParaRPr lang="de-CH" dirty="0"/>
          </a:p>
        </p:txBody>
      </p:sp>
      <p:sp>
        <p:nvSpPr>
          <p:cNvPr id="17" name="TextBox 99"/>
          <p:cNvSpPr txBox="1">
            <a:spLocks noChangeArrowheads="1"/>
          </p:cNvSpPr>
          <p:nvPr/>
        </p:nvSpPr>
        <p:spPr bwMode="auto">
          <a:xfrm>
            <a:off x="1017905" y="5875020"/>
            <a:ext cx="1130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i="1" dirty="0"/>
              <a:t>V</a:t>
            </a:r>
            <a:r>
              <a:rPr lang="en-US" baseline="-25000" dirty="0"/>
              <a:t>tip</a:t>
            </a:r>
            <a:r>
              <a:rPr lang="en-US" dirty="0"/>
              <a:t> = - 4 V</a:t>
            </a:r>
            <a:endParaRPr lang="de-CH" dirty="0"/>
          </a:p>
        </p:txBody>
      </p:sp>
      <p:pic>
        <p:nvPicPr>
          <p:cNvPr id="18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33" t="9863" r="6126" b="10670"/>
          <a:stretch>
            <a:fillRect/>
          </a:stretch>
        </p:blipFill>
        <p:spPr bwMode="auto">
          <a:xfrm rot="5400000">
            <a:off x="1434306" y="5393375"/>
            <a:ext cx="511175" cy="231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00"/>
          <p:cNvSpPr txBox="1">
            <a:spLocks noChangeArrowheads="1"/>
          </p:cNvSpPr>
          <p:nvPr/>
        </p:nvSpPr>
        <p:spPr bwMode="auto">
          <a:xfrm>
            <a:off x="3127375" y="6324600"/>
            <a:ext cx="3044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G ≈ 17× 2e</a:t>
            </a:r>
            <a:r>
              <a:rPr lang="en-US" baseline="30000" dirty="0"/>
              <a:t>2</a:t>
            </a:r>
            <a:r>
              <a:rPr lang="en-US" dirty="0"/>
              <a:t>/h   without the tip</a:t>
            </a:r>
            <a:endParaRPr lang="de-CH" dirty="0"/>
          </a:p>
        </p:txBody>
      </p:sp>
      <p:grpSp>
        <p:nvGrpSpPr>
          <p:cNvPr id="21" name="Group 99"/>
          <p:cNvGrpSpPr>
            <a:grpSpLocks noChangeAspect="1"/>
          </p:cNvGrpSpPr>
          <p:nvPr/>
        </p:nvGrpSpPr>
        <p:grpSpPr bwMode="auto">
          <a:xfrm rot="-180000">
            <a:off x="600226" y="3602227"/>
            <a:ext cx="1771420" cy="2224754"/>
            <a:chOff x="9762670" y="1149887"/>
            <a:chExt cx="3687336" cy="4629773"/>
          </a:xfrm>
        </p:grpSpPr>
        <p:cxnSp>
          <p:nvCxnSpPr>
            <p:cNvPr id="24" name="Straight Connector 23"/>
            <p:cNvCxnSpPr/>
            <p:nvPr/>
          </p:nvCxnSpPr>
          <p:spPr>
            <a:xfrm flipH="1" flipV="1">
              <a:off x="10387013" y="1275241"/>
              <a:ext cx="401326" cy="7000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 flipV="1">
              <a:off x="10503102" y="1149887"/>
              <a:ext cx="387893" cy="7554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 flipV="1">
              <a:off x="12327496" y="4785838"/>
              <a:ext cx="512153" cy="99382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2428816" y="4723530"/>
              <a:ext cx="560850" cy="103914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" name="Group 132"/>
            <p:cNvGrpSpPr>
              <a:grpSpLocks/>
            </p:cNvGrpSpPr>
            <p:nvPr/>
          </p:nvGrpSpPr>
          <p:grpSpPr bwMode="auto">
            <a:xfrm rot="900000">
              <a:off x="10365016" y="1799594"/>
              <a:ext cx="3084990" cy="1126239"/>
              <a:chOff x="3649839" y="2627817"/>
              <a:chExt cx="1925129" cy="702808"/>
            </a:xfrm>
          </p:grpSpPr>
          <p:sp>
            <p:nvSpPr>
              <p:cNvPr id="65" name="Freeform 64"/>
              <p:cNvSpPr/>
              <p:nvPr/>
            </p:nvSpPr>
            <p:spPr>
              <a:xfrm>
                <a:off x="3641633" y="2702625"/>
                <a:ext cx="1837960" cy="624366"/>
              </a:xfrm>
              <a:custGeom>
                <a:avLst/>
                <a:gdLst>
                  <a:gd name="connsiteX0" fmla="*/ 1838942 w 1838942"/>
                  <a:gd name="connsiteY0" fmla="*/ 622927 h 622927"/>
                  <a:gd name="connsiteX1" fmla="*/ 1746074 w 1838942"/>
                  <a:gd name="connsiteY1" fmla="*/ 408614 h 622927"/>
                  <a:gd name="connsiteX2" fmla="*/ 1567480 w 1838942"/>
                  <a:gd name="connsiteY2" fmla="*/ 218114 h 622927"/>
                  <a:gd name="connsiteX3" fmla="*/ 1367455 w 1838942"/>
                  <a:gd name="connsiteY3" fmla="*/ 80002 h 622927"/>
                  <a:gd name="connsiteX4" fmla="*/ 1072180 w 1838942"/>
                  <a:gd name="connsiteY4" fmla="*/ 6183 h 622927"/>
                  <a:gd name="connsiteX5" fmla="*/ 795955 w 1838942"/>
                  <a:gd name="connsiteY5" fmla="*/ 13327 h 622927"/>
                  <a:gd name="connsiteX6" fmla="*/ 557830 w 1838942"/>
                  <a:gd name="connsiteY6" fmla="*/ 87145 h 622927"/>
                  <a:gd name="connsiteX7" fmla="*/ 298274 w 1838942"/>
                  <a:gd name="connsiteY7" fmla="*/ 249070 h 622927"/>
                  <a:gd name="connsiteX8" fmla="*/ 131586 w 1838942"/>
                  <a:gd name="connsiteY8" fmla="*/ 453858 h 622927"/>
                  <a:gd name="connsiteX9" fmla="*/ 72055 w 1838942"/>
                  <a:gd name="connsiteY9" fmla="*/ 570539 h 622927"/>
                  <a:gd name="connsiteX10" fmla="*/ 617 w 1838942"/>
                  <a:gd name="connsiteY10" fmla="*/ 546727 h 622927"/>
                  <a:gd name="connsiteX11" fmla="*/ 114917 w 1838942"/>
                  <a:gd name="connsiteY11" fmla="*/ 325270 h 622927"/>
                  <a:gd name="connsiteX12" fmla="*/ 229217 w 1838942"/>
                  <a:gd name="connsiteY12" fmla="*/ 218114 h 622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38942" h="622927">
                    <a:moveTo>
                      <a:pt x="1838942" y="622927"/>
                    </a:moveTo>
                    <a:cubicBezTo>
                      <a:pt x="1815130" y="549505"/>
                      <a:pt x="1791318" y="476083"/>
                      <a:pt x="1746074" y="408614"/>
                    </a:cubicBezTo>
                    <a:cubicBezTo>
                      <a:pt x="1700830" y="341145"/>
                      <a:pt x="1630583" y="272883"/>
                      <a:pt x="1567480" y="218114"/>
                    </a:cubicBezTo>
                    <a:cubicBezTo>
                      <a:pt x="1504377" y="163345"/>
                      <a:pt x="1450005" y="115324"/>
                      <a:pt x="1367455" y="80002"/>
                    </a:cubicBezTo>
                    <a:cubicBezTo>
                      <a:pt x="1284905" y="44680"/>
                      <a:pt x="1167430" y="17295"/>
                      <a:pt x="1072180" y="6183"/>
                    </a:cubicBezTo>
                    <a:cubicBezTo>
                      <a:pt x="976930" y="-4929"/>
                      <a:pt x="881680" y="-167"/>
                      <a:pt x="795955" y="13327"/>
                    </a:cubicBezTo>
                    <a:cubicBezTo>
                      <a:pt x="710230" y="26821"/>
                      <a:pt x="640777" y="47854"/>
                      <a:pt x="557830" y="87145"/>
                    </a:cubicBezTo>
                    <a:cubicBezTo>
                      <a:pt x="474883" y="126435"/>
                      <a:pt x="369315" y="187951"/>
                      <a:pt x="298274" y="249070"/>
                    </a:cubicBezTo>
                    <a:cubicBezTo>
                      <a:pt x="227233" y="310189"/>
                      <a:pt x="169289" y="400280"/>
                      <a:pt x="131586" y="453858"/>
                    </a:cubicBezTo>
                    <a:cubicBezTo>
                      <a:pt x="93883" y="507436"/>
                      <a:pt x="93883" y="555061"/>
                      <a:pt x="72055" y="570539"/>
                    </a:cubicBezTo>
                    <a:cubicBezTo>
                      <a:pt x="50227" y="586017"/>
                      <a:pt x="-6527" y="587605"/>
                      <a:pt x="617" y="546727"/>
                    </a:cubicBezTo>
                    <a:cubicBezTo>
                      <a:pt x="7761" y="505849"/>
                      <a:pt x="76817" y="380039"/>
                      <a:pt x="114917" y="325270"/>
                    </a:cubicBezTo>
                    <a:cubicBezTo>
                      <a:pt x="153017" y="270501"/>
                      <a:pt x="191117" y="244307"/>
                      <a:pt x="229217" y="218114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CH"/>
              </a:p>
            </p:txBody>
          </p:sp>
          <p:sp>
            <p:nvSpPr>
              <p:cNvPr id="66" name="Freeform 65"/>
              <p:cNvSpPr/>
              <p:nvPr/>
            </p:nvSpPr>
            <p:spPr>
              <a:xfrm>
                <a:off x="3930188" y="2624571"/>
                <a:ext cx="1640961" cy="703983"/>
              </a:xfrm>
              <a:custGeom>
                <a:avLst/>
                <a:gdLst>
                  <a:gd name="connsiteX0" fmla="*/ 0 w 1641143"/>
                  <a:gd name="connsiteY0" fmla="*/ 241589 h 702808"/>
                  <a:gd name="connsiteX1" fmla="*/ 190500 w 1641143"/>
                  <a:gd name="connsiteY1" fmla="*/ 122527 h 702808"/>
                  <a:gd name="connsiteX2" fmla="*/ 407194 w 1641143"/>
                  <a:gd name="connsiteY2" fmla="*/ 43946 h 702808"/>
                  <a:gd name="connsiteX3" fmla="*/ 685800 w 1641143"/>
                  <a:gd name="connsiteY3" fmla="*/ 1083 h 702808"/>
                  <a:gd name="connsiteX4" fmla="*/ 1097756 w 1641143"/>
                  <a:gd name="connsiteY4" fmla="*/ 86808 h 702808"/>
                  <a:gd name="connsiteX5" fmla="*/ 1404938 w 1641143"/>
                  <a:gd name="connsiteY5" fmla="*/ 291596 h 702808"/>
                  <a:gd name="connsiteX6" fmla="*/ 1578769 w 1641143"/>
                  <a:gd name="connsiteY6" fmla="*/ 522577 h 702808"/>
                  <a:gd name="connsiteX7" fmla="*/ 1640681 w 1641143"/>
                  <a:gd name="connsiteY7" fmla="*/ 684502 h 702808"/>
                  <a:gd name="connsiteX8" fmla="*/ 1552575 w 1641143"/>
                  <a:gd name="connsiteY8" fmla="*/ 701171 h 702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41143" h="702808">
                    <a:moveTo>
                      <a:pt x="0" y="241589"/>
                    </a:moveTo>
                    <a:cubicBezTo>
                      <a:pt x="61317" y="198528"/>
                      <a:pt x="122634" y="155467"/>
                      <a:pt x="190500" y="122527"/>
                    </a:cubicBezTo>
                    <a:cubicBezTo>
                      <a:pt x="258366" y="89586"/>
                      <a:pt x="324644" y="64187"/>
                      <a:pt x="407194" y="43946"/>
                    </a:cubicBezTo>
                    <a:cubicBezTo>
                      <a:pt x="489744" y="23705"/>
                      <a:pt x="570706" y="-6061"/>
                      <a:pt x="685800" y="1083"/>
                    </a:cubicBezTo>
                    <a:cubicBezTo>
                      <a:pt x="800894" y="8227"/>
                      <a:pt x="977900" y="38389"/>
                      <a:pt x="1097756" y="86808"/>
                    </a:cubicBezTo>
                    <a:cubicBezTo>
                      <a:pt x="1217612" y="135227"/>
                      <a:pt x="1324769" y="218968"/>
                      <a:pt x="1404938" y="291596"/>
                    </a:cubicBezTo>
                    <a:cubicBezTo>
                      <a:pt x="1485107" y="364224"/>
                      <a:pt x="1539479" y="457093"/>
                      <a:pt x="1578769" y="522577"/>
                    </a:cubicBezTo>
                    <a:cubicBezTo>
                      <a:pt x="1618060" y="588061"/>
                      <a:pt x="1645047" y="654737"/>
                      <a:pt x="1640681" y="684502"/>
                    </a:cubicBezTo>
                    <a:cubicBezTo>
                      <a:pt x="1636315" y="714267"/>
                      <a:pt x="1565672" y="697996"/>
                      <a:pt x="1552575" y="701171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CH"/>
              </a:p>
            </p:txBody>
          </p:sp>
        </p:grpSp>
        <p:grpSp>
          <p:nvGrpSpPr>
            <p:cNvPr id="55" name="Group 133"/>
            <p:cNvGrpSpPr>
              <a:grpSpLocks/>
            </p:cNvGrpSpPr>
            <p:nvPr/>
          </p:nvGrpSpPr>
          <p:grpSpPr bwMode="auto">
            <a:xfrm rot="900000">
              <a:off x="9762670" y="3750575"/>
              <a:ext cx="3094233" cy="1320514"/>
              <a:chOff x="3617460" y="3898279"/>
              <a:chExt cx="1930897" cy="824042"/>
            </a:xfrm>
          </p:grpSpPr>
          <p:sp>
            <p:nvSpPr>
              <p:cNvPr id="56" name="Freeform 55"/>
              <p:cNvSpPr/>
              <p:nvPr/>
            </p:nvSpPr>
            <p:spPr>
              <a:xfrm>
                <a:off x="3611582" y="3893078"/>
                <a:ext cx="1931220" cy="702937"/>
              </a:xfrm>
              <a:custGeom>
                <a:avLst/>
                <a:gdLst>
                  <a:gd name="connsiteX0" fmla="*/ 1697490 w 1930897"/>
                  <a:gd name="connsiteY0" fmla="*/ 435596 h 702296"/>
                  <a:gd name="connsiteX1" fmla="*/ 1795121 w 1930897"/>
                  <a:gd name="connsiteY1" fmla="*/ 328440 h 702296"/>
                  <a:gd name="connsiteX2" fmla="*/ 1873703 w 1930897"/>
                  <a:gd name="connsiteY2" fmla="*/ 218902 h 702296"/>
                  <a:gd name="connsiteX3" fmla="*/ 1921328 w 1930897"/>
                  <a:gd name="connsiteY3" fmla="*/ 111746 h 702296"/>
                  <a:gd name="connsiteX4" fmla="*/ 1926090 w 1930897"/>
                  <a:gd name="connsiteY4" fmla="*/ 76027 h 702296"/>
                  <a:gd name="connsiteX5" fmla="*/ 1866559 w 1930897"/>
                  <a:gd name="connsiteY5" fmla="*/ 66502 h 702296"/>
                  <a:gd name="connsiteX6" fmla="*/ 1795121 w 1930897"/>
                  <a:gd name="connsiteY6" fmla="*/ 187946 h 702296"/>
                  <a:gd name="connsiteX7" fmla="*/ 1711778 w 1930897"/>
                  <a:gd name="connsiteY7" fmla="*/ 302246 h 702296"/>
                  <a:gd name="connsiteX8" fmla="*/ 1604621 w 1930897"/>
                  <a:gd name="connsiteY8" fmla="*/ 416546 h 702296"/>
                  <a:gd name="connsiteX9" fmla="*/ 1492703 w 1930897"/>
                  <a:gd name="connsiteY9" fmla="*/ 504652 h 702296"/>
                  <a:gd name="connsiteX10" fmla="*/ 1359353 w 1930897"/>
                  <a:gd name="connsiteY10" fmla="*/ 568946 h 702296"/>
                  <a:gd name="connsiteX11" fmla="*/ 1218859 w 1930897"/>
                  <a:gd name="connsiteY11" fmla="*/ 623715 h 702296"/>
                  <a:gd name="connsiteX12" fmla="*/ 1014071 w 1930897"/>
                  <a:gd name="connsiteY12" fmla="*/ 649909 h 702296"/>
                  <a:gd name="connsiteX13" fmla="*/ 866434 w 1930897"/>
                  <a:gd name="connsiteY13" fmla="*/ 649909 h 702296"/>
                  <a:gd name="connsiteX14" fmla="*/ 718796 w 1930897"/>
                  <a:gd name="connsiteY14" fmla="*/ 626096 h 702296"/>
                  <a:gd name="connsiteX15" fmla="*/ 525915 w 1930897"/>
                  <a:gd name="connsiteY15" fmla="*/ 545134 h 702296"/>
                  <a:gd name="connsiteX16" fmla="*/ 344940 w 1930897"/>
                  <a:gd name="connsiteY16" fmla="*/ 428452 h 702296"/>
                  <a:gd name="connsiteX17" fmla="*/ 228259 w 1930897"/>
                  <a:gd name="connsiteY17" fmla="*/ 287959 h 702296"/>
                  <a:gd name="connsiteX18" fmla="*/ 171109 w 1930897"/>
                  <a:gd name="connsiteY18" fmla="*/ 209377 h 702296"/>
                  <a:gd name="connsiteX19" fmla="*/ 106815 w 1930897"/>
                  <a:gd name="connsiteY19" fmla="*/ 87934 h 702296"/>
                  <a:gd name="connsiteX20" fmla="*/ 71096 w 1930897"/>
                  <a:gd name="connsiteY20" fmla="*/ 4590 h 702296"/>
                  <a:gd name="connsiteX21" fmla="*/ 2040 w 1930897"/>
                  <a:gd name="connsiteY21" fmla="*/ 23640 h 702296"/>
                  <a:gd name="connsiteX22" fmla="*/ 28234 w 1930897"/>
                  <a:gd name="connsiteY22" fmla="*/ 130796 h 702296"/>
                  <a:gd name="connsiteX23" fmla="*/ 128246 w 1930897"/>
                  <a:gd name="connsiteY23" fmla="*/ 304627 h 702296"/>
                  <a:gd name="connsiteX24" fmla="*/ 268740 w 1930897"/>
                  <a:gd name="connsiteY24" fmla="*/ 487984 h 702296"/>
                  <a:gd name="connsiteX25" fmla="*/ 471146 w 1930897"/>
                  <a:gd name="connsiteY25" fmla="*/ 607046 h 702296"/>
                  <a:gd name="connsiteX26" fmla="*/ 654503 w 1930897"/>
                  <a:gd name="connsiteY26" fmla="*/ 676102 h 702296"/>
                  <a:gd name="connsiteX27" fmla="*/ 694984 w 1930897"/>
                  <a:gd name="connsiteY27" fmla="*/ 702296 h 702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930897" h="702296">
                    <a:moveTo>
                      <a:pt x="1697490" y="435596"/>
                    </a:moveTo>
                    <a:cubicBezTo>
                      <a:pt x="1731621" y="400076"/>
                      <a:pt x="1765752" y="364556"/>
                      <a:pt x="1795121" y="328440"/>
                    </a:cubicBezTo>
                    <a:cubicBezTo>
                      <a:pt x="1824490" y="292324"/>
                      <a:pt x="1852669" y="255018"/>
                      <a:pt x="1873703" y="218902"/>
                    </a:cubicBezTo>
                    <a:cubicBezTo>
                      <a:pt x="1894737" y="182786"/>
                      <a:pt x="1912597" y="135558"/>
                      <a:pt x="1921328" y="111746"/>
                    </a:cubicBezTo>
                    <a:cubicBezTo>
                      <a:pt x="1930059" y="87934"/>
                      <a:pt x="1935218" y="83568"/>
                      <a:pt x="1926090" y="76027"/>
                    </a:cubicBezTo>
                    <a:cubicBezTo>
                      <a:pt x="1916962" y="68486"/>
                      <a:pt x="1888387" y="47849"/>
                      <a:pt x="1866559" y="66502"/>
                    </a:cubicBezTo>
                    <a:cubicBezTo>
                      <a:pt x="1844731" y="85155"/>
                      <a:pt x="1820918" y="148655"/>
                      <a:pt x="1795121" y="187946"/>
                    </a:cubicBezTo>
                    <a:cubicBezTo>
                      <a:pt x="1769324" y="227237"/>
                      <a:pt x="1743528" y="264146"/>
                      <a:pt x="1711778" y="302246"/>
                    </a:cubicBezTo>
                    <a:cubicBezTo>
                      <a:pt x="1680028" y="340346"/>
                      <a:pt x="1641133" y="382812"/>
                      <a:pt x="1604621" y="416546"/>
                    </a:cubicBezTo>
                    <a:cubicBezTo>
                      <a:pt x="1568108" y="450280"/>
                      <a:pt x="1533581" y="479252"/>
                      <a:pt x="1492703" y="504652"/>
                    </a:cubicBezTo>
                    <a:cubicBezTo>
                      <a:pt x="1451825" y="530052"/>
                      <a:pt x="1404994" y="549102"/>
                      <a:pt x="1359353" y="568946"/>
                    </a:cubicBezTo>
                    <a:cubicBezTo>
                      <a:pt x="1313712" y="588790"/>
                      <a:pt x="1276406" y="610221"/>
                      <a:pt x="1218859" y="623715"/>
                    </a:cubicBezTo>
                    <a:cubicBezTo>
                      <a:pt x="1161312" y="637209"/>
                      <a:pt x="1072809" y="645543"/>
                      <a:pt x="1014071" y="649909"/>
                    </a:cubicBezTo>
                    <a:cubicBezTo>
                      <a:pt x="955333" y="654275"/>
                      <a:pt x="915646" y="653878"/>
                      <a:pt x="866434" y="649909"/>
                    </a:cubicBezTo>
                    <a:cubicBezTo>
                      <a:pt x="817222" y="645940"/>
                      <a:pt x="775549" y="643558"/>
                      <a:pt x="718796" y="626096"/>
                    </a:cubicBezTo>
                    <a:cubicBezTo>
                      <a:pt x="662043" y="608634"/>
                      <a:pt x="588224" y="578075"/>
                      <a:pt x="525915" y="545134"/>
                    </a:cubicBezTo>
                    <a:cubicBezTo>
                      <a:pt x="463606" y="512193"/>
                      <a:pt x="394549" y="471315"/>
                      <a:pt x="344940" y="428452"/>
                    </a:cubicBezTo>
                    <a:cubicBezTo>
                      <a:pt x="295331" y="385589"/>
                      <a:pt x="257231" y="324471"/>
                      <a:pt x="228259" y="287959"/>
                    </a:cubicBezTo>
                    <a:cubicBezTo>
                      <a:pt x="199287" y="251447"/>
                      <a:pt x="191350" y="242714"/>
                      <a:pt x="171109" y="209377"/>
                    </a:cubicBezTo>
                    <a:cubicBezTo>
                      <a:pt x="150868" y="176040"/>
                      <a:pt x="123484" y="122065"/>
                      <a:pt x="106815" y="87934"/>
                    </a:cubicBezTo>
                    <a:cubicBezTo>
                      <a:pt x="90146" y="53803"/>
                      <a:pt x="88558" y="15306"/>
                      <a:pt x="71096" y="4590"/>
                    </a:cubicBezTo>
                    <a:cubicBezTo>
                      <a:pt x="53634" y="-6126"/>
                      <a:pt x="9184" y="2606"/>
                      <a:pt x="2040" y="23640"/>
                    </a:cubicBezTo>
                    <a:cubicBezTo>
                      <a:pt x="-5104" y="44674"/>
                      <a:pt x="7200" y="83965"/>
                      <a:pt x="28234" y="130796"/>
                    </a:cubicBezTo>
                    <a:cubicBezTo>
                      <a:pt x="49268" y="177627"/>
                      <a:pt x="88162" y="245096"/>
                      <a:pt x="128246" y="304627"/>
                    </a:cubicBezTo>
                    <a:cubicBezTo>
                      <a:pt x="168330" y="364158"/>
                      <a:pt x="211590" y="437581"/>
                      <a:pt x="268740" y="487984"/>
                    </a:cubicBezTo>
                    <a:cubicBezTo>
                      <a:pt x="325890" y="538387"/>
                      <a:pt x="406852" y="575693"/>
                      <a:pt x="471146" y="607046"/>
                    </a:cubicBezTo>
                    <a:cubicBezTo>
                      <a:pt x="535440" y="638399"/>
                      <a:pt x="617197" y="660227"/>
                      <a:pt x="654503" y="676102"/>
                    </a:cubicBezTo>
                    <a:cubicBezTo>
                      <a:pt x="691809" y="691977"/>
                      <a:pt x="693396" y="697136"/>
                      <a:pt x="694984" y="702296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CH"/>
              </a:p>
            </p:txBody>
          </p:sp>
          <p:cxnSp>
            <p:nvCxnSpPr>
              <p:cNvPr id="57" name="Straight Connector 56"/>
              <p:cNvCxnSpPr/>
              <p:nvPr/>
            </p:nvCxnSpPr>
            <p:spPr>
              <a:xfrm flipV="1">
                <a:off x="4391827" y="4597367"/>
                <a:ext cx="6287" cy="7438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flipV="1">
                <a:off x="4297742" y="4589485"/>
                <a:ext cx="7335" cy="8171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flipH="1">
                <a:off x="4706595" y="4611868"/>
                <a:ext cx="7335" cy="8380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flipH="1">
                <a:off x="4782090" y="4588234"/>
                <a:ext cx="11527" cy="1152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Freeform 60"/>
              <p:cNvSpPr/>
              <p:nvPr/>
            </p:nvSpPr>
            <p:spPr>
              <a:xfrm>
                <a:off x="4398370" y="4597668"/>
                <a:ext cx="317504" cy="21999"/>
              </a:xfrm>
              <a:custGeom>
                <a:avLst/>
                <a:gdLst>
                  <a:gd name="connsiteX0" fmla="*/ 0 w 316707"/>
                  <a:gd name="connsiteY0" fmla="*/ 0 h 21432"/>
                  <a:gd name="connsiteX1" fmla="*/ 95250 w 316707"/>
                  <a:gd name="connsiteY1" fmla="*/ 21432 h 21432"/>
                  <a:gd name="connsiteX2" fmla="*/ 226219 w 316707"/>
                  <a:gd name="connsiteY2" fmla="*/ 14288 h 21432"/>
                  <a:gd name="connsiteX3" fmla="*/ 316707 w 316707"/>
                  <a:gd name="connsiteY3" fmla="*/ 4763 h 21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6707" h="21432">
                    <a:moveTo>
                      <a:pt x="0" y="0"/>
                    </a:moveTo>
                    <a:cubicBezTo>
                      <a:pt x="28773" y="9525"/>
                      <a:pt x="57547" y="19051"/>
                      <a:pt x="95250" y="21432"/>
                    </a:cubicBezTo>
                    <a:lnTo>
                      <a:pt x="226219" y="14288"/>
                    </a:lnTo>
                    <a:cubicBezTo>
                      <a:pt x="263128" y="11510"/>
                      <a:pt x="289917" y="8136"/>
                      <a:pt x="316707" y="4763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CH"/>
              </a:p>
            </p:txBody>
          </p:sp>
          <p:sp>
            <p:nvSpPr>
              <p:cNvPr id="62" name="Freeform 61"/>
              <p:cNvSpPr/>
              <p:nvPr/>
            </p:nvSpPr>
            <p:spPr>
              <a:xfrm>
                <a:off x="4788687" y="4372863"/>
                <a:ext cx="473636" cy="216853"/>
              </a:xfrm>
              <a:custGeom>
                <a:avLst/>
                <a:gdLst>
                  <a:gd name="connsiteX0" fmla="*/ 473869 w 473869"/>
                  <a:gd name="connsiteY0" fmla="*/ 0 h 216694"/>
                  <a:gd name="connsiteX1" fmla="*/ 390525 w 473869"/>
                  <a:gd name="connsiteY1" fmla="*/ 66675 h 216694"/>
                  <a:gd name="connsiteX2" fmla="*/ 304800 w 473869"/>
                  <a:gd name="connsiteY2" fmla="*/ 111919 h 216694"/>
                  <a:gd name="connsiteX3" fmla="*/ 173832 w 473869"/>
                  <a:gd name="connsiteY3" fmla="*/ 171450 h 216694"/>
                  <a:gd name="connsiteX4" fmla="*/ 73819 w 473869"/>
                  <a:gd name="connsiteY4" fmla="*/ 202406 h 216694"/>
                  <a:gd name="connsiteX5" fmla="*/ 0 w 473869"/>
                  <a:gd name="connsiteY5" fmla="*/ 216694 h 216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3869" h="216694">
                    <a:moveTo>
                      <a:pt x="473869" y="0"/>
                    </a:moveTo>
                    <a:cubicBezTo>
                      <a:pt x="446286" y="24011"/>
                      <a:pt x="418703" y="48022"/>
                      <a:pt x="390525" y="66675"/>
                    </a:cubicBezTo>
                    <a:cubicBezTo>
                      <a:pt x="362347" y="85328"/>
                      <a:pt x="340915" y="94457"/>
                      <a:pt x="304800" y="111919"/>
                    </a:cubicBezTo>
                    <a:cubicBezTo>
                      <a:pt x="268685" y="129381"/>
                      <a:pt x="212329" y="156369"/>
                      <a:pt x="173832" y="171450"/>
                    </a:cubicBezTo>
                    <a:cubicBezTo>
                      <a:pt x="135335" y="186531"/>
                      <a:pt x="102791" y="194865"/>
                      <a:pt x="73819" y="202406"/>
                    </a:cubicBezTo>
                    <a:cubicBezTo>
                      <a:pt x="44847" y="209947"/>
                      <a:pt x="0" y="216694"/>
                      <a:pt x="0" y="216694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CH"/>
              </a:p>
            </p:txBody>
          </p:sp>
          <p:sp>
            <p:nvSpPr>
              <p:cNvPr id="63" name="Freeform 62"/>
              <p:cNvSpPr/>
              <p:nvPr/>
            </p:nvSpPr>
            <p:spPr>
              <a:xfrm>
                <a:off x="4295153" y="4670875"/>
                <a:ext cx="97451" cy="26190"/>
              </a:xfrm>
              <a:custGeom>
                <a:avLst/>
                <a:gdLst>
                  <a:gd name="connsiteX0" fmla="*/ 0 w 97631"/>
                  <a:gd name="connsiteY0" fmla="*/ 2381 h 26203"/>
                  <a:gd name="connsiteX1" fmla="*/ 45243 w 97631"/>
                  <a:gd name="connsiteY1" fmla="*/ 26194 h 26203"/>
                  <a:gd name="connsiteX2" fmla="*/ 97631 w 97631"/>
                  <a:gd name="connsiteY2" fmla="*/ 0 h 26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7631" h="26203">
                    <a:moveTo>
                      <a:pt x="0" y="2381"/>
                    </a:moveTo>
                    <a:cubicBezTo>
                      <a:pt x="14485" y="14486"/>
                      <a:pt x="28971" y="26591"/>
                      <a:pt x="45243" y="26194"/>
                    </a:cubicBezTo>
                    <a:cubicBezTo>
                      <a:pt x="61515" y="25797"/>
                      <a:pt x="79573" y="12898"/>
                      <a:pt x="97631" y="0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CH"/>
              </a:p>
            </p:txBody>
          </p:sp>
          <p:sp>
            <p:nvSpPr>
              <p:cNvPr id="64" name="Freeform 63"/>
              <p:cNvSpPr/>
              <p:nvPr/>
            </p:nvSpPr>
            <p:spPr>
              <a:xfrm>
                <a:off x="4702368" y="4691829"/>
                <a:ext cx="83829" cy="27237"/>
              </a:xfrm>
              <a:custGeom>
                <a:avLst/>
                <a:gdLst>
                  <a:gd name="connsiteX0" fmla="*/ 0 w 83344"/>
                  <a:gd name="connsiteY0" fmla="*/ 0 h 26496"/>
                  <a:gd name="connsiteX1" fmla="*/ 42863 w 83344"/>
                  <a:gd name="connsiteY1" fmla="*/ 26194 h 26496"/>
                  <a:gd name="connsiteX2" fmla="*/ 83344 w 83344"/>
                  <a:gd name="connsiteY2" fmla="*/ 11906 h 26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344" h="26496">
                    <a:moveTo>
                      <a:pt x="0" y="0"/>
                    </a:moveTo>
                    <a:cubicBezTo>
                      <a:pt x="14486" y="12105"/>
                      <a:pt x="28972" y="24210"/>
                      <a:pt x="42863" y="26194"/>
                    </a:cubicBezTo>
                    <a:cubicBezTo>
                      <a:pt x="56754" y="28178"/>
                      <a:pt x="70049" y="20042"/>
                      <a:pt x="83344" y="11906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CH"/>
              </a:p>
            </p:txBody>
          </p:sp>
        </p:grpSp>
      </p:grpSp>
      <p:grpSp>
        <p:nvGrpSpPr>
          <p:cNvPr id="114" name="Group 99"/>
          <p:cNvGrpSpPr>
            <a:grpSpLocks noChangeAspect="1"/>
          </p:cNvGrpSpPr>
          <p:nvPr/>
        </p:nvGrpSpPr>
        <p:grpSpPr bwMode="auto">
          <a:xfrm rot="-180000">
            <a:off x="3731613" y="3602227"/>
            <a:ext cx="1771420" cy="2224754"/>
            <a:chOff x="9762670" y="1149887"/>
            <a:chExt cx="3687336" cy="4629773"/>
          </a:xfrm>
        </p:grpSpPr>
        <p:cxnSp>
          <p:nvCxnSpPr>
            <p:cNvPr id="117" name="Straight Connector 116"/>
            <p:cNvCxnSpPr/>
            <p:nvPr/>
          </p:nvCxnSpPr>
          <p:spPr>
            <a:xfrm flipH="1" flipV="1">
              <a:off x="10387013" y="1275241"/>
              <a:ext cx="401326" cy="7000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flipH="1" flipV="1">
              <a:off x="10503102" y="1149887"/>
              <a:ext cx="387893" cy="7554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flipH="1" flipV="1">
              <a:off x="12327496" y="4785838"/>
              <a:ext cx="512153" cy="99382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12428816" y="4723530"/>
              <a:ext cx="560850" cy="103914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7" name="Group 132"/>
            <p:cNvGrpSpPr>
              <a:grpSpLocks/>
            </p:cNvGrpSpPr>
            <p:nvPr/>
          </p:nvGrpSpPr>
          <p:grpSpPr bwMode="auto">
            <a:xfrm rot="900000">
              <a:off x="10365016" y="1799594"/>
              <a:ext cx="3084990" cy="1126239"/>
              <a:chOff x="3649839" y="2627817"/>
              <a:chExt cx="1925129" cy="702808"/>
            </a:xfrm>
          </p:grpSpPr>
          <p:sp>
            <p:nvSpPr>
              <p:cNvPr id="158" name="Freeform 157"/>
              <p:cNvSpPr/>
              <p:nvPr/>
            </p:nvSpPr>
            <p:spPr>
              <a:xfrm>
                <a:off x="3641633" y="2702625"/>
                <a:ext cx="1837960" cy="624366"/>
              </a:xfrm>
              <a:custGeom>
                <a:avLst/>
                <a:gdLst>
                  <a:gd name="connsiteX0" fmla="*/ 1838942 w 1838942"/>
                  <a:gd name="connsiteY0" fmla="*/ 622927 h 622927"/>
                  <a:gd name="connsiteX1" fmla="*/ 1746074 w 1838942"/>
                  <a:gd name="connsiteY1" fmla="*/ 408614 h 622927"/>
                  <a:gd name="connsiteX2" fmla="*/ 1567480 w 1838942"/>
                  <a:gd name="connsiteY2" fmla="*/ 218114 h 622927"/>
                  <a:gd name="connsiteX3" fmla="*/ 1367455 w 1838942"/>
                  <a:gd name="connsiteY3" fmla="*/ 80002 h 622927"/>
                  <a:gd name="connsiteX4" fmla="*/ 1072180 w 1838942"/>
                  <a:gd name="connsiteY4" fmla="*/ 6183 h 622927"/>
                  <a:gd name="connsiteX5" fmla="*/ 795955 w 1838942"/>
                  <a:gd name="connsiteY5" fmla="*/ 13327 h 622927"/>
                  <a:gd name="connsiteX6" fmla="*/ 557830 w 1838942"/>
                  <a:gd name="connsiteY6" fmla="*/ 87145 h 622927"/>
                  <a:gd name="connsiteX7" fmla="*/ 298274 w 1838942"/>
                  <a:gd name="connsiteY7" fmla="*/ 249070 h 622927"/>
                  <a:gd name="connsiteX8" fmla="*/ 131586 w 1838942"/>
                  <a:gd name="connsiteY8" fmla="*/ 453858 h 622927"/>
                  <a:gd name="connsiteX9" fmla="*/ 72055 w 1838942"/>
                  <a:gd name="connsiteY9" fmla="*/ 570539 h 622927"/>
                  <a:gd name="connsiteX10" fmla="*/ 617 w 1838942"/>
                  <a:gd name="connsiteY10" fmla="*/ 546727 h 622927"/>
                  <a:gd name="connsiteX11" fmla="*/ 114917 w 1838942"/>
                  <a:gd name="connsiteY11" fmla="*/ 325270 h 622927"/>
                  <a:gd name="connsiteX12" fmla="*/ 229217 w 1838942"/>
                  <a:gd name="connsiteY12" fmla="*/ 218114 h 622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38942" h="622927">
                    <a:moveTo>
                      <a:pt x="1838942" y="622927"/>
                    </a:moveTo>
                    <a:cubicBezTo>
                      <a:pt x="1815130" y="549505"/>
                      <a:pt x="1791318" y="476083"/>
                      <a:pt x="1746074" y="408614"/>
                    </a:cubicBezTo>
                    <a:cubicBezTo>
                      <a:pt x="1700830" y="341145"/>
                      <a:pt x="1630583" y="272883"/>
                      <a:pt x="1567480" y="218114"/>
                    </a:cubicBezTo>
                    <a:cubicBezTo>
                      <a:pt x="1504377" y="163345"/>
                      <a:pt x="1450005" y="115324"/>
                      <a:pt x="1367455" y="80002"/>
                    </a:cubicBezTo>
                    <a:cubicBezTo>
                      <a:pt x="1284905" y="44680"/>
                      <a:pt x="1167430" y="17295"/>
                      <a:pt x="1072180" y="6183"/>
                    </a:cubicBezTo>
                    <a:cubicBezTo>
                      <a:pt x="976930" y="-4929"/>
                      <a:pt x="881680" y="-167"/>
                      <a:pt x="795955" y="13327"/>
                    </a:cubicBezTo>
                    <a:cubicBezTo>
                      <a:pt x="710230" y="26821"/>
                      <a:pt x="640777" y="47854"/>
                      <a:pt x="557830" y="87145"/>
                    </a:cubicBezTo>
                    <a:cubicBezTo>
                      <a:pt x="474883" y="126435"/>
                      <a:pt x="369315" y="187951"/>
                      <a:pt x="298274" y="249070"/>
                    </a:cubicBezTo>
                    <a:cubicBezTo>
                      <a:pt x="227233" y="310189"/>
                      <a:pt x="169289" y="400280"/>
                      <a:pt x="131586" y="453858"/>
                    </a:cubicBezTo>
                    <a:cubicBezTo>
                      <a:pt x="93883" y="507436"/>
                      <a:pt x="93883" y="555061"/>
                      <a:pt x="72055" y="570539"/>
                    </a:cubicBezTo>
                    <a:cubicBezTo>
                      <a:pt x="50227" y="586017"/>
                      <a:pt x="-6527" y="587605"/>
                      <a:pt x="617" y="546727"/>
                    </a:cubicBezTo>
                    <a:cubicBezTo>
                      <a:pt x="7761" y="505849"/>
                      <a:pt x="76817" y="380039"/>
                      <a:pt x="114917" y="325270"/>
                    </a:cubicBezTo>
                    <a:cubicBezTo>
                      <a:pt x="153017" y="270501"/>
                      <a:pt x="191117" y="244307"/>
                      <a:pt x="229217" y="218114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CH"/>
              </a:p>
            </p:txBody>
          </p:sp>
          <p:sp>
            <p:nvSpPr>
              <p:cNvPr id="159" name="Freeform 158"/>
              <p:cNvSpPr/>
              <p:nvPr/>
            </p:nvSpPr>
            <p:spPr>
              <a:xfrm>
                <a:off x="3930188" y="2624571"/>
                <a:ext cx="1640961" cy="703983"/>
              </a:xfrm>
              <a:custGeom>
                <a:avLst/>
                <a:gdLst>
                  <a:gd name="connsiteX0" fmla="*/ 0 w 1641143"/>
                  <a:gd name="connsiteY0" fmla="*/ 241589 h 702808"/>
                  <a:gd name="connsiteX1" fmla="*/ 190500 w 1641143"/>
                  <a:gd name="connsiteY1" fmla="*/ 122527 h 702808"/>
                  <a:gd name="connsiteX2" fmla="*/ 407194 w 1641143"/>
                  <a:gd name="connsiteY2" fmla="*/ 43946 h 702808"/>
                  <a:gd name="connsiteX3" fmla="*/ 685800 w 1641143"/>
                  <a:gd name="connsiteY3" fmla="*/ 1083 h 702808"/>
                  <a:gd name="connsiteX4" fmla="*/ 1097756 w 1641143"/>
                  <a:gd name="connsiteY4" fmla="*/ 86808 h 702808"/>
                  <a:gd name="connsiteX5" fmla="*/ 1404938 w 1641143"/>
                  <a:gd name="connsiteY5" fmla="*/ 291596 h 702808"/>
                  <a:gd name="connsiteX6" fmla="*/ 1578769 w 1641143"/>
                  <a:gd name="connsiteY6" fmla="*/ 522577 h 702808"/>
                  <a:gd name="connsiteX7" fmla="*/ 1640681 w 1641143"/>
                  <a:gd name="connsiteY7" fmla="*/ 684502 h 702808"/>
                  <a:gd name="connsiteX8" fmla="*/ 1552575 w 1641143"/>
                  <a:gd name="connsiteY8" fmla="*/ 701171 h 702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41143" h="702808">
                    <a:moveTo>
                      <a:pt x="0" y="241589"/>
                    </a:moveTo>
                    <a:cubicBezTo>
                      <a:pt x="61317" y="198528"/>
                      <a:pt x="122634" y="155467"/>
                      <a:pt x="190500" y="122527"/>
                    </a:cubicBezTo>
                    <a:cubicBezTo>
                      <a:pt x="258366" y="89586"/>
                      <a:pt x="324644" y="64187"/>
                      <a:pt x="407194" y="43946"/>
                    </a:cubicBezTo>
                    <a:cubicBezTo>
                      <a:pt x="489744" y="23705"/>
                      <a:pt x="570706" y="-6061"/>
                      <a:pt x="685800" y="1083"/>
                    </a:cubicBezTo>
                    <a:cubicBezTo>
                      <a:pt x="800894" y="8227"/>
                      <a:pt x="977900" y="38389"/>
                      <a:pt x="1097756" y="86808"/>
                    </a:cubicBezTo>
                    <a:cubicBezTo>
                      <a:pt x="1217612" y="135227"/>
                      <a:pt x="1324769" y="218968"/>
                      <a:pt x="1404938" y="291596"/>
                    </a:cubicBezTo>
                    <a:cubicBezTo>
                      <a:pt x="1485107" y="364224"/>
                      <a:pt x="1539479" y="457093"/>
                      <a:pt x="1578769" y="522577"/>
                    </a:cubicBezTo>
                    <a:cubicBezTo>
                      <a:pt x="1618060" y="588061"/>
                      <a:pt x="1645047" y="654737"/>
                      <a:pt x="1640681" y="684502"/>
                    </a:cubicBezTo>
                    <a:cubicBezTo>
                      <a:pt x="1636315" y="714267"/>
                      <a:pt x="1565672" y="697996"/>
                      <a:pt x="1552575" y="701171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CH"/>
              </a:p>
            </p:txBody>
          </p:sp>
        </p:grpSp>
        <p:grpSp>
          <p:nvGrpSpPr>
            <p:cNvPr id="148" name="Group 133"/>
            <p:cNvGrpSpPr>
              <a:grpSpLocks/>
            </p:cNvGrpSpPr>
            <p:nvPr/>
          </p:nvGrpSpPr>
          <p:grpSpPr bwMode="auto">
            <a:xfrm rot="900000">
              <a:off x="9762670" y="3750575"/>
              <a:ext cx="3094233" cy="1320514"/>
              <a:chOff x="3617460" y="3898279"/>
              <a:chExt cx="1930897" cy="824042"/>
            </a:xfrm>
          </p:grpSpPr>
          <p:sp>
            <p:nvSpPr>
              <p:cNvPr id="149" name="Freeform 148"/>
              <p:cNvSpPr/>
              <p:nvPr/>
            </p:nvSpPr>
            <p:spPr>
              <a:xfrm>
                <a:off x="3611582" y="3893078"/>
                <a:ext cx="1931220" cy="702937"/>
              </a:xfrm>
              <a:custGeom>
                <a:avLst/>
                <a:gdLst>
                  <a:gd name="connsiteX0" fmla="*/ 1697490 w 1930897"/>
                  <a:gd name="connsiteY0" fmla="*/ 435596 h 702296"/>
                  <a:gd name="connsiteX1" fmla="*/ 1795121 w 1930897"/>
                  <a:gd name="connsiteY1" fmla="*/ 328440 h 702296"/>
                  <a:gd name="connsiteX2" fmla="*/ 1873703 w 1930897"/>
                  <a:gd name="connsiteY2" fmla="*/ 218902 h 702296"/>
                  <a:gd name="connsiteX3" fmla="*/ 1921328 w 1930897"/>
                  <a:gd name="connsiteY3" fmla="*/ 111746 h 702296"/>
                  <a:gd name="connsiteX4" fmla="*/ 1926090 w 1930897"/>
                  <a:gd name="connsiteY4" fmla="*/ 76027 h 702296"/>
                  <a:gd name="connsiteX5" fmla="*/ 1866559 w 1930897"/>
                  <a:gd name="connsiteY5" fmla="*/ 66502 h 702296"/>
                  <a:gd name="connsiteX6" fmla="*/ 1795121 w 1930897"/>
                  <a:gd name="connsiteY6" fmla="*/ 187946 h 702296"/>
                  <a:gd name="connsiteX7" fmla="*/ 1711778 w 1930897"/>
                  <a:gd name="connsiteY7" fmla="*/ 302246 h 702296"/>
                  <a:gd name="connsiteX8" fmla="*/ 1604621 w 1930897"/>
                  <a:gd name="connsiteY8" fmla="*/ 416546 h 702296"/>
                  <a:gd name="connsiteX9" fmla="*/ 1492703 w 1930897"/>
                  <a:gd name="connsiteY9" fmla="*/ 504652 h 702296"/>
                  <a:gd name="connsiteX10" fmla="*/ 1359353 w 1930897"/>
                  <a:gd name="connsiteY10" fmla="*/ 568946 h 702296"/>
                  <a:gd name="connsiteX11" fmla="*/ 1218859 w 1930897"/>
                  <a:gd name="connsiteY11" fmla="*/ 623715 h 702296"/>
                  <a:gd name="connsiteX12" fmla="*/ 1014071 w 1930897"/>
                  <a:gd name="connsiteY12" fmla="*/ 649909 h 702296"/>
                  <a:gd name="connsiteX13" fmla="*/ 866434 w 1930897"/>
                  <a:gd name="connsiteY13" fmla="*/ 649909 h 702296"/>
                  <a:gd name="connsiteX14" fmla="*/ 718796 w 1930897"/>
                  <a:gd name="connsiteY14" fmla="*/ 626096 h 702296"/>
                  <a:gd name="connsiteX15" fmla="*/ 525915 w 1930897"/>
                  <a:gd name="connsiteY15" fmla="*/ 545134 h 702296"/>
                  <a:gd name="connsiteX16" fmla="*/ 344940 w 1930897"/>
                  <a:gd name="connsiteY16" fmla="*/ 428452 h 702296"/>
                  <a:gd name="connsiteX17" fmla="*/ 228259 w 1930897"/>
                  <a:gd name="connsiteY17" fmla="*/ 287959 h 702296"/>
                  <a:gd name="connsiteX18" fmla="*/ 171109 w 1930897"/>
                  <a:gd name="connsiteY18" fmla="*/ 209377 h 702296"/>
                  <a:gd name="connsiteX19" fmla="*/ 106815 w 1930897"/>
                  <a:gd name="connsiteY19" fmla="*/ 87934 h 702296"/>
                  <a:gd name="connsiteX20" fmla="*/ 71096 w 1930897"/>
                  <a:gd name="connsiteY20" fmla="*/ 4590 h 702296"/>
                  <a:gd name="connsiteX21" fmla="*/ 2040 w 1930897"/>
                  <a:gd name="connsiteY21" fmla="*/ 23640 h 702296"/>
                  <a:gd name="connsiteX22" fmla="*/ 28234 w 1930897"/>
                  <a:gd name="connsiteY22" fmla="*/ 130796 h 702296"/>
                  <a:gd name="connsiteX23" fmla="*/ 128246 w 1930897"/>
                  <a:gd name="connsiteY23" fmla="*/ 304627 h 702296"/>
                  <a:gd name="connsiteX24" fmla="*/ 268740 w 1930897"/>
                  <a:gd name="connsiteY24" fmla="*/ 487984 h 702296"/>
                  <a:gd name="connsiteX25" fmla="*/ 471146 w 1930897"/>
                  <a:gd name="connsiteY25" fmla="*/ 607046 h 702296"/>
                  <a:gd name="connsiteX26" fmla="*/ 654503 w 1930897"/>
                  <a:gd name="connsiteY26" fmla="*/ 676102 h 702296"/>
                  <a:gd name="connsiteX27" fmla="*/ 694984 w 1930897"/>
                  <a:gd name="connsiteY27" fmla="*/ 702296 h 702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930897" h="702296">
                    <a:moveTo>
                      <a:pt x="1697490" y="435596"/>
                    </a:moveTo>
                    <a:cubicBezTo>
                      <a:pt x="1731621" y="400076"/>
                      <a:pt x="1765752" y="364556"/>
                      <a:pt x="1795121" y="328440"/>
                    </a:cubicBezTo>
                    <a:cubicBezTo>
                      <a:pt x="1824490" y="292324"/>
                      <a:pt x="1852669" y="255018"/>
                      <a:pt x="1873703" y="218902"/>
                    </a:cubicBezTo>
                    <a:cubicBezTo>
                      <a:pt x="1894737" y="182786"/>
                      <a:pt x="1912597" y="135558"/>
                      <a:pt x="1921328" y="111746"/>
                    </a:cubicBezTo>
                    <a:cubicBezTo>
                      <a:pt x="1930059" y="87934"/>
                      <a:pt x="1935218" y="83568"/>
                      <a:pt x="1926090" y="76027"/>
                    </a:cubicBezTo>
                    <a:cubicBezTo>
                      <a:pt x="1916962" y="68486"/>
                      <a:pt x="1888387" y="47849"/>
                      <a:pt x="1866559" y="66502"/>
                    </a:cubicBezTo>
                    <a:cubicBezTo>
                      <a:pt x="1844731" y="85155"/>
                      <a:pt x="1820918" y="148655"/>
                      <a:pt x="1795121" y="187946"/>
                    </a:cubicBezTo>
                    <a:cubicBezTo>
                      <a:pt x="1769324" y="227237"/>
                      <a:pt x="1743528" y="264146"/>
                      <a:pt x="1711778" y="302246"/>
                    </a:cubicBezTo>
                    <a:cubicBezTo>
                      <a:pt x="1680028" y="340346"/>
                      <a:pt x="1641133" y="382812"/>
                      <a:pt x="1604621" y="416546"/>
                    </a:cubicBezTo>
                    <a:cubicBezTo>
                      <a:pt x="1568108" y="450280"/>
                      <a:pt x="1533581" y="479252"/>
                      <a:pt x="1492703" y="504652"/>
                    </a:cubicBezTo>
                    <a:cubicBezTo>
                      <a:pt x="1451825" y="530052"/>
                      <a:pt x="1404994" y="549102"/>
                      <a:pt x="1359353" y="568946"/>
                    </a:cubicBezTo>
                    <a:cubicBezTo>
                      <a:pt x="1313712" y="588790"/>
                      <a:pt x="1276406" y="610221"/>
                      <a:pt x="1218859" y="623715"/>
                    </a:cubicBezTo>
                    <a:cubicBezTo>
                      <a:pt x="1161312" y="637209"/>
                      <a:pt x="1072809" y="645543"/>
                      <a:pt x="1014071" y="649909"/>
                    </a:cubicBezTo>
                    <a:cubicBezTo>
                      <a:pt x="955333" y="654275"/>
                      <a:pt x="915646" y="653878"/>
                      <a:pt x="866434" y="649909"/>
                    </a:cubicBezTo>
                    <a:cubicBezTo>
                      <a:pt x="817222" y="645940"/>
                      <a:pt x="775549" y="643558"/>
                      <a:pt x="718796" y="626096"/>
                    </a:cubicBezTo>
                    <a:cubicBezTo>
                      <a:pt x="662043" y="608634"/>
                      <a:pt x="588224" y="578075"/>
                      <a:pt x="525915" y="545134"/>
                    </a:cubicBezTo>
                    <a:cubicBezTo>
                      <a:pt x="463606" y="512193"/>
                      <a:pt x="394549" y="471315"/>
                      <a:pt x="344940" y="428452"/>
                    </a:cubicBezTo>
                    <a:cubicBezTo>
                      <a:pt x="295331" y="385589"/>
                      <a:pt x="257231" y="324471"/>
                      <a:pt x="228259" y="287959"/>
                    </a:cubicBezTo>
                    <a:cubicBezTo>
                      <a:pt x="199287" y="251447"/>
                      <a:pt x="191350" y="242714"/>
                      <a:pt x="171109" y="209377"/>
                    </a:cubicBezTo>
                    <a:cubicBezTo>
                      <a:pt x="150868" y="176040"/>
                      <a:pt x="123484" y="122065"/>
                      <a:pt x="106815" y="87934"/>
                    </a:cubicBezTo>
                    <a:cubicBezTo>
                      <a:pt x="90146" y="53803"/>
                      <a:pt x="88558" y="15306"/>
                      <a:pt x="71096" y="4590"/>
                    </a:cubicBezTo>
                    <a:cubicBezTo>
                      <a:pt x="53634" y="-6126"/>
                      <a:pt x="9184" y="2606"/>
                      <a:pt x="2040" y="23640"/>
                    </a:cubicBezTo>
                    <a:cubicBezTo>
                      <a:pt x="-5104" y="44674"/>
                      <a:pt x="7200" y="83965"/>
                      <a:pt x="28234" y="130796"/>
                    </a:cubicBezTo>
                    <a:cubicBezTo>
                      <a:pt x="49268" y="177627"/>
                      <a:pt x="88162" y="245096"/>
                      <a:pt x="128246" y="304627"/>
                    </a:cubicBezTo>
                    <a:cubicBezTo>
                      <a:pt x="168330" y="364158"/>
                      <a:pt x="211590" y="437581"/>
                      <a:pt x="268740" y="487984"/>
                    </a:cubicBezTo>
                    <a:cubicBezTo>
                      <a:pt x="325890" y="538387"/>
                      <a:pt x="406852" y="575693"/>
                      <a:pt x="471146" y="607046"/>
                    </a:cubicBezTo>
                    <a:cubicBezTo>
                      <a:pt x="535440" y="638399"/>
                      <a:pt x="617197" y="660227"/>
                      <a:pt x="654503" y="676102"/>
                    </a:cubicBezTo>
                    <a:cubicBezTo>
                      <a:pt x="691809" y="691977"/>
                      <a:pt x="693396" y="697136"/>
                      <a:pt x="694984" y="702296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CH"/>
              </a:p>
            </p:txBody>
          </p:sp>
          <p:cxnSp>
            <p:nvCxnSpPr>
              <p:cNvPr id="150" name="Straight Connector 149"/>
              <p:cNvCxnSpPr/>
              <p:nvPr/>
            </p:nvCxnSpPr>
            <p:spPr>
              <a:xfrm flipV="1">
                <a:off x="4391827" y="4597367"/>
                <a:ext cx="6287" cy="7438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flipV="1">
                <a:off x="4297742" y="4589485"/>
                <a:ext cx="7335" cy="8171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flipH="1">
                <a:off x="4706595" y="4611868"/>
                <a:ext cx="7335" cy="8380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flipH="1">
                <a:off x="4782090" y="4588234"/>
                <a:ext cx="11527" cy="1152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4" name="Freeform 153"/>
              <p:cNvSpPr/>
              <p:nvPr/>
            </p:nvSpPr>
            <p:spPr>
              <a:xfrm>
                <a:off x="4398370" y="4597668"/>
                <a:ext cx="317504" cy="21999"/>
              </a:xfrm>
              <a:custGeom>
                <a:avLst/>
                <a:gdLst>
                  <a:gd name="connsiteX0" fmla="*/ 0 w 316707"/>
                  <a:gd name="connsiteY0" fmla="*/ 0 h 21432"/>
                  <a:gd name="connsiteX1" fmla="*/ 95250 w 316707"/>
                  <a:gd name="connsiteY1" fmla="*/ 21432 h 21432"/>
                  <a:gd name="connsiteX2" fmla="*/ 226219 w 316707"/>
                  <a:gd name="connsiteY2" fmla="*/ 14288 h 21432"/>
                  <a:gd name="connsiteX3" fmla="*/ 316707 w 316707"/>
                  <a:gd name="connsiteY3" fmla="*/ 4763 h 21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6707" h="21432">
                    <a:moveTo>
                      <a:pt x="0" y="0"/>
                    </a:moveTo>
                    <a:cubicBezTo>
                      <a:pt x="28773" y="9525"/>
                      <a:pt x="57547" y="19051"/>
                      <a:pt x="95250" y="21432"/>
                    </a:cubicBezTo>
                    <a:lnTo>
                      <a:pt x="226219" y="14288"/>
                    </a:lnTo>
                    <a:cubicBezTo>
                      <a:pt x="263128" y="11510"/>
                      <a:pt x="289917" y="8136"/>
                      <a:pt x="316707" y="4763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CH"/>
              </a:p>
            </p:txBody>
          </p:sp>
          <p:sp>
            <p:nvSpPr>
              <p:cNvPr id="155" name="Freeform 154"/>
              <p:cNvSpPr/>
              <p:nvPr/>
            </p:nvSpPr>
            <p:spPr>
              <a:xfrm>
                <a:off x="4788687" y="4372863"/>
                <a:ext cx="473636" cy="216853"/>
              </a:xfrm>
              <a:custGeom>
                <a:avLst/>
                <a:gdLst>
                  <a:gd name="connsiteX0" fmla="*/ 473869 w 473869"/>
                  <a:gd name="connsiteY0" fmla="*/ 0 h 216694"/>
                  <a:gd name="connsiteX1" fmla="*/ 390525 w 473869"/>
                  <a:gd name="connsiteY1" fmla="*/ 66675 h 216694"/>
                  <a:gd name="connsiteX2" fmla="*/ 304800 w 473869"/>
                  <a:gd name="connsiteY2" fmla="*/ 111919 h 216694"/>
                  <a:gd name="connsiteX3" fmla="*/ 173832 w 473869"/>
                  <a:gd name="connsiteY3" fmla="*/ 171450 h 216694"/>
                  <a:gd name="connsiteX4" fmla="*/ 73819 w 473869"/>
                  <a:gd name="connsiteY4" fmla="*/ 202406 h 216694"/>
                  <a:gd name="connsiteX5" fmla="*/ 0 w 473869"/>
                  <a:gd name="connsiteY5" fmla="*/ 216694 h 216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3869" h="216694">
                    <a:moveTo>
                      <a:pt x="473869" y="0"/>
                    </a:moveTo>
                    <a:cubicBezTo>
                      <a:pt x="446286" y="24011"/>
                      <a:pt x="418703" y="48022"/>
                      <a:pt x="390525" y="66675"/>
                    </a:cubicBezTo>
                    <a:cubicBezTo>
                      <a:pt x="362347" y="85328"/>
                      <a:pt x="340915" y="94457"/>
                      <a:pt x="304800" y="111919"/>
                    </a:cubicBezTo>
                    <a:cubicBezTo>
                      <a:pt x="268685" y="129381"/>
                      <a:pt x="212329" y="156369"/>
                      <a:pt x="173832" y="171450"/>
                    </a:cubicBezTo>
                    <a:cubicBezTo>
                      <a:pt x="135335" y="186531"/>
                      <a:pt x="102791" y="194865"/>
                      <a:pt x="73819" y="202406"/>
                    </a:cubicBezTo>
                    <a:cubicBezTo>
                      <a:pt x="44847" y="209947"/>
                      <a:pt x="0" y="216694"/>
                      <a:pt x="0" y="216694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CH"/>
              </a:p>
            </p:txBody>
          </p:sp>
          <p:sp>
            <p:nvSpPr>
              <p:cNvPr id="156" name="Freeform 155"/>
              <p:cNvSpPr/>
              <p:nvPr/>
            </p:nvSpPr>
            <p:spPr>
              <a:xfrm>
                <a:off x="4295153" y="4670875"/>
                <a:ext cx="97451" cy="26190"/>
              </a:xfrm>
              <a:custGeom>
                <a:avLst/>
                <a:gdLst>
                  <a:gd name="connsiteX0" fmla="*/ 0 w 97631"/>
                  <a:gd name="connsiteY0" fmla="*/ 2381 h 26203"/>
                  <a:gd name="connsiteX1" fmla="*/ 45243 w 97631"/>
                  <a:gd name="connsiteY1" fmla="*/ 26194 h 26203"/>
                  <a:gd name="connsiteX2" fmla="*/ 97631 w 97631"/>
                  <a:gd name="connsiteY2" fmla="*/ 0 h 26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7631" h="26203">
                    <a:moveTo>
                      <a:pt x="0" y="2381"/>
                    </a:moveTo>
                    <a:cubicBezTo>
                      <a:pt x="14485" y="14486"/>
                      <a:pt x="28971" y="26591"/>
                      <a:pt x="45243" y="26194"/>
                    </a:cubicBezTo>
                    <a:cubicBezTo>
                      <a:pt x="61515" y="25797"/>
                      <a:pt x="79573" y="12898"/>
                      <a:pt x="97631" y="0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CH"/>
              </a:p>
            </p:txBody>
          </p:sp>
          <p:sp>
            <p:nvSpPr>
              <p:cNvPr id="157" name="Freeform 156"/>
              <p:cNvSpPr/>
              <p:nvPr/>
            </p:nvSpPr>
            <p:spPr>
              <a:xfrm>
                <a:off x="4702368" y="4691829"/>
                <a:ext cx="83829" cy="27237"/>
              </a:xfrm>
              <a:custGeom>
                <a:avLst/>
                <a:gdLst>
                  <a:gd name="connsiteX0" fmla="*/ 0 w 83344"/>
                  <a:gd name="connsiteY0" fmla="*/ 0 h 26496"/>
                  <a:gd name="connsiteX1" fmla="*/ 42863 w 83344"/>
                  <a:gd name="connsiteY1" fmla="*/ 26194 h 26496"/>
                  <a:gd name="connsiteX2" fmla="*/ 83344 w 83344"/>
                  <a:gd name="connsiteY2" fmla="*/ 11906 h 26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344" h="26496">
                    <a:moveTo>
                      <a:pt x="0" y="0"/>
                    </a:moveTo>
                    <a:cubicBezTo>
                      <a:pt x="14486" y="12105"/>
                      <a:pt x="28972" y="24210"/>
                      <a:pt x="42863" y="26194"/>
                    </a:cubicBezTo>
                    <a:cubicBezTo>
                      <a:pt x="56754" y="28178"/>
                      <a:pt x="70049" y="20042"/>
                      <a:pt x="83344" y="11906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CH"/>
              </a:p>
            </p:txBody>
          </p:sp>
        </p:grpSp>
      </p:grpSp>
      <p:grpSp>
        <p:nvGrpSpPr>
          <p:cNvPr id="160" name="Group 99"/>
          <p:cNvGrpSpPr>
            <a:grpSpLocks noChangeAspect="1"/>
          </p:cNvGrpSpPr>
          <p:nvPr/>
        </p:nvGrpSpPr>
        <p:grpSpPr bwMode="auto">
          <a:xfrm rot="-180000">
            <a:off x="6785361" y="3541843"/>
            <a:ext cx="1771419" cy="2224754"/>
            <a:chOff x="9762670" y="1149887"/>
            <a:chExt cx="3687336" cy="4629773"/>
          </a:xfrm>
        </p:grpSpPr>
        <p:cxnSp>
          <p:nvCxnSpPr>
            <p:cNvPr id="163" name="Straight Connector 162"/>
            <p:cNvCxnSpPr/>
            <p:nvPr/>
          </p:nvCxnSpPr>
          <p:spPr>
            <a:xfrm flipH="1" flipV="1">
              <a:off x="10387013" y="1275241"/>
              <a:ext cx="401326" cy="7000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 flipH="1" flipV="1">
              <a:off x="10503102" y="1149887"/>
              <a:ext cx="387893" cy="7554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rot="900000">
              <a:off x="11030071" y="5424916"/>
              <a:ext cx="127619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 flipH="1" flipV="1">
              <a:off x="12327496" y="4785838"/>
              <a:ext cx="512153" cy="99382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>
              <a:off x="12428816" y="4723530"/>
              <a:ext cx="560850" cy="103914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3" name="Group 132"/>
            <p:cNvGrpSpPr>
              <a:grpSpLocks/>
            </p:cNvGrpSpPr>
            <p:nvPr/>
          </p:nvGrpSpPr>
          <p:grpSpPr bwMode="auto">
            <a:xfrm rot="900000">
              <a:off x="10365016" y="1799594"/>
              <a:ext cx="3084990" cy="1126239"/>
              <a:chOff x="3649839" y="2627817"/>
              <a:chExt cx="1925129" cy="702808"/>
            </a:xfrm>
          </p:grpSpPr>
          <p:sp>
            <p:nvSpPr>
              <p:cNvPr id="204" name="Freeform 203"/>
              <p:cNvSpPr/>
              <p:nvPr/>
            </p:nvSpPr>
            <p:spPr>
              <a:xfrm>
                <a:off x="3641633" y="2702625"/>
                <a:ext cx="1837960" cy="624366"/>
              </a:xfrm>
              <a:custGeom>
                <a:avLst/>
                <a:gdLst>
                  <a:gd name="connsiteX0" fmla="*/ 1838942 w 1838942"/>
                  <a:gd name="connsiteY0" fmla="*/ 622927 h 622927"/>
                  <a:gd name="connsiteX1" fmla="*/ 1746074 w 1838942"/>
                  <a:gd name="connsiteY1" fmla="*/ 408614 h 622927"/>
                  <a:gd name="connsiteX2" fmla="*/ 1567480 w 1838942"/>
                  <a:gd name="connsiteY2" fmla="*/ 218114 h 622927"/>
                  <a:gd name="connsiteX3" fmla="*/ 1367455 w 1838942"/>
                  <a:gd name="connsiteY3" fmla="*/ 80002 h 622927"/>
                  <a:gd name="connsiteX4" fmla="*/ 1072180 w 1838942"/>
                  <a:gd name="connsiteY4" fmla="*/ 6183 h 622927"/>
                  <a:gd name="connsiteX5" fmla="*/ 795955 w 1838942"/>
                  <a:gd name="connsiteY5" fmla="*/ 13327 h 622927"/>
                  <a:gd name="connsiteX6" fmla="*/ 557830 w 1838942"/>
                  <a:gd name="connsiteY6" fmla="*/ 87145 h 622927"/>
                  <a:gd name="connsiteX7" fmla="*/ 298274 w 1838942"/>
                  <a:gd name="connsiteY7" fmla="*/ 249070 h 622927"/>
                  <a:gd name="connsiteX8" fmla="*/ 131586 w 1838942"/>
                  <a:gd name="connsiteY8" fmla="*/ 453858 h 622927"/>
                  <a:gd name="connsiteX9" fmla="*/ 72055 w 1838942"/>
                  <a:gd name="connsiteY9" fmla="*/ 570539 h 622927"/>
                  <a:gd name="connsiteX10" fmla="*/ 617 w 1838942"/>
                  <a:gd name="connsiteY10" fmla="*/ 546727 h 622927"/>
                  <a:gd name="connsiteX11" fmla="*/ 114917 w 1838942"/>
                  <a:gd name="connsiteY11" fmla="*/ 325270 h 622927"/>
                  <a:gd name="connsiteX12" fmla="*/ 229217 w 1838942"/>
                  <a:gd name="connsiteY12" fmla="*/ 218114 h 622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38942" h="622927">
                    <a:moveTo>
                      <a:pt x="1838942" y="622927"/>
                    </a:moveTo>
                    <a:cubicBezTo>
                      <a:pt x="1815130" y="549505"/>
                      <a:pt x="1791318" y="476083"/>
                      <a:pt x="1746074" y="408614"/>
                    </a:cubicBezTo>
                    <a:cubicBezTo>
                      <a:pt x="1700830" y="341145"/>
                      <a:pt x="1630583" y="272883"/>
                      <a:pt x="1567480" y="218114"/>
                    </a:cubicBezTo>
                    <a:cubicBezTo>
                      <a:pt x="1504377" y="163345"/>
                      <a:pt x="1450005" y="115324"/>
                      <a:pt x="1367455" y="80002"/>
                    </a:cubicBezTo>
                    <a:cubicBezTo>
                      <a:pt x="1284905" y="44680"/>
                      <a:pt x="1167430" y="17295"/>
                      <a:pt x="1072180" y="6183"/>
                    </a:cubicBezTo>
                    <a:cubicBezTo>
                      <a:pt x="976930" y="-4929"/>
                      <a:pt x="881680" y="-167"/>
                      <a:pt x="795955" y="13327"/>
                    </a:cubicBezTo>
                    <a:cubicBezTo>
                      <a:pt x="710230" y="26821"/>
                      <a:pt x="640777" y="47854"/>
                      <a:pt x="557830" y="87145"/>
                    </a:cubicBezTo>
                    <a:cubicBezTo>
                      <a:pt x="474883" y="126435"/>
                      <a:pt x="369315" y="187951"/>
                      <a:pt x="298274" y="249070"/>
                    </a:cubicBezTo>
                    <a:cubicBezTo>
                      <a:pt x="227233" y="310189"/>
                      <a:pt x="169289" y="400280"/>
                      <a:pt x="131586" y="453858"/>
                    </a:cubicBezTo>
                    <a:cubicBezTo>
                      <a:pt x="93883" y="507436"/>
                      <a:pt x="93883" y="555061"/>
                      <a:pt x="72055" y="570539"/>
                    </a:cubicBezTo>
                    <a:cubicBezTo>
                      <a:pt x="50227" y="586017"/>
                      <a:pt x="-6527" y="587605"/>
                      <a:pt x="617" y="546727"/>
                    </a:cubicBezTo>
                    <a:cubicBezTo>
                      <a:pt x="7761" y="505849"/>
                      <a:pt x="76817" y="380039"/>
                      <a:pt x="114917" y="325270"/>
                    </a:cubicBezTo>
                    <a:cubicBezTo>
                      <a:pt x="153017" y="270501"/>
                      <a:pt x="191117" y="244307"/>
                      <a:pt x="229217" y="218114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CH"/>
              </a:p>
            </p:txBody>
          </p:sp>
          <p:sp>
            <p:nvSpPr>
              <p:cNvPr id="205" name="Freeform 204"/>
              <p:cNvSpPr/>
              <p:nvPr/>
            </p:nvSpPr>
            <p:spPr>
              <a:xfrm>
                <a:off x="3930188" y="2624571"/>
                <a:ext cx="1640961" cy="703983"/>
              </a:xfrm>
              <a:custGeom>
                <a:avLst/>
                <a:gdLst>
                  <a:gd name="connsiteX0" fmla="*/ 0 w 1641143"/>
                  <a:gd name="connsiteY0" fmla="*/ 241589 h 702808"/>
                  <a:gd name="connsiteX1" fmla="*/ 190500 w 1641143"/>
                  <a:gd name="connsiteY1" fmla="*/ 122527 h 702808"/>
                  <a:gd name="connsiteX2" fmla="*/ 407194 w 1641143"/>
                  <a:gd name="connsiteY2" fmla="*/ 43946 h 702808"/>
                  <a:gd name="connsiteX3" fmla="*/ 685800 w 1641143"/>
                  <a:gd name="connsiteY3" fmla="*/ 1083 h 702808"/>
                  <a:gd name="connsiteX4" fmla="*/ 1097756 w 1641143"/>
                  <a:gd name="connsiteY4" fmla="*/ 86808 h 702808"/>
                  <a:gd name="connsiteX5" fmla="*/ 1404938 w 1641143"/>
                  <a:gd name="connsiteY5" fmla="*/ 291596 h 702808"/>
                  <a:gd name="connsiteX6" fmla="*/ 1578769 w 1641143"/>
                  <a:gd name="connsiteY6" fmla="*/ 522577 h 702808"/>
                  <a:gd name="connsiteX7" fmla="*/ 1640681 w 1641143"/>
                  <a:gd name="connsiteY7" fmla="*/ 684502 h 702808"/>
                  <a:gd name="connsiteX8" fmla="*/ 1552575 w 1641143"/>
                  <a:gd name="connsiteY8" fmla="*/ 701171 h 702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41143" h="702808">
                    <a:moveTo>
                      <a:pt x="0" y="241589"/>
                    </a:moveTo>
                    <a:cubicBezTo>
                      <a:pt x="61317" y="198528"/>
                      <a:pt x="122634" y="155467"/>
                      <a:pt x="190500" y="122527"/>
                    </a:cubicBezTo>
                    <a:cubicBezTo>
                      <a:pt x="258366" y="89586"/>
                      <a:pt x="324644" y="64187"/>
                      <a:pt x="407194" y="43946"/>
                    </a:cubicBezTo>
                    <a:cubicBezTo>
                      <a:pt x="489744" y="23705"/>
                      <a:pt x="570706" y="-6061"/>
                      <a:pt x="685800" y="1083"/>
                    </a:cubicBezTo>
                    <a:cubicBezTo>
                      <a:pt x="800894" y="8227"/>
                      <a:pt x="977900" y="38389"/>
                      <a:pt x="1097756" y="86808"/>
                    </a:cubicBezTo>
                    <a:cubicBezTo>
                      <a:pt x="1217612" y="135227"/>
                      <a:pt x="1324769" y="218968"/>
                      <a:pt x="1404938" y="291596"/>
                    </a:cubicBezTo>
                    <a:cubicBezTo>
                      <a:pt x="1485107" y="364224"/>
                      <a:pt x="1539479" y="457093"/>
                      <a:pt x="1578769" y="522577"/>
                    </a:cubicBezTo>
                    <a:cubicBezTo>
                      <a:pt x="1618060" y="588061"/>
                      <a:pt x="1645047" y="654737"/>
                      <a:pt x="1640681" y="684502"/>
                    </a:cubicBezTo>
                    <a:cubicBezTo>
                      <a:pt x="1636315" y="714267"/>
                      <a:pt x="1565672" y="697996"/>
                      <a:pt x="1552575" y="701171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CH"/>
              </a:p>
            </p:txBody>
          </p:sp>
        </p:grpSp>
        <p:grpSp>
          <p:nvGrpSpPr>
            <p:cNvPr id="194" name="Group 133"/>
            <p:cNvGrpSpPr>
              <a:grpSpLocks/>
            </p:cNvGrpSpPr>
            <p:nvPr/>
          </p:nvGrpSpPr>
          <p:grpSpPr bwMode="auto">
            <a:xfrm rot="900000">
              <a:off x="9762670" y="3750575"/>
              <a:ext cx="3094233" cy="1320514"/>
              <a:chOff x="3617460" y="3898279"/>
              <a:chExt cx="1930897" cy="824042"/>
            </a:xfrm>
          </p:grpSpPr>
          <p:sp>
            <p:nvSpPr>
              <p:cNvPr id="195" name="Freeform 194"/>
              <p:cNvSpPr/>
              <p:nvPr/>
            </p:nvSpPr>
            <p:spPr>
              <a:xfrm>
                <a:off x="3611582" y="3893078"/>
                <a:ext cx="1931220" cy="702937"/>
              </a:xfrm>
              <a:custGeom>
                <a:avLst/>
                <a:gdLst>
                  <a:gd name="connsiteX0" fmla="*/ 1697490 w 1930897"/>
                  <a:gd name="connsiteY0" fmla="*/ 435596 h 702296"/>
                  <a:gd name="connsiteX1" fmla="*/ 1795121 w 1930897"/>
                  <a:gd name="connsiteY1" fmla="*/ 328440 h 702296"/>
                  <a:gd name="connsiteX2" fmla="*/ 1873703 w 1930897"/>
                  <a:gd name="connsiteY2" fmla="*/ 218902 h 702296"/>
                  <a:gd name="connsiteX3" fmla="*/ 1921328 w 1930897"/>
                  <a:gd name="connsiteY3" fmla="*/ 111746 h 702296"/>
                  <a:gd name="connsiteX4" fmla="*/ 1926090 w 1930897"/>
                  <a:gd name="connsiteY4" fmla="*/ 76027 h 702296"/>
                  <a:gd name="connsiteX5" fmla="*/ 1866559 w 1930897"/>
                  <a:gd name="connsiteY5" fmla="*/ 66502 h 702296"/>
                  <a:gd name="connsiteX6" fmla="*/ 1795121 w 1930897"/>
                  <a:gd name="connsiteY6" fmla="*/ 187946 h 702296"/>
                  <a:gd name="connsiteX7" fmla="*/ 1711778 w 1930897"/>
                  <a:gd name="connsiteY7" fmla="*/ 302246 h 702296"/>
                  <a:gd name="connsiteX8" fmla="*/ 1604621 w 1930897"/>
                  <a:gd name="connsiteY8" fmla="*/ 416546 h 702296"/>
                  <a:gd name="connsiteX9" fmla="*/ 1492703 w 1930897"/>
                  <a:gd name="connsiteY9" fmla="*/ 504652 h 702296"/>
                  <a:gd name="connsiteX10" fmla="*/ 1359353 w 1930897"/>
                  <a:gd name="connsiteY10" fmla="*/ 568946 h 702296"/>
                  <a:gd name="connsiteX11" fmla="*/ 1218859 w 1930897"/>
                  <a:gd name="connsiteY11" fmla="*/ 623715 h 702296"/>
                  <a:gd name="connsiteX12" fmla="*/ 1014071 w 1930897"/>
                  <a:gd name="connsiteY12" fmla="*/ 649909 h 702296"/>
                  <a:gd name="connsiteX13" fmla="*/ 866434 w 1930897"/>
                  <a:gd name="connsiteY13" fmla="*/ 649909 h 702296"/>
                  <a:gd name="connsiteX14" fmla="*/ 718796 w 1930897"/>
                  <a:gd name="connsiteY14" fmla="*/ 626096 h 702296"/>
                  <a:gd name="connsiteX15" fmla="*/ 525915 w 1930897"/>
                  <a:gd name="connsiteY15" fmla="*/ 545134 h 702296"/>
                  <a:gd name="connsiteX16" fmla="*/ 344940 w 1930897"/>
                  <a:gd name="connsiteY16" fmla="*/ 428452 h 702296"/>
                  <a:gd name="connsiteX17" fmla="*/ 228259 w 1930897"/>
                  <a:gd name="connsiteY17" fmla="*/ 287959 h 702296"/>
                  <a:gd name="connsiteX18" fmla="*/ 171109 w 1930897"/>
                  <a:gd name="connsiteY18" fmla="*/ 209377 h 702296"/>
                  <a:gd name="connsiteX19" fmla="*/ 106815 w 1930897"/>
                  <a:gd name="connsiteY19" fmla="*/ 87934 h 702296"/>
                  <a:gd name="connsiteX20" fmla="*/ 71096 w 1930897"/>
                  <a:gd name="connsiteY20" fmla="*/ 4590 h 702296"/>
                  <a:gd name="connsiteX21" fmla="*/ 2040 w 1930897"/>
                  <a:gd name="connsiteY21" fmla="*/ 23640 h 702296"/>
                  <a:gd name="connsiteX22" fmla="*/ 28234 w 1930897"/>
                  <a:gd name="connsiteY22" fmla="*/ 130796 h 702296"/>
                  <a:gd name="connsiteX23" fmla="*/ 128246 w 1930897"/>
                  <a:gd name="connsiteY23" fmla="*/ 304627 h 702296"/>
                  <a:gd name="connsiteX24" fmla="*/ 268740 w 1930897"/>
                  <a:gd name="connsiteY24" fmla="*/ 487984 h 702296"/>
                  <a:gd name="connsiteX25" fmla="*/ 471146 w 1930897"/>
                  <a:gd name="connsiteY25" fmla="*/ 607046 h 702296"/>
                  <a:gd name="connsiteX26" fmla="*/ 654503 w 1930897"/>
                  <a:gd name="connsiteY26" fmla="*/ 676102 h 702296"/>
                  <a:gd name="connsiteX27" fmla="*/ 694984 w 1930897"/>
                  <a:gd name="connsiteY27" fmla="*/ 702296 h 702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930897" h="702296">
                    <a:moveTo>
                      <a:pt x="1697490" y="435596"/>
                    </a:moveTo>
                    <a:cubicBezTo>
                      <a:pt x="1731621" y="400076"/>
                      <a:pt x="1765752" y="364556"/>
                      <a:pt x="1795121" y="328440"/>
                    </a:cubicBezTo>
                    <a:cubicBezTo>
                      <a:pt x="1824490" y="292324"/>
                      <a:pt x="1852669" y="255018"/>
                      <a:pt x="1873703" y="218902"/>
                    </a:cubicBezTo>
                    <a:cubicBezTo>
                      <a:pt x="1894737" y="182786"/>
                      <a:pt x="1912597" y="135558"/>
                      <a:pt x="1921328" y="111746"/>
                    </a:cubicBezTo>
                    <a:cubicBezTo>
                      <a:pt x="1930059" y="87934"/>
                      <a:pt x="1935218" y="83568"/>
                      <a:pt x="1926090" y="76027"/>
                    </a:cubicBezTo>
                    <a:cubicBezTo>
                      <a:pt x="1916962" y="68486"/>
                      <a:pt x="1888387" y="47849"/>
                      <a:pt x="1866559" y="66502"/>
                    </a:cubicBezTo>
                    <a:cubicBezTo>
                      <a:pt x="1844731" y="85155"/>
                      <a:pt x="1820918" y="148655"/>
                      <a:pt x="1795121" y="187946"/>
                    </a:cubicBezTo>
                    <a:cubicBezTo>
                      <a:pt x="1769324" y="227237"/>
                      <a:pt x="1743528" y="264146"/>
                      <a:pt x="1711778" y="302246"/>
                    </a:cubicBezTo>
                    <a:cubicBezTo>
                      <a:pt x="1680028" y="340346"/>
                      <a:pt x="1641133" y="382812"/>
                      <a:pt x="1604621" y="416546"/>
                    </a:cubicBezTo>
                    <a:cubicBezTo>
                      <a:pt x="1568108" y="450280"/>
                      <a:pt x="1533581" y="479252"/>
                      <a:pt x="1492703" y="504652"/>
                    </a:cubicBezTo>
                    <a:cubicBezTo>
                      <a:pt x="1451825" y="530052"/>
                      <a:pt x="1404994" y="549102"/>
                      <a:pt x="1359353" y="568946"/>
                    </a:cubicBezTo>
                    <a:cubicBezTo>
                      <a:pt x="1313712" y="588790"/>
                      <a:pt x="1276406" y="610221"/>
                      <a:pt x="1218859" y="623715"/>
                    </a:cubicBezTo>
                    <a:cubicBezTo>
                      <a:pt x="1161312" y="637209"/>
                      <a:pt x="1072809" y="645543"/>
                      <a:pt x="1014071" y="649909"/>
                    </a:cubicBezTo>
                    <a:cubicBezTo>
                      <a:pt x="955333" y="654275"/>
                      <a:pt x="915646" y="653878"/>
                      <a:pt x="866434" y="649909"/>
                    </a:cubicBezTo>
                    <a:cubicBezTo>
                      <a:pt x="817222" y="645940"/>
                      <a:pt x="775549" y="643558"/>
                      <a:pt x="718796" y="626096"/>
                    </a:cubicBezTo>
                    <a:cubicBezTo>
                      <a:pt x="662043" y="608634"/>
                      <a:pt x="588224" y="578075"/>
                      <a:pt x="525915" y="545134"/>
                    </a:cubicBezTo>
                    <a:cubicBezTo>
                      <a:pt x="463606" y="512193"/>
                      <a:pt x="394549" y="471315"/>
                      <a:pt x="344940" y="428452"/>
                    </a:cubicBezTo>
                    <a:cubicBezTo>
                      <a:pt x="295331" y="385589"/>
                      <a:pt x="257231" y="324471"/>
                      <a:pt x="228259" y="287959"/>
                    </a:cubicBezTo>
                    <a:cubicBezTo>
                      <a:pt x="199287" y="251447"/>
                      <a:pt x="191350" y="242714"/>
                      <a:pt x="171109" y="209377"/>
                    </a:cubicBezTo>
                    <a:cubicBezTo>
                      <a:pt x="150868" y="176040"/>
                      <a:pt x="123484" y="122065"/>
                      <a:pt x="106815" y="87934"/>
                    </a:cubicBezTo>
                    <a:cubicBezTo>
                      <a:pt x="90146" y="53803"/>
                      <a:pt x="88558" y="15306"/>
                      <a:pt x="71096" y="4590"/>
                    </a:cubicBezTo>
                    <a:cubicBezTo>
                      <a:pt x="53634" y="-6126"/>
                      <a:pt x="9184" y="2606"/>
                      <a:pt x="2040" y="23640"/>
                    </a:cubicBezTo>
                    <a:cubicBezTo>
                      <a:pt x="-5104" y="44674"/>
                      <a:pt x="7200" y="83965"/>
                      <a:pt x="28234" y="130796"/>
                    </a:cubicBezTo>
                    <a:cubicBezTo>
                      <a:pt x="49268" y="177627"/>
                      <a:pt x="88162" y="245096"/>
                      <a:pt x="128246" y="304627"/>
                    </a:cubicBezTo>
                    <a:cubicBezTo>
                      <a:pt x="168330" y="364158"/>
                      <a:pt x="211590" y="437581"/>
                      <a:pt x="268740" y="487984"/>
                    </a:cubicBezTo>
                    <a:cubicBezTo>
                      <a:pt x="325890" y="538387"/>
                      <a:pt x="406852" y="575693"/>
                      <a:pt x="471146" y="607046"/>
                    </a:cubicBezTo>
                    <a:cubicBezTo>
                      <a:pt x="535440" y="638399"/>
                      <a:pt x="617197" y="660227"/>
                      <a:pt x="654503" y="676102"/>
                    </a:cubicBezTo>
                    <a:cubicBezTo>
                      <a:pt x="691809" y="691977"/>
                      <a:pt x="693396" y="697136"/>
                      <a:pt x="694984" y="702296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CH"/>
              </a:p>
            </p:txBody>
          </p:sp>
          <p:cxnSp>
            <p:nvCxnSpPr>
              <p:cNvPr id="196" name="Straight Connector 195"/>
              <p:cNvCxnSpPr/>
              <p:nvPr/>
            </p:nvCxnSpPr>
            <p:spPr>
              <a:xfrm flipV="1">
                <a:off x="4391827" y="4597367"/>
                <a:ext cx="6287" cy="7438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 flipV="1">
                <a:off x="4297742" y="4589485"/>
                <a:ext cx="7335" cy="8171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 flipH="1">
                <a:off x="4706595" y="4611868"/>
                <a:ext cx="7335" cy="8380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 flipH="1">
                <a:off x="4782090" y="4588234"/>
                <a:ext cx="11527" cy="1152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0" name="Freeform 199"/>
              <p:cNvSpPr/>
              <p:nvPr/>
            </p:nvSpPr>
            <p:spPr>
              <a:xfrm>
                <a:off x="4398370" y="4597668"/>
                <a:ext cx="317504" cy="21999"/>
              </a:xfrm>
              <a:custGeom>
                <a:avLst/>
                <a:gdLst>
                  <a:gd name="connsiteX0" fmla="*/ 0 w 316707"/>
                  <a:gd name="connsiteY0" fmla="*/ 0 h 21432"/>
                  <a:gd name="connsiteX1" fmla="*/ 95250 w 316707"/>
                  <a:gd name="connsiteY1" fmla="*/ 21432 h 21432"/>
                  <a:gd name="connsiteX2" fmla="*/ 226219 w 316707"/>
                  <a:gd name="connsiteY2" fmla="*/ 14288 h 21432"/>
                  <a:gd name="connsiteX3" fmla="*/ 316707 w 316707"/>
                  <a:gd name="connsiteY3" fmla="*/ 4763 h 21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6707" h="21432">
                    <a:moveTo>
                      <a:pt x="0" y="0"/>
                    </a:moveTo>
                    <a:cubicBezTo>
                      <a:pt x="28773" y="9525"/>
                      <a:pt x="57547" y="19051"/>
                      <a:pt x="95250" y="21432"/>
                    </a:cubicBezTo>
                    <a:lnTo>
                      <a:pt x="226219" y="14288"/>
                    </a:lnTo>
                    <a:cubicBezTo>
                      <a:pt x="263128" y="11510"/>
                      <a:pt x="289917" y="8136"/>
                      <a:pt x="316707" y="4763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CH"/>
              </a:p>
            </p:txBody>
          </p:sp>
          <p:sp>
            <p:nvSpPr>
              <p:cNvPr id="201" name="Freeform 200"/>
              <p:cNvSpPr/>
              <p:nvPr/>
            </p:nvSpPr>
            <p:spPr>
              <a:xfrm>
                <a:off x="4788687" y="4372863"/>
                <a:ext cx="473636" cy="216853"/>
              </a:xfrm>
              <a:custGeom>
                <a:avLst/>
                <a:gdLst>
                  <a:gd name="connsiteX0" fmla="*/ 473869 w 473869"/>
                  <a:gd name="connsiteY0" fmla="*/ 0 h 216694"/>
                  <a:gd name="connsiteX1" fmla="*/ 390525 w 473869"/>
                  <a:gd name="connsiteY1" fmla="*/ 66675 h 216694"/>
                  <a:gd name="connsiteX2" fmla="*/ 304800 w 473869"/>
                  <a:gd name="connsiteY2" fmla="*/ 111919 h 216694"/>
                  <a:gd name="connsiteX3" fmla="*/ 173832 w 473869"/>
                  <a:gd name="connsiteY3" fmla="*/ 171450 h 216694"/>
                  <a:gd name="connsiteX4" fmla="*/ 73819 w 473869"/>
                  <a:gd name="connsiteY4" fmla="*/ 202406 h 216694"/>
                  <a:gd name="connsiteX5" fmla="*/ 0 w 473869"/>
                  <a:gd name="connsiteY5" fmla="*/ 216694 h 216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3869" h="216694">
                    <a:moveTo>
                      <a:pt x="473869" y="0"/>
                    </a:moveTo>
                    <a:cubicBezTo>
                      <a:pt x="446286" y="24011"/>
                      <a:pt x="418703" y="48022"/>
                      <a:pt x="390525" y="66675"/>
                    </a:cubicBezTo>
                    <a:cubicBezTo>
                      <a:pt x="362347" y="85328"/>
                      <a:pt x="340915" y="94457"/>
                      <a:pt x="304800" y="111919"/>
                    </a:cubicBezTo>
                    <a:cubicBezTo>
                      <a:pt x="268685" y="129381"/>
                      <a:pt x="212329" y="156369"/>
                      <a:pt x="173832" y="171450"/>
                    </a:cubicBezTo>
                    <a:cubicBezTo>
                      <a:pt x="135335" y="186531"/>
                      <a:pt x="102791" y="194865"/>
                      <a:pt x="73819" y="202406"/>
                    </a:cubicBezTo>
                    <a:cubicBezTo>
                      <a:pt x="44847" y="209947"/>
                      <a:pt x="0" y="216694"/>
                      <a:pt x="0" y="216694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CH"/>
              </a:p>
            </p:txBody>
          </p:sp>
          <p:sp>
            <p:nvSpPr>
              <p:cNvPr id="202" name="Freeform 201"/>
              <p:cNvSpPr/>
              <p:nvPr/>
            </p:nvSpPr>
            <p:spPr>
              <a:xfrm>
                <a:off x="4295153" y="4670875"/>
                <a:ext cx="97451" cy="26190"/>
              </a:xfrm>
              <a:custGeom>
                <a:avLst/>
                <a:gdLst>
                  <a:gd name="connsiteX0" fmla="*/ 0 w 97631"/>
                  <a:gd name="connsiteY0" fmla="*/ 2381 h 26203"/>
                  <a:gd name="connsiteX1" fmla="*/ 45243 w 97631"/>
                  <a:gd name="connsiteY1" fmla="*/ 26194 h 26203"/>
                  <a:gd name="connsiteX2" fmla="*/ 97631 w 97631"/>
                  <a:gd name="connsiteY2" fmla="*/ 0 h 26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7631" h="26203">
                    <a:moveTo>
                      <a:pt x="0" y="2381"/>
                    </a:moveTo>
                    <a:cubicBezTo>
                      <a:pt x="14485" y="14486"/>
                      <a:pt x="28971" y="26591"/>
                      <a:pt x="45243" y="26194"/>
                    </a:cubicBezTo>
                    <a:cubicBezTo>
                      <a:pt x="61515" y="25797"/>
                      <a:pt x="79573" y="12898"/>
                      <a:pt x="97631" y="0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CH"/>
              </a:p>
            </p:txBody>
          </p:sp>
          <p:sp>
            <p:nvSpPr>
              <p:cNvPr id="203" name="Freeform 202"/>
              <p:cNvSpPr/>
              <p:nvPr/>
            </p:nvSpPr>
            <p:spPr>
              <a:xfrm>
                <a:off x="4702368" y="4691829"/>
                <a:ext cx="83829" cy="27237"/>
              </a:xfrm>
              <a:custGeom>
                <a:avLst/>
                <a:gdLst>
                  <a:gd name="connsiteX0" fmla="*/ 0 w 83344"/>
                  <a:gd name="connsiteY0" fmla="*/ 0 h 26496"/>
                  <a:gd name="connsiteX1" fmla="*/ 42863 w 83344"/>
                  <a:gd name="connsiteY1" fmla="*/ 26194 h 26496"/>
                  <a:gd name="connsiteX2" fmla="*/ 83344 w 83344"/>
                  <a:gd name="connsiteY2" fmla="*/ 11906 h 26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344" h="26496">
                    <a:moveTo>
                      <a:pt x="0" y="0"/>
                    </a:moveTo>
                    <a:cubicBezTo>
                      <a:pt x="14486" y="12105"/>
                      <a:pt x="28972" y="24210"/>
                      <a:pt x="42863" y="26194"/>
                    </a:cubicBezTo>
                    <a:cubicBezTo>
                      <a:pt x="56754" y="28178"/>
                      <a:pt x="70049" y="20042"/>
                      <a:pt x="83344" y="11906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CH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3452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en-US" dirty="0" smtClean="0"/>
              <a:t>Features not explained by simulations</a:t>
            </a:r>
            <a:endParaRPr lang="de-CH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228600" y="1771291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 region of reduced conductance in the center of the stadium at low tip biases (experiment)</a:t>
            </a:r>
            <a:endParaRPr lang="de-CH" dirty="0"/>
          </a:p>
        </p:txBody>
      </p:sp>
      <p:pic>
        <p:nvPicPr>
          <p:cNvPr id="12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066800"/>
            <a:ext cx="299878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28600" y="4438471"/>
            <a:ext cx="541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Positions of the lens-shaped regions: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      </a:t>
            </a:r>
            <a:r>
              <a:rPr lang="en-US" i="1" dirty="0" smtClean="0"/>
              <a:t>inside the stadium </a:t>
            </a:r>
            <a:r>
              <a:rPr lang="en-US" dirty="0" smtClean="0"/>
              <a:t>in the experiment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    </a:t>
            </a:r>
            <a:r>
              <a:rPr lang="en-US" i="1" dirty="0" smtClean="0"/>
              <a:t>in the centers </a:t>
            </a:r>
            <a:r>
              <a:rPr lang="en-US" dirty="0" smtClean="0"/>
              <a:t>of the constrictions in the simulations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16"/>
          <a:stretch/>
        </p:blipFill>
        <p:spPr>
          <a:xfrm>
            <a:off x="6076481" y="5486400"/>
            <a:ext cx="1543519" cy="1037668"/>
          </a:xfrm>
          <a:prstGeom prst="rect">
            <a:avLst/>
          </a:prstGeom>
        </p:spPr>
      </p:pic>
      <p:grpSp>
        <p:nvGrpSpPr>
          <p:cNvPr id="75776" name="Group 75775"/>
          <p:cNvGrpSpPr/>
          <p:nvPr/>
        </p:nvGrpSpPr>
        <p:grpSpPr>
          <a:xfrm>
            <a:off x="4267200" y="4419600"/>
            <a:ext cx="1434511" cy="1088649"/>
            <a:chOff x="6128808" y="4200221"/>
            <a:chExt cx="1434511" cy="1088649"/>
          </a:xfrm>
        </p:grpSpPr>
        <p:pic>
          <p:nvPicPr>
            <p:cNvPr id="63" name="Picture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274"/>
            <a:stretch/>
          </p:blipFill>
          <p:spPr bwMode="auto">
            <a:xfrm>
              <a:off x="6128808" y="4209554"/>
              <a:ext cx="1434511" cy="1079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4" name="Group 99"/>
            <p:cNvGrpSpPr>
              <a:grpSpLocks noChangeAspect="1"/>
            </p:cNvGrpSpPr>
            <p:nvPr/>
          </p:nvGrpSpPr>
          <p:grpSpPr bwMode="auto">
            <a:xfrm rot="21420000">
              <a:off x="6422122" y="4200221"/>
              <a:ext cx="847382" cy="1064241"/>
              <a:chOff x="9762670" y="1149887"/>
              <a:chExt cx="3687336" cy="4629773"/>
            </a:xfrm>
          </p:grpSpPr>
          <p:cxnSp>
            <p:nvCxnSpPr>
              <p:cNvPr id="65" name="Straight Connector 64"/>
              <p:cNvCxnSpPr/>
              <p:nvPr/>
            </p:nvCxnSpPr>
            <p:spPr>
              <a:xfrm flipH="1" flipV="1">
                <a:off x="10387013" y="1275241"/>
                <a:ext cx="401326" cy="70004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flipH="1" flipV="1">
                <a:off x="10503102" y="1149887"/>
                <a:ext cx="387893" cy="75543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rot="900000">
                <a:off x="11030071" y="5424916"/>
                <a:ext cx="127619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flipH="1" flipV="1">
                <a:off x="12327496" y="4785838"/>
                <a:ext cx="512153" cy="9938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12428816" y="4723530"/>
                <a:ext cx="560850" cy="103914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0" name="Group 132"/>
              <p:cNvGrpSpPr>
                <a:grpSpLocks/>
              </p:cNvGrpSpPr>
              <p:nvPr/>
            </p:nvGrpSpPr>
            <p:grpSpPr bwMode="auto">
              <a:xfrm rot="900000">
                <a:off x="10365016" y="1799594"/>
                <a:ext cx="3084990" cy="1126239"/>
                <a:chOff x="3649839" y="2627817"/>
                <a:chExt cx="1925129" cy="702808"/>
              </a:xfrm>
            </p:grpSpPr>
            <p:sp>
              <p:nvSpPr>
                <p:cNvPr id="81" name="Freeform 80"/>
                <p:cNvSpPr/>
                <p:nvPr/>
              </p:nvSpPr>
              <p:spPr>
                <a:xfrm>
                  <a:off x="3641633" y="2702625"/>
                  <a:ext cx="1837960" cy="624366"/>
                </a:xfrm>
                <a:custGeom>
                  <a:avLst/>
                  <a:gdLst>
                    <a:gd name="connsiteX0" fmla="*/ 1838942 w 1838942"/>
                    <a:gd name="connsiteY0" fmla="*/ 622927 h 622927"/>
                    <a:gd name="connsiteX1" fmla="*/ 1746074 w 1838942"/>
                    <a:gd name="connsiteY1" fmla="*/ 408614 h 622927"/>
                    <a:gd name="connsiteX2" fmla="*/ 1567480 w 1838942"/>
                    <a:gd name="connsiteY2" fmla="*/ 218114 h 622927"/>
                    <a:gd name="connsiteX3" fmla="*/ 1367455 w 1838942"/>
                    <a:gd name="connsiteY3" fmla="*/ 80002 h 622927"/>
                    <a:gd name="connsiteX4" fmla="*/ 1072180 w 1838942"/>
                    <a:gd name="connsiteY4" fmla="*/ 6183 h 622927"/>
                    <a:gd name="connsiteX5" fmla="*/ 795955 w 1838942"/>
                    <a:gd name="connsiteY5" fmla="*/ 13327 h 622927"/>
                    <a:gd name="connsiteX6" fmla="*/ 557830 w 1838942"/>
                    <a:gd name="connsiteY6" fmla="*/ 87145 h 622927"/>
                    <a:gd name="connsiteX7" fmla="*/ 298274 w 1838942"/>
                    <a:gd name="connsiteY7" fmla="*/ 249070 h 622927"/>
                    <a:gd name="connsiteX8" fmla="*/ 131586 w 1838942"/>
                    <a:gd name="connsiteY8" fmla="*/ 453858 h 622927"/>
                    <a:gd name="connsiteX9" fmla="*/ 72055 w 1838942"/>
                    <a:gd name="connsiteY9" fmla="*/ 570539 h 622927"/>
                    <a:gd name="connsiteX10" fmla="*/ 617 w 1838942"/>
                    <a:gd name="connsiteY10" fmla="*/ 546727 h 622927"/>
                    <a:gd name="connsiteX11" fmla="*/ 114917 w 1838942"/>
                    <a:gd name="connsiteY11" fmla="*/ 325270 h 622927"/>
                    <a:gd name="connsiteX12" fmla="*/ 229217 w 1838942"/>
                    <a:gd name="connsiteY12" fmla="*/ 218114 h 6229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838942" h="622927">
                      <a:moveTo>
                        <a:pt x="1838942" y="622927"/>
                      </a:moveTo>
                      <a:cubicBezTo>
                        <a:pt x="1815130" y="549505"/>
                        <a:pt x="1791318" y="476083"/>
                        <a:pt x="1746074" y="408614"/>
                      </a:cubicBezTo>
                      <a:cubicBezTo>
                        <a:pt x="1700830" y="341145"/>
                        <a:pt x="1630583" y="272883"/>
                        <a:pt x="1567480" y="218114"/>
                      </a:cubicBezTo>
                      <a:cubicBezTo>
                        <a:pt x="1504377" y="163345"/>
                        <a:pt x="1450005" y="115324"/>
                        <a:pt x="1367455" y="80002"/>
                      </a:cubicBezTo>
                      <a:cubicBezTo>
                        <a:pt x="1284905" y="44680"/>
                        <a:pt x="1167430" y="17295"/>
                        <a:pt x="1072180" y="6183"/>
                      </a:cubicBezTo>
                      <a:cubicBezTo>
                        <a:pt x="976930" y="-4929"/>
                        <a:pt x="881680" y="-167"/>
                        <a:pt x="795955" y="13327"/>
                      </a:cubicBezTo>
                      <a:cubicBezTo>
                        <a:pt x="710230" y="26821"/>
                        <a:pt x="640777" y="47854"/>
                        <a:pt x="557830" y="87145"/>
                      </a:cubicBezTo>
                      <a:cubicBezTo>
                        <a:pt x="474883" y="126435"/>
                        <a:pt x="369315" y="187951"/>
                        <a:pt x="298274" y="249070"/>
                      </a:cubicBezTo>
                      <a:cubicBezTo>
                        <a:pt x="227233" y="310189"/>
                        <a:pt x="169289" y="400280"/>
                        <a:pt x="131586" y="453858"/>
                      </a:cubicBezTo>
                      <a:cubicBezTo>
                        <a:pt x="93883" y="507436"/>
                        <a:pt x="93883" y="555061"/>
                        <a:pt x="72055" y="570539"/>
                      </a:cubicBezTo>
                      <a:cubicBezTo>
                        <a:pt x="50227" y="586017"/>
                        <a:pt x="-6527" y="587605"/>
                        <a:pt x="617" y="546727"/>
                      </a:cubicBezTo>
                      <a:cubicBezTo>
                        <a:pt x="7761" y="505849"/>
                        <a:pt x="76817" y="380039"/>
                        <a:pt x="114917" y="325270"/>
                      </a:cubicBezTo>
                      <a:cubicBezTo>
                        <a:pt x="153017" y="270501"/>
                        <a:pt x="191117" y="244307"/>
                        <a:pt x="229217" y="218114"/>
                      </a:cubicBez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CH"/>
                </a:p>
              </p:txBody>
            </p:sp>
            <p:sp>
              <p:nvSpPr>
                <p:cNvPr id="82" name="Freeform 81"/>
                <p:cNvSpPr/>
                <p:nvPr/>
              </p:nvSpPr>
              <p:spPr>
                <a:xfrm>
                  <a:off x="3930188" y="2624571"/>
                  <a:ext cx="1640961" cy="703983"/>
                </a:xfrm>
                <a:custGeom>
                  <a:avLst/>
                  <a:gdLst>
                    <a:gd name="connsiteX0" fmla="*/ 0 w 1641143"/>
                    <a:gd name="connsiteY0" fmla="*/ 241589 h 702808"/>
                    <a:gd name="connsiteX1" fmla="*/ 190500 w 1641143"/>
                    <a:gd name="connsiteY1" fmla="*/ 122527 h 702808"/>
                    <a:gd name="connsiteX2" fmla="*/ 407194 w 1641143"/>
                    <a:gd name="connsiteY2" fmla="*/ 43946 h 702808"/>
                    <a:gd name="connsiteX3" fmla="*/ 685800 w 1641143"/>
                    <a:gd name="connsiteY3" fmla="*/ 1083 h 702808"/>
                    <a:gd name="connsiteX4" fmla="*/ 1097756 w 1641143"/>
                    <a:gd name="connsiteY4" fmla="*/ 86808 h 702808"/>
                    <a:gd name="connsiteX5" fmla="*/ 1404938 w 1641143"/>
                    <a:gd name="connsiteY5" fmla="*/ 291596 h 702808"/>
                    <a:gd name="connsiteX6" fmla="*/ 1578769 w 1641143"/>
                    <a:gd name="connsiteY6" fmla="*/ 522577 h 702808"/>
                    <a:gd name="connsiteX7" fmla="*/ 1640681 w 1641143"/>
                    <a:gd name="connsiteY7" fmla="*/ 684502 h 702808"/>
                    <a:gd name="connsiteX8" fmla="*/ 1552575 w 1641143"/>
                    <a:gd name="connsiteY8" fmla="*/ 701171 h 7028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41143" h="702808">
                      <a:moveTo>
                        <a:pt x="0" y="241589"/>
                      </a:moveTo>
                      <a:cubicBezTo>
                        <a:pt x="61317" y="198528"/>
                        <a:pt x="122634" y="155467"/>
                        <a:pt x="190500" y="122527"/>
                      </a:cubicBezTo>
                      <a:cubicBezTo>
                        <a:pt x="258366" y="89586"/>
                        <a:pt x="324644" y="64187"/>
                        <a:pt x="407194" y="43946"/>
                      </a:cubicBezTo>
                      <a:cubicBezTo>
                        <a:pt x="489744" y="23705"/>
                        <a:pt x="570706" y="-6061"/>
                        <a:pt x="685800" y="1083"/>
                      </a:cubicBezTo>
                      <a:cubicBezTo>
                        <a:pt x="800894" y="8227"/>
                        <a:pt x="977900" y="38389"/>
                        <a:pt x="1097756" y="86808"/>
                      </a:cubicBezTo>
                      <a:cubicBezTo>
                        <a:pt x="1217612" y="135227"/>
                        <a:pt x="1324769" y="218968"/>
                        <a:pt x="1404938" y="291596"/>
                      </a:cubicBezTo>
                      <a:cubicBezTo>
                        <a:pt x="1485107" y="364224"/>
                        <a:pt x="1539479" y="457093"/>
                        <a:pt x="1578769" y="522577"/>
                      </a:cubicBezTo>
                      <a:cubicBezTo>
                        <a:pt x="1618060" y="588061"/>
                        <a:pt x="1645047" y="654737"/>
                        <a:pt x="1640681" y="684502"/>
                      </a:cubicBezTo>
                      <a:cubicBezTo>
                        <a:pt x="1636315" y="714267"/>
                        <a:pt x="1565672" y="697996"/>
                        <a:pt x="1552575" y="701171"/>
                      </a:cubicBez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CH"/>
                </a:p>
              </p:txBody>
            </p:sp>
          </p:grpSp>
          <p:grpSp>
            <p:nvGrpSpPr>
              <p:cNvPr id="71" name="Group 133"/>
              <p:cNvGrpSpPr>
                <a:grpSpLocks/>
              </p:cNvGrpSpPr>
              <p:nvPr/>
            </p:nvGrpSpPr>
            <p:grpSpPr bwMode="auto">
              <a:xfrm rot="900000">
                <a:off x="9762670" y="3750575"/>
                <a:ext cx="3094233" cy="1320514"/>
                <a:chOff x="3617460" y="3898279"/>
                <a:chExt cx="1930897" cy="824042"/>
              </a:xfrm>
            </p:grpSpPr>
            <p:sp>
              <p:nvSpPr>
                <p:cNvPr id="72" name="Freeform 71"/>
                <p:cNvSpPr/>
                <p:nvPr/>
              </p:nvSpPr>
              <p:spPr>
                <a:xfrm>
                  <a:off x="3611582" y="3893078"/>
                  <a:ext cx="1931220" cy="702937"/>
                </a:xfrm>
                <a:custGeom>
                  <a:avLst/>
                  <a:gdLst>
                    <a:gd name="connsiteX0" fmla="*/ 1697490 w 1930897"/>
                    <a:gd name="connsiteY0" fmla="*/ 435596 h 702296"/>
                    <a:gd name="connsiteX1" fmla="*/ 1795121 w 1930897"/>
                    <a:gd name="connsiteY1" fmla="*/ 328440 h 702296"/>
                    <a:gd name="connsiteX2" fmla="*/ 1873703 w 1930897"/>
                    <a:gd name="connsiteY2" fmla="*/ 218902 h 702296"/>
                    <a:gd name="connsiteX3" fmla="*/ 1921328 w 1930897"/>
                    <a:gd name="connsiteY3" fmla="*/ 111746 h 702296"/>
                    <a:gd name="connsiteX4" fmla="*/ 1926090 w 1930897"/>
                    <a:gd name="connsiteY4" fmla="*/ 76027 h 702296"/>
                    <a:gd name="connsiteX5" fmla="*/ 1866559 w 1930897"/>
                    <a:gd name="connsiteY5" fmla="*/ 66502 h 702296"/>
                    <a:gd name="connsiteX6" fmla="*/ 1795121 w 1930897"/>
                    <a:gd name="connsiteY6" fmla="*/ 187946 h 702296"/>
                    <a:gd name="connsiteX7" fmla="*/ 1711778 w 1930897"/>
                    <a:gd name="connsiteY7" fmla="*/ 302246 h 702296"/>
                    <a:gd name="connsiteX8" fmla="*/ 1604621 w 1930897"/>
                    <a:gd name="connsiteY8" fmla="*/ 416546 h 702296"/>
                    <a:gd name="connsiteX9" fmla="*/ 1492703 w 1930897"/>
                    <a:gd name="connsiteY9" fmla="*/ 504652 h 702296"/>
                    <a:gd name="connsiteX10" fmla="*/ 1359353 w 1930897"/>
                    <a:gd name="connsiteY10" fmla="*/ 568946 h 702296"/>
                    <a:gd name="connsiteX11" fmla="*/ 1218859 w 1930897"/>
                    <a:gd name="connsiteY11" fmla="*/ 623715 h 702296"/>
                    <a:gd name="connsiteX12" fmla="*/ 1014071 w 1930897"/>
                    <a:gd name="connsiteY12" fmla="*/ 649909 h 702296"/>
                    <a:gd name="connsiteX13" fmla="*/ 866434 w 1930897"/>
                    <a:gd name="connsiteY13" fmla="*/ 649909 h 702296"/>
                    <a:gd name="connsiteX14" fmla="*/ 718796 w 1930897"/>
                    <a:gd name="connsiteY14" fmla="*/ 626096 h 702296"/>
                    <a:gd name="connsiteX15" fmla="*/ 525915 w 1930897"/>
                    <a:gd name="connsiteY15" fmla="*/ 545134 h 702296"/>
                    <a:gd name="connsiteX16" fmla="*/ 344940 w 1930897"/>
                    <a:gd name="connsiteY16" fmla="*/ 428452 h 702296"/>
                    <a:gd name="connsiteX17" fmla="*/ 228259 w 1930897"/>
                    <a:gd name="connsiteY17" fmla="*/ 287959 h 702296"/>
                    <a:gd name="connsiteX18" fmla="*/ 171109 w 1930897"/>
                    <a:gd name="connsiteY18" fmla="*/ 209377 h 702296"/>
                    <a:gd name="connsiteX19" fmla="*/ 106815 w 1930897"/>
                    <a:gd name="connsiteY19" fmla="*/ 87934 h 702296"/>
                    <a:gd name="connsiteX20" fmla="*/ 71096 w 1930897"/>
                    <a:gd name="connsiteY20" fmla="*/ 4590 h 702296"/>
                    <a:gd name="connsiteX21" fmla="*/ 2040 w 1930897"/>
                    <a:gd name="connsiteY21" fmla="*/ 23640 h 702296"/>
                    <a:gd name="connsiteX22" fmla="*/ 28234 w 1930897"/>
                    <a:gd name="connsiteY22" fmla="*/ 130796 h 702296"/>
                    <a:gd name="connsiteX23" fmla="*/ 128246 w 1930897"/>
                    <a:gd name="connsiteY23" fmla="*/ 304627 h 702296"/>
                    <a:gd name="connsiteX24" fmla="*/ 268740 w 1930897"/>
                    <a:gd name="connsiteY24" fmla="*/ 487984 h 702296"/>
                    <a:gd name="connsiteX25" fmla="*/ 471146 w 1930897"/>
                    <a:gd name="connsiteY25" fmla="*/ 607046 h 702296"/>
                    <a:gd name="connsiteX26" fmla="*/ 654503 w 1930897"/>
                    <a:gd name="connsiteY26" fmla="*/ 676102 h 702296"/>
                    <a:gd name="connsiteX27" fmla="*/ 694984 w 1930897"/>
                    <a:gd name="connsiteY27" fmla="*/ 702296 h 7022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1930897" h="702296">
                      <a:moveTo>
                        <a:pt x="1697490" y="435596"/>
                      </a:moveTo>
                      <a:cubicBezTo>
                        <a:pt x="1731621" y="400076"/>
                        <a:pt x="1765752" y="364556"/>
                        <a:pt x="1795121" y="328440"/>
                      </a:cubicBezTo>
                      <a:cubicBezTo>
                        <a:pt x="1824490" y="292324"/>
                        <a:pt x="1852669" y="255018"/>
                        <a:pt x="1873703" y="218902"/>
                      </a:cubicBezTo>
                      <a:cubicBezTo>
                        <a:pt x="1894737" y="182786"/>
                        <a:pt x="1912597" y="135558"/>
                        <a:pt x="1921328" y="111746"/>
                      </a:cubicBezTo>
                      <a:cubicBezTo>
                        <a:pt x="1930059" y="87934"/>
                        <a:pt x="1935218" y="83568"/>
                        <a:pt x="1926090" y="76027"/>
                      </a:cubicBezTo>
                      <a:cubicBezTo>
                        <a:pt x="1916962" y="68486"/>
                        <a:pt x="1888387" y="47849"/>
                        <a:pt x="1866559" y="66502"/>
                      </a:cubicBezTo>
                      <a:cubicBezTo>
                        <a:pt x="1844731" y="85155"/>
                        <a:pt x="1820918" y="148655"/>
                        <a:pt x="1795121" y="187946"/>
                      </a:cubicBezTo>
                      <a:cubicBezTo>
                        <a:pt x="1769324" y="227237"/>
                        <a:pt x="1743528" y="264146"/>
                        <a:pt x="1711778" y="302246"/>
                      </a:cubicBezTo>
                      <a:cubicBezTo>
                        <a:pt x="1680028" y="340346"/>
                        <a:pt x="1641133" y="382812"/>
                        <a:pt x="1604621" y="416546"/>
                      </a:cubicBezTo>
                      <a:cubicBezTo>
                        <a:pt x="1568108" y="450280"/>
                        <a:pt x="1533581" y="479252"/>
                        <a:pt x="1492703" y="504652"/>
                      </a:cubicBezTo>
                      <a:cubicBezTo>
                        <a:pt x="1451825" y="530052"/>
                        <a:pt x="1404994" y="549102"/>
                        <a:pt x="1359353" y="568946"/>
                      </a:cubicBezTo>
                      <a:cubicBezTo>
                        <a:pt x="1313712" y="588790"/>
                        <a:pt x="1276406" y="610221"/>
                        <a:pt x="1218859" y="623715"/>
                      </a:cubicBezTo>
                      <a:cubicBezTo>
                        <a:pt x="1161312" y="637209"/>
                        <a:pt x="1072809" y="645543"/>
                        <a:pt x="1014071" y="649909"/>
                      </a:cubicBezTo>
                      <a:cubicBezTo>
                        <a:pt x="955333" y="654275"/>
                        <a:pt x="915646" y="653878"/>
                        <a:pt x="866434" y="649909"/>
                      </a:cubicBezTo>
                      <a:cubicBezTo>
                        <a:pt x="817222" y="645940"/>
                        <a:pt x="775549" y="643558"/>
                        <a:pt x="718796" y="626096"/>
                      </a:cubicBezTo>
                      <a:cubicBezTo>
                        <a:pt x="662043" y="608634"/>
                        <a:pt x="588224" y="578075"/>
                        <a:pt x="525915" y="545134"/>
                      </a:cubicBezTo>
                      <a:cubicBezTo>
                        <a:pt x="463606" y="512193"/>
                        <a:pt x="394549" y="471315"/>
                        <a:pt x="344940" y="428452"/>
                      </a:cubicBezTo>
                      <a:cubicBezTo>
                        <a:pt x="295331" y="385589"/>
                        <a:pt x="257231" y="324471"/>
                        <a:pt x="228259" y="287959"/>
                      </a:cubicBezTo>
                      <a:cubicBezTo>
                        <a:pt x="199287" y="251447"/>
                        <a:pt x="191350" y="242714"/>
                        <a:pt x="171109" y="209377"/>
                      </a:cubicBezTo>
                      <a:cubicBezTo>
                        <a:pt x="150868" y="176040"/>
                        <a:pt x="123484" y="122065"/>
                        <a:pt x="106815" y="87934"/>
                      </a:cubicBezTo>
                      <a:cubicBezTo>
                        <a:pt x="90146" y="53803"/>
                        <a:pt x="88558" y="15306"/>
                        <a:pt x="71096" y="4590"/>
                      </a:cubicBezTo>
                      <a:cubicBezTo>
                        <a:pt x="53634" y="-6126"/>
                        <a:pt x="9184" y="2606"/>
                        <a:pt x="2040" y="23640"/>
                      </a:cubicBezTo>
                      <a:cubicBezTo>
                        <a:pt x="-5104" y="44674"/>
                        <a:pt x="7200" y="83965"/>
                        <a:pt x="28234" y="130796"/>
                      </a:cubicBezTo>
                      <a:cubicBezTo>
                        <a:pt x="49268" y="177627"/>
                        <a:pt x="88162" y="245096"/>
                        <a:pt x="128246" y="304627"/>
                      </a:cubicBezTo>
                      <a:cubicBezTo>
                        <a:pt x="168330" y="364158"/>
                        <a:pt x="211590" y="437581"/>
                        <a:pt x="268740" y="487984"/>
                      </a:cubicBezTo>
                      <a:cubicBezTo>
                        <a:pt x="325890" y="538387"/>
                        <a:pt x="406852" y="575693"/>
                        <a:pt x="471146" y="607046"/>
                      </a:cubicBezTo>
                      <a:cubicBezTo>
                        <a:pt x="535440" y="638399"/>
                        <a:pt x="617197" y="660227"/>
                        <a:pt x="654503" y="676102"/>
                      </a:cubicBezTo>
                      <a:cubicBezTo>
                        <a:pt x="691809" y="691977"/>
                        <a:pt x="693396" y="697136"/>
                        <a:pt x="694984" y="702296"/>
                      </a:cubicBez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CH"/>
                </a:p>
              </p:txBody>
            </p:sp>
            <p:cxnSp>
              <p:nvCxnSpPr>
                <p:cNvPr id="73" name="Straight Connector 72"/>
                <p:cNvCxnSpPr/>
                <p:nvPr/>
              </p:nvCxnSpPr>
              <p:spPr>
                <a:xfrm flipV="1">
                  <a:off x="4391827" y="4597367"/>
                  <a:ext cx="6287" cy="7438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 flipV="1">
                  <a:off x="4297742" y="4589485"/>
                  <a:ext cx="7335" cy="8171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 flipH="1">
                  <a:off x="4706595" y="4611868"/>
                  <a:ext cx="7335" cy="8380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 flipH="1">
                  <a:off x="4782090" y="4588234"/>
                  <a:ext cx="11527" cy="1152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7" name="Freeform 76"/>
                <p:cNvSpPr/>
                <p:nvPr/>
              </p:nvSpPr>
              <p:spPr>
                <a:xfrm>
                  <a:off x="4398370" y="4597668"/>
                  <a:ext cx="317504" cy="21999"/>
                </a:xfrm>
                <a:custGeom>
                  <a:avLst/>
                  <a:gdLst>
                    <a:gd name="connsiteX0" fmla="*/ 0 w 316707"/>
                    <a:gd name="connsiteY0" fmla="*/ 0 h 21432"/>
                    <a:gd name="connsiteX1" fmla="*/ 95250 w 316707"/>
                    <a:gd name="connsiteY1" fmla="*/ 21432 h 21432"/>
                    <a:gd name="connsiteX2" fmla="*/ 226219 w 316707"/>
                    <a:gd name="connsiteY2" fmla="*/ 14288 h 21432"/>
                    <a:gd name="connsiteX3" fmla="*/ 316707 w 316707"/>
                    <a:gd name="connsiteY3" fmla="*/ 4763 h 21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6707" h="21432">
                      <a:moveTo>
                        <a:pt x="0" y="0"/>
                      </a:moveTo>
                      <a:cubicBezTo>
                        <a:pt x="28773" y="9525"/>
                        <a:pt x="57547" y="19051"/>
                        <a:pt x="95250" y="21432"/>
                      </a:cubicBezTo>
                      <a:lnTo>
                        <a:pt x="226219" y="14288"/>
                      </a:lnTo>
                      <a:cubicBezTo>
                        <a:pt x="263128" y="11510"/>
                        <a:pt x="289917" y="8136"/>
                        <a:pt x="316707" y="4763"/>
                      </a:cubicBez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CH"/>
                </a:p>
              </p:txBody>
            </p:sp>
            <p:sp>
              <p:nvSpPr>
                <p:cNvPr id="78" name="Freeform 77"/>
                <p:cNvSpPr/>
                <p:nvPr/>
              </p:nvSpPr>
              <p:spPr>
                <a:xfrm>
                  <a:off x="4788687" y="4372863"/>
                  <a:ext cx="473636" cy="216853"/>
                </a:xfrm>
                <a:custGeom>
                  <a:avLst/>
                  <a:gdLst>
                    <a:gd name="connsiteX0" fmla="*/ 473869 w 473869"/>
                    <a:gd name="connsiteY0" fmla="*/ 0 h 216694"/>
                    <a:gd name="connsiteX1" fmla="*/ 390525 w 473869"/>
                    <a:gd name="connsiteY1" fmla="*/ 66675 h 216694"/>
                    <a:gd name="connsiteX2" fmla="*/ 304800 w 473869"/>
                    <a:gd name="connsiteY2" fmla="*/ 111919 h 216694"/>
                    <a:gd name="connsiteX3" fmla="*/ 173832 w 473869"/>
                    <a:gd name="connsiteY3" fmla="*/ 171450 h 216694"/>
                    <a:gd name="connsiteX4" fmla="*/ 73819 w 473869"/>
                    <a:gd name="connsiteY4" fmla="*/ 202406 h 216694"/>
                    <a:gd name="connsiteX5" fmla="*/ 0 w 473869"/>
                    <a:gd name="connsiteY5" fmla="*/ 216694 h 2166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73869" h="216694">
                      <a:moveTo>
                        <a:pt x="473869" y="0"/>
                      </a:moveTo>
                      <a:cubicBezTo>
                        <a:pt x="446286" y="24011"/>
                        <a:pt x="418703" y="48022"/>
                        <a:pt x="390525" y="66675"/>
                      </a:cubicBezTo>
                      <a:cubicBezTo>
                        <a:pt x="362347" y="85328"/>
                        <a:pt x="340915" y="94457"/>
                        <a:pt x="304800" y="111919"/>
                      </a:cubicBezTo>
                      <a:cubicBezTo>
                        <a:pt x="268685" y="129381"/>
                        <a:pt x="212329" y="156369"/>
                        <a:pt x="173832" y="171450"/>
                      </a:cubicBezTo>
                      <a:cubicBezTo>
                        <a:pt x="135335" y="186531"/>
                        <a:pt x="102791" y="194865"/>
                        <a:pt x="73819" y="202406"/>
                      </a:cubicBezTo>
                      <a:cubicBezTo>
                        <a:pt x="44847" y="209947"/>
                        <a:pt x="0" y="216694"/>
                        <a:pt x="0" y="216694"/>
                      </a:cubicBez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CH"/>
                </a:p>
              </p:txBody>
            </p:sp>
            <p:sp>
              <p:nvSpPr>
                <p:cNvPr id="79" name="Freeform 78"/>
                <p:cNvSpPr/>
                <p:nvPr/>
              </p:nvSpPr>
              <p:spPr>
                <a:xfrm>
                  <a:off x="4295153" y="4670875"/>
                  <a:ext cx="97451" cy="26190"/>
                </a:xfrm>
                <a:custGeom>
                  <a:avLst/>
                  <a:gdLst>
                    <a:gd name="connsiteX0" fmla="*/ 0 w 97631"/>
                    <a:gd name="connsiteY0" fmla="*/ 2381 h 26203"/>
                    <a:gd name="connsiteX1" fmla="*/ 45243 w 97631"/>
                    <a:gd name="connsiteY1" fmla="*/ 26194 h 26203"/>
                    <a:gd name="connsiteX2" fmla="*/ 97631 w 97631"/>
                    <a:gd name="connsiteY2" fmla="*/ 0 h 262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7631" h="26203">
                      <a:moveTo>
                        <a:pt x="0" y="2381"/>
                      </a:moveTo>
                      <a:cubicBezTo>
                        <a:pt x="14485" y="14486"/>
                        <a:pt x="28971" y="26591"/>
                        <a:pt x="45243" y="26194"/>
                      </a:cubicBezTo>
                      <a:cubicBezTo>
                        <a:pt x="61515" y="25797"/>
                        <a:pt x="79573" y="12898"/>
                        <a:pt x="97631" y="0"/>
                      </a:cubicBez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CH"/>
                </a:p>
              </p:txBody>
            </p:sp>
            <p:sp>
              <p:nvSpPr>
                <p:cNvPr id="80" name="Freeform 79"/>
                <p:cNvSpPr/>
                <p:nvPr/>
              </p:nvSpPr>
              <p:spPr>
                <a:xfrm>
                  <a:off x="4702368" y="4691829"/>
                  <a:ext cx="83829" cy="27237"/>
                </a:xfrm>
                <a:custGeom>
                  <a:avLst/>
                  <a:gdLst>
                    <a:gd name="connsiteX0" fmla="*/ 0 w 83344"/>
                    <a:gd name="connsiteY0" fmla="*/ 0 h 26496"/>
                    <a:gd name="connsiteX1" fmla="*/ 42863 w 83344"/>
                    <a:gd name="connsiteY1" fmla="*/ 26194 h 26496"/>
                    <a:gd name="connsiteX2" fmla="*/ 83344 w 83344"/>
                    <a:gd name="connsiteY2" fmla="*/ 11906 h 26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3344" h="26496">
                      <a:moveTo>
                        <a:pt x="0" y="0"/>
                      </a:moveTo>
                      <a:cubicBezTo>
                        <a:pt x="14486" y="12105"/>
                        <a:pt x="28972" y="24210"/>
                        <a:pt x="42863" y="26194"/>
                      </a:cubicBezTo>
                      <a:cubicBezTo>
                        <a:pt x="56754" y="28178"/>
                        <a:pt x="70049" y="20042"/>
                        <a:pt x="83344" y="11906"/>
                      </a:cubicBez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CH"/>
                </a:p>
              </p:txBody>
            </p:sp>
          </p:grpSp>
        </p:grpSp>
      </p:grpSp>
      <p:cxnSp>
        <p:nvCxnSpPr>
          <p:cNvPr id="7" name="Straight Arrow Connector 6"/>
          <p:cNvCxnSpPr/>
          <p:nvPr/>
        </p:nvCxnSpPr>
        <p:spPr>
          <a:xfrm>
            <a:off x="5181600" y="2324100"/>
            <a:ext cx="1905000" cy="9352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20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385" y="1295400"/>
            <a:ext cx="4879200" cy="26731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035" y="1295400"/>
            <a:ext cx="4879200" cy="26934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335" y="4114800"/>
            <a:ext cx="4879200" cy="2678247"/>
          </a:xfrm>
          <a:prstGeom prst="rect">
            <a:avLst/>
          </a:prstGeom>
        </p:spPr>
      </p:pic>
      <p:sp>
        <p:nvSpPr>
          <p:cNvPr id="7577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en-US" sz="3600" dirty="0" smtClean="0"/>
              <a:t>Numerical simulations (B = 0 mT):</a:t>
            </a:r>
            <a:br>
              <a:rPr lang="en-US" sz="3600" dirty="0" smtClean="0"/>
            </a:br>
            <a:r>
              <a:rPr lang="en-US" sz="2400" dirty="0" smtClean="0"/>
              <a:t>same as in the previous slide, but the color scales are different</a:t>
            </a:r>
            <a:endParaRPr lang="de-CH" sz="24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1644077" y="1078468"/>
            <a:ext cx="1386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R</a:t>
            </a:r>
            <a:r>
              <a:rPr lang="en-US" baseline="-25000" dirty="0" err="1" smtClean="0"/>
              <a:t>Tip</a:t>
            </a:r>
            <a:r>
              <a:rPr lang="en-US" dirty="0" smtClean="0"/>
              <a:t>=0.05 µm</a:t>
            </a:r>
            <a:endParaRPr lang="de-CH" dirty="0"/>
          </a:p>
        </p:txBody>
      </p:sp>
      <p:sp>
        <p:nvSpPr>
          <p:cNvPr id="9" name="TextBox 8"/>
          <p:cNvSpPr txBox="1"/>
          <p:nvPr/>
        </p:nvSpPr>
        <p:spPr>
          <a:xfrm>
            <a:off x="6198342" y="1078468"/>
            <a:ext cx="1269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R</a:t>
            </a:r>
            <a:r>
              <a:rPr lang="en-US" baseline="-25000" dirty="0" err="1" smtClean="0"/>
              <a:t>Tip</a:t>
            </a:r>
            <a:r>
              <a:rPr lang="en-US" dirty="0" smtClean="0"/>
              <a:t>=0.5 µm</a:t>
            </a:r>
            <a:endParaRPr lang="de-CH" dirty="0"/>
          </a:p>
        </p:txBody>
      </p:sp>
      <p:sp>
        <p:nvSpPr>
          <p:cNvPr id="11" name="TextBox 10"/>
          <p:cNvSpPr txBox="1"/>
          <p:nvPr/>
        </p:nvSpPr>
        <p:spPr>
          <a:xfrm>
            <a:off x="3934670" y="3974068"/>
            <a:ext cx="1094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R</a:t>
            </a:r>
            <a:r>
              <a:rPr lang="en-US" baseline="-25000" dirty="0" err="1" smtClean="0"/>
              <a:t>Tip</a:t>
            </a:r>
            <a:r>
              <a:rPr lang="en-US" dirty="0" smtClean="0"/>
              <a:t>=1 µm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272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77" name="Group 49"/>
          <p:cNvGrpSpPr>
            <a:grpSpLocks/>
          </p:cNvGrpSpPr>
          <p:nvPr/>
        </p:nvGrpSpPr>
        <p:grpSpPr bwMode="auto">
          <a:xfrm>
            <a:off x="4845050" y="2216150"/>
            <a:ext cx="1936750" cy="290513"/>
            <a:chOff x="2688" y="1396"/>
            <a:chExt cx="1220" cy="183"/>
          </a:xfrm>
        </p:grpSpPr>
        <p:sp>
          <p:nvSpPr>
            <p:cNvPr id="22569" name="Line 41"/>
            <p:cNvSpPr>
              <a:spLocks noChangeShapeType="1"/>
            </p:cNvSpPr>
            <p:nvPr/>
          </p:nvSpPr>
          <p:spPr bwMode="auto">
            <a:xfrm flipH="1">
              <a:off x="2928" y="1440"/>
              <a:ext cx="98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22570" name="Line 42"/>
            <p:cNvSpPr>
              <a:spLocks noChangeShapeType="1"/>
            </p:cNvSpPr>
            <p:nvPr/>
          </p:nvSpPr>
          <p:spPr bwMode="auto">
            <a:xfrm>
              <a:off x="2736" y="1440"/>
              <a:ext cx="1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22571" name="Line 43"/>
            <p:cNvSpPr>
              <a:spLocks noChangeShapeType="1"/>
            </p:cNvSpPr>
            <p:nvPr/>
          </p:nvSpPr>
          <p:spPr bwMode="auto">
            <a:xfrm>
              <a:off x="2688" y="1536"/>
              <a:ext cx="96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22572" name="Line 44"/>
            <p:cNvSpPr>
              <a:spLocks noChangeShapeType="1"/>
            </p:cNvSpPr>
            <p:nvPr/>
          </p:nvSpPr>
          <p:spPr bwMode="auto">
            <a:xfrm>
              <a:off x="2710" y="1556"/>
              <a:ext cx="6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22573" name="Line 45"/>
            <p:cNvSpPr>
              <a:spLocks noChangeShapeType="1"/>
            </p:cNvSpPr>
            <p:nvPr/>
          </p:nvSpPr>
          <p:spPr bwMode="auto">
            <a:xfrm>
              <a:off x="2728" y="1578"/>
              <a:ext cx="26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22574" name="Line 46"/>
            <p:cNvSpPr>
              <a:spLocks noChangeShapeType="1"/>
            </p:cNvSpPr>
            <p:nvPr/>
          </p:nvSpPr>
          <p:spPr bwMode="auto">
            <a:xfrm>
              <a:off x="2904" y="1396"/>
              <a:ext cx="1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22575" name="Line 47"/>
            <p:cNvSpPr>
              <a:spLocks noChangeShapeType="1"/>
            </p:cNvSpPr>
            <p:nvPr/>
          </p:nvSpPr>
          <p:spPr bwMode="auto">
            <a:xfrm>
              <a:off x="2928" y="1420"/>
              <a:ext cx="1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22576" name="Line 48"/>
            <p:cNvSpPr>
              <a:spLocks noChangeShapeType="1"/>
            </p:cNvSpPr>
            <p:nvPr/>
          </p:nvSpPr>
          <p:spPr bwMode="auto">
            <a:xfrm>
              <a:off x="2736" y="1440"/>
              <a:ext cx="16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</p:grpSp>
      <p:sp>
        <p:nvSpPr>
          <p:cNvPr id="22611" name="Rectangle 8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SGM technique</a:t>
            </a:r>
          </a:p>
        </p:txBody>
      </p:sp>
      <p:sp>
        <p:nvSpPr>
          <p:cNvPr id="22612" name="Text Box 84"/>
          <p:cNvSpPr txBox="1">
            <a:spLocks noChangeArrowheads="1"/>
          </p:cNvSpPr>
          <p:nvPr/>
        </p:nvSpPr>
        <p:spPr bwMode="auto">
          <a:xfrm>
            <a:off x="4632325" y="5599113"/>
            <a:ext cx="24542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GB" sz="3000" i="1">
                <a:solidFill>
                  <a:schemeClr val="accent2"/>
                </a:solidFill>
                <a:ea typeface="ＭＳ Ｐゴシック" charset="0"/>
              </a:rPr>
              <a:t>Gating effect</a:t>
            </a:r>
          </a:p>
        </p:txBody>
      </p:sp>
      <p:pic>
        <p:nvPicPr>
          <p:cNvPr id="22617" name="Picture 89" descr="SGMschemati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905375" cy="367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626" name="Group 98"/>
          <p:cNvGrpSpPr>
            <a:grpSpLocks/>
          </p:cNvGrpSpPr>
          <p:nvPr/>
        </p:nvGrpSpPr>
        <p:grpSpPr bwMode="auto">
          <a:xfrm>
            <a:off x="4845050" y="2216150"/>
            <a:ext cx="1936750" cy="290513"/>
            <a:chOff x="3052" y="1396"/>
            <a:chExt cx="1220" cy="183"/>
          </a:xfrm>
        </p:grpSpPr>
        <p:sp>
          <p:nvSpPr>
            <p:cNvPr id="22618" name="Line 90"/>
            <p:cNvSpPr>
              <a:spLocks noChangeShapeType="1"/>
            </p:cNvSpPr>
            <p:nvPr/>
          </p:nvSpPr>
          <p:spPr bwMode="auto">
            <a:xfrm flipH="1">
              <a:off x="3292" y="1440"/>
              <a:ext cx="98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22619" name="Line 91"/>
            <p:cNvSpPr>
              <a:spLocks noChangeShapeType="1"/>
            </p:cNvSpPr>
            <p:nvPr/>
          </p:nvSpPr>
          <p:spPr bwMode="auto">
            <a:xfrm>
              <a:off x="3100" y="1440"/>
              <a:ext cx="1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22620" name="Line 92"/>
            <p:cNvSpPr>
              <a:spLocks noChangeShapeType="1"/>
            </p:cNvSpPr>
            <p:nvPr/>
          </p:nvSpPr>
          <p:spPr bwMode="auto">
            <a:xfrm>
              <a:off x="3052" y="1536"/>
              <a:ext cx="96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22621" name="Line 93"/>
            <p:cNvSpPr>
              <a:spLocks noChangeShapeType="1"/>
            </p:cNvSpPr>
            <p:nvPr/>
          </p:nvSpPr>
          <p:spPr bwMode="auto">
            <a:xfrm>
              <a:off x="3074" y="1556"/>
              <a:ext cx="6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22622" name="Line 94"/>
            <p:cNvSpPr>
              <a:spLocks noChangeShapeType="1"/>
            </p:cNvSpPr>
            <p:nvPr/>
          </p:nvSpPr>
          <p:spPr bwMode="auto">
            <a:xfrm>
              <a:off x="3092" y="1578"/>
              <a:ext cx="26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22623" name="Line 95"/>
            <p:cNvSpPr>
              <a:spLocks noChangeShapeType="1"/>
            </p:cNvSpPr>
            <p:nvPr/>
          </p:nvSpPr>
          <p:spPr bwMode="auto">
            <a:xfrm>
              <a:off x="3268" y="1396"/>
              <a:ext cx="1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22624" name="Line 96"/>
            <p:cNvSpPr>
              <a:spLocks noChangeShapeType="1"/>
            </p:cNvSpPr>
            <p:nvPr/>
          </p:nvSpPr>
          <p:spPr bwMode="auto">
            <a:xfrm>
              <a:off x="3292" y="1420"/>
              <a:ext cx="1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22625" name="Line 97"/>
            <p:cNvSpPr>
              <a:spLocks noChangeShapeType="1"/>
            </p:cNvSpPr>
            <p:nvPr/>
          </p:nvSpPr>
          <p:spPr bwMode="auto">
            <a:xfrm>
              <a:off x="3100" y="1440"/>
              <a:ext cx="16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</p:grpSp>
      <p:grpSp>
        <p:nvGrpSpPr>
          <p:cNvPr id="17443" name="Group 51"/>
          <p:cNvGrpSpPr>
            <a:grpSpLocks/>
          </p:cNvGrpSpPr>
          <p:nvPr/>
        </p:nvGrpSpPr>
        <p:grpSpPr bwMode="auto">
          <a:xfrm>
            <a:off x="7088188" y="1738313"/>
            <a:ext cx="1903412" cy="547687"/>
            <a:chOff x="4128" y="1095"/>
            <a:chExt cx="1199" cy="345"/>
          </a:xfrm>
        </p:grpSpPr>
        <p:sp>
          <p:nvSpPr>
            <p:cNvPr id="22580" name="Line 52"/>
            <p:cNvSpPr>
              <a:spLocks noChangeShapeType="1"/>
            </p:cNvSpPr>
            <p:nvPr/>
          </p:nvSpPr>
          <p:spPr bwMode="auto">
            <a:xfrm flipV="1">
              <a:off x="4128" y="1140"/>
              <a:ext cx="1" cy="2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22581" name="Line 53"/>
            <p:cNvSpPr>
              <a:spLocks noChangeShapeType="1"/>
            </p:cNvSpPr>
            <p:nvPr/>
          </p:nvSpPr>
          <p:spPr bwMode="auto">
            <a:xfrm>
              <a:off x="4130" y="1141"/>
              <a:ext cx="956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22582" name="Line 54"/>
            <p:cNvSpPr>
              <a:spLocks noChangeShapeType="1"/>
            </p:cNvSpPr>
            <p:nvPr/>
          </p:nvSpPr>
          <p:spPr bwMode="auto">
            <a:xfrm>
              <a:off x="5279" y="1141"/>
              <a:ext cx="1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22583" name="Line 55"/>
            <p:cNvSpPr>
              <a:spLocks noChangeShapeType="1"/>
            </p:cNvSpPr>
            <p:nvPr/>
          </p:nvSpPr>
          <p:spPr bwMode="auto">
            <a:xfrm>
              <a:off x="5231" y="1237"/>
              <a:ext cx="96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22584" name="Line 56"/>
            <p:cNvSpPr>
              <a:spLocks noChangeShapeType="1"/>
            </p:cNvSpPr>
            <p:nvPr/>
          </p:nvSpPr>
          <p:spPr bwMode="auto">
            <a:xfrm>
              <a:off x="5253" y="1257"/>
              <a:ext cx="6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22585" name="Line 57"/>
            <p:cNvSpPr>
              <a:spLocks noChangeShapeType="1"/>
            </p:cNvSpPr>
            <p:nvPr/>
          </p:nvSpPr>
          <p:spPr bwMode="auto">
            <a:xfrm>
              <a:off x="5271" y="1279"/>
              <a:ext cx="26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22586" name="Line 58"/>
            <p:cNvSpPr>
              <a:spLocks noChangeShapeType="1"/>
            </p:cNvSpPr>
            <p:nvPr/>
          </p:nvSpPr>
          <p:spPr bwMode="auto">
            <a:xfrm>
              <a:off x="5110" y="1095"/>
              <a:ext cx="1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22587" name="Line 59"/>
            <p:cNvSpPr>
              <a:spLocks noChangeShapeType="1"/>
            </p:cNvSpPr>
            <p:nvPr/>
          </p:nvSpPr>
          <p:spPr bwMode="auto">
            <a:xfrm>
              <a:off x="5088" y="1116"/>
              <a:ext cx="1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22588" name="Line 60"/>
            <p:cNvSpPr>
              <a:spLocks noChangeShapeType="1"/>
            </p:cNvSpPr>
            <p:nvPr/>
          </p:nvSpPr>
          <p:spPr bwMode="auto">
            <a:xfrm>
              <a:off x="5114" y="1141"/>
              <a:ext cx="16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22589" name="Line 61"/>
            <p:cNvSpPr>
              <a:spLocks noChangeShapeType="1"/>
            </p:cNvSpPr>
            <p:nvPr/>
          </p:nvSpPr>
          <p:spPr bwMode="auto">
            <a:xfrm flipV="1">
              <a:off x="4898" y="1141"/>
              <a:ext cx="1" cy="2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</p:grpSp>
      <p:grpSp>
        <p:nvGrpSpPr>
          <p:cNvPr id="17462" name="Group 54"/>
          <p:cNvGrpSpPr>
            <a:grpSpLocks/>
          </p:cNvGrpSpPr>
          <p:nvPr/>
        </p:nvGrpSpPr>
        <p:grpSpPr bwMode="auto">
          <a:xfrm>
            <a:off x="457200" y="1524000"/>
            <a:ext cx="2122488" cy="1984375"/>
            <a:chOff x="288" y="960"/>
            <a:chExt cx="1337" cy="1250"/>
          </a:xfrm>
        </p:grpSpPr>
        <p:sp>
          <p:nvSpPr>
            <p:cNvPr id="22553" name="Text Box 25"/>
            <p:cNvSpPr txBox="1">
              <a:spLocks noChangeArrowheads="1"/>
            </p:cNvSpPr>
            <p:nvPr/>
          </p:nvSpPr>
          <p:spPr bwMode="auto">
            <a:xfrm>
              <a:off x="576" y="1536"/>
              <a:ext cx="31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l-GR" sz="1800" i="1">
                  <a:latin typeface="Times New Roman" pitchFamily="18" charset="0"/>
                </a:rPr>
                <a:t>μ</a:t>
              </a:r>
              <a:r>
                <a:rPr lang="en-GB" sz="1800" baseline="-25000">
                  <a:latin typeface="Times New Roman" pitchFamily="18" charset="0"/>
                </a:rPr>
                <a:t>S</a:t>
              </a:r>
              <a:endParaRPr lang="el-GR" sz="1800">
                <a:latin typeface="Times New Roman" pitchFamily="18" charset="0"/>
              </a:endParaRPr>
            </a:p>
          </p:txBody>
        </p:sp>
        <p:sp>
          <p:nvSpPr>
            <p:cNvPr id="22554" name="Text Box 26"/>
            <p:cNvSpPr txBox="1">
              <a:spLocks noChangeArrowheads="1"/>
            </p:cNvSpPr>
            <p:nvPr/>
          </p:nvSpPr>
          <p:spPr bwMode="auto">
            <a:xfrm>
              <a:off x="1296" y="1536"/>
              <a:ext cx="32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l-GR" sz="1800" i="1">
                  <a:latin typeface="Times New Roman" pitchFamily="18" charset="0"/>
                </a:rPr>
                <a:t>μ</a:t>
              </a:r>
              <a:r>
                <a:rPr lang="en-GB" sz="1800" baseline="-25000">
                  <a:latin typeface="Times New Roman" pitchFamily="18" charset="0"/>
                </a:rPr>
                <a:t>D</a:t>
              </a:r>
              <a:endParaRPr lang="el-GR" sz="1800">
                <a:latin typeface="Times New Roman" pitchFamily="18" charset="0"/>
              </a:endParaRPr>
            </a:p>
          </p:txBody>
        </p:sp>
        <p:sp>
          <p:nvSpPr>
            <p:cNvPr id="22556" name="Line 28"/>
            <p:cNvSpPr>
              <a:spLocks noChangeShapeType="1"/>
            </p:cNvSpPr>
            <p:nvPr/>
          </p:nvSpPr>
          <p:spPr bwMode="auto">
            <a:xfrm flipV="1">
              <a:off x="288" y="1026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22557" name="Text Box 29"/>
            <p:cNvSpPr txBox="1">
              <a:spLocks noChangeArrowheads="1"/>
            </p:cNvSpPr>
            <p:nvPr/>
          </p:nvSpPr>
          <p:spPr bwMode="auto">
            <a:xfrm>
              <a:off x="288" y="960"/>
              <a:ext cx="5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i="1">
                  <a:ea typeface="ＭＳ Ｐゴシック" charset="0"/>
                </a:rPr>
                <a:t>Energy</a:t>
              </a:r>
            </a:p>
          </p:txBody>
        </p:sp>
        <p:sp>
          <p:nvSpPr>
            <p:cNvPr id="17454" name="Line 46"/>
            <p:cNvSpPr>
              <a:spLocks noChangeShapeType="1"/>
            </p:cNvSpPr>
            <p:nvPr/>
          </p:nvSpPr>
          <p:spPr bwMode="auto">
            <a:xfrm>
              <a:off x="864" y="1440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55" name="Line 47"/>
            <p:cNvSpPr>
              <a:spLocks noChangeShapeType="1"/>
            </p:cNvSpPr>
            <p:nvPr/>
          </p:nvSpPr>
          <p:spPr bwMode="auto">
            <a:xfrm>
              <a:off x="1248" y="1440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56" name="Rectangle 48"/>
            <p:cNvSpPr>
              <a:spLocks noChangeArrowheads="1"/>
            </p:cNvSpPr>
            <p:nvPr/>
          </p:nvSpPr>
          <p:spPr bwMode="auto">
            <a:xfrm>
              <a:off x="624" y="1778"/>
              <a:ext cx="240" cy="432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57" name="Rectangle 49"/>
            <p:cNvSpPr>
              <a:spLocks noChangeArrowheads="1"/>
            </p:cNvSpPr>
            <p:nvPr/>
          </p:nvSpPr>
          <p:spPr bwMode="auto">
            <a:xfrm>
              <a:off x="1248" y="1776"/>
              <a:ext cx="240" cy="432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59" name="Line 51"/>
            <p:cNvSpPr>
              <a:spLocks noChangeShapeType="1"/>
            </p:cNvSpPr>
            <p:nvPr/>
          </p:nvSpPr>
          <p:spPr bwMode="auto">
            <a:xfrm>
              <a:off x="864" y="20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60" name="Line 52"/>
            <p:cNvSpPr>
              <a:spLocks noChangeShapeType="1"/>
            </p:cNvSpPr>
            <p:nvPr/>
          </p:nvSpPr>
          <p:spPr bwMode="auto">
            <a:xfrm>
              <a:off x="864" y="182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61" name="Line 53"/>
            <p:cNvSpPr>
              <a:spLocks noChangeShapeType="1"/>
            </p:cNvSpPr>
            <p:nvPr/>
          </p:nvSpPr>
          <p:spPr bwMode="auto">
            <a:xfrm>
              <a:off x="865" y="163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aphicFrame>
        <p:nvGraphicFramePr>
          <p:cNvPr id="22602" name="Object 7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285750" y="1143000"/>
          <a:ext cx="3905250" cy="327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06" r:id="rId4" imgW="3145536" imgH="2635910" progId="">
                  <p:embed/>
                </p:oleObj>
              </mc:Choice>
              <mc:Fallback>
                <p:oleObj r:id="rId4" imgW="3145536" imgH="263591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1143000"/>
                        <a:ext cx="3905250" cy="327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606" name="Arc 78"/>
          <p:cNvSpPr>
            <a:spLocks/>
          </p:cNvSpPr>
          <p:nvPr/>
        </p:nvSpPr>
        <p:spPr bwMode="auto">
          <a:xfrm flipH="1" flipV="1">
            <a:off x="2114550" y="987425"/>
            <a:ext cx="381000" cy="609600"/>
          </a:xfrm>
          <a:custGeom>
            <a:avLst/>
            <a:gdLst>
              <a:gd name="T0" fmla="*/ 18 w 43200"/>
              <a:gd name="T1" fmla="*/ 609600 h 21884"/>
              <a:gd name="T2" fmla="*/ 381000 w 43200"/>
              <a:gd name="T3" fmla="*/ 601689 h 21884"/>
              <a:gd name="T4" fmla="*/ 190500 w 43200"/>
              <a:gd name="T5" fmla="*/ 601689 h 218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21884" fill="none" extrusionOk="0">
                <a:moveTo>
                  <a:pt x="1" y="21884"/>
                </a:moveTo>
                <a:cubicBezTo>
                  <a:pt x="0" y="21789"/>
                  <a:pt x="0" y="2169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199" y="9670"/>
                  <a:pt x="43199" y="21599"/>
                </a:cubicBezTo>
              </a:path>
              <a:path w="43200" h="21884" stroke="0" extrusionOk="0">
                <a:moveTo>
                  <a:pt x="1" y="21884"/>
                </a:moveTo>
                <a:cubicBezTo>
                  <a:pt x="0" y="21789"/>
                  <a:pt x="0" y="2169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199" y="9670"/>
                  <a:pt x="43199" y="21599"/>
                </a:cubicBezTo>
                <a:lnTo>
                  <a:pt x="21600" y="21600"/>
                </a:lnTo>
                <a:lnTo>
                  <a:pt x="1" y="21884"/>
                </a:ln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64" name="Text Box 56"/>
          <p:cNvSpPr txBox="1">
            <a:spLocks noChangeArrowheads="1"/>
          </p:cNvSpPr>
          <p:nvPr/>
        </p:nvSpPr>
        <p:spPr bwMode="auto">
          <a:xfrm>
            <a:off x="5029200" y="1371600"/>
            <a:ext cx="1200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Top gates</a:t>
            </a:r>
          </a:p>
        </p:txBody>
      </p:sp>
      <p:sp>
        <p:nvSpPr>
          <p:cNvPr id="17465" name="Text Box 57"/>
          <p:cNvSpPr txBox="1">
            <a:spLocks noChangeArrowheads="1"/>
          </p:cNvSpPr>
          <p:nvPr/>
        </p:nvSpPr>
        <p:spPr bwMode="auto">
          <a:xfrm>
            <a:off x="5715000" y="4495800"/>
            <a:ext cx="806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2DEG</a:t>
            </a:r>
          </a:p>
        </p:txBody>
      </p:sp>
      <p:grpSp>
        <p:nvGrpSpPr>
          <p:cNvPr id="17469" name="Group 61"/>
          <p:cNvGrpSpPr>
            <a:grpSpLocks/>
          </p:cNvGrpSpPr>
          <p:nvPr/>
        </p:nvGrpSpPr>
        <p:grpSpPr bwMode="auto">
          <a:xfrm>
            <a:off x="6553200" y="1066800"/>
            <a:ext cx="501650" cy="914400"/>
            <a:chOff x="4128" y="672"/>
            <a:chExt cx="316" cy="576"/>
          </a:xfrm>
        </p:grpSpPr>
        <p:sp>
          <p:nvSpPr>
            <p:cNvPr id="17463" name="Text Box 55"/>
            <p:cNvSpPr txBox="1">
              <a:spLocks noChangeArrowheads="1"/>
            </p:cNvSpPr>
            <p:nvPr/>
          </p:nvSpPr>
          <p:spPr bwMode="auto">
            <a:xfrm>
              <a:off x="4128" y="67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Tip</a:t>
              </a:r>
            </a:p>
          </p:txBody>
        </p:sp>
        <p:sp>
          <p:nvSpPr>
            <p:cNvPr id="17466" name="Line 58"/>
            <p:cNvSpPr>
              <a:spLocks noChangeShapeType="1"/>
            </p:cNvSpPr>
            <p:nvPr/>
          </p:nvSpPr>
          <p:spPr bwMode="auto">
            <a:xfrm>
              <a:off x="4320" y="91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7467" name="Line 59"/>
          <p:cNvSpPr>
            <a:spLocks noChangeShapeType="1"/>
          </p:cNvSpPr>
          <p:nvPr/>
        </p:nvSpPr>
        <p:spPr bwMode="auto">
          <a:xfrm>
            <a:off x="6019800" y="17526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468" name="Line 60"/>
          <p:cNvSpPr>
            <a:spLocks noChangeShapeType="1"/>
          </p:cNvSpPr>
          <p:nvPr/>
        </p:nvSpPr>
        <p:spPr bwMode="auto">
          <a:xfrm flipV="1">
            <a:off x="6400800" y="39624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aphicFrame>
        <p:nvGraphicFramePr>
          <p:cNvPr id="17470" name="Object 68"/>
          <p:cNvGraphicFramePr>
            <a:graphicFrameLocks noChangeAspect="1"/>
          </p:cNvGraphicFramePr>
          <p:nvPr/>
        </p:nvGraphicFramePr>
        <p:xfrm>
          <a:off x="304800" y="4191000"/>
          <a:ext cx="2895600" cy="279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07" r:id="rId6" imgW="3043123" imgH="2934614" progId="">
                  <p:embed/>
                </p:oleObj>
              </mc:Choice>
              <mc:Fallback>
                <p:oleObj r:id="rId6" imgW="3043123" imgH="293461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191000"/>
                        <a:ext cx="2895600" cy="2792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71" name="Text Box 63"/>
          <p:cNvSpPr txBox="1">
            <a:spLocks noChangeArrowheads="1"/>
          </p:cNvSpPr>
          <p:nvPr/>
        </p:nvSpPr>
        <p:spPr bwMode="auto">
          <a:xfrm>
            <a:off x="2895600" y="1447800"/>
            <a:ext cx="1377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/>
              <a:t>Tip-induced</a:t>
            </a:r>
          </a:p>
          <a:p>
            <a:pPr algn="ctr"/>
            <a:r>
              <a:rPr lang="en-GB"/>
              <a:t>potential</a:t>
            </a:r>
          </a:p>
        </p:txBody>
      </p:sp>
      <p:sp>
        <p:nvSpPr>
          <p:cNvPr id="17472" name="Line 64"/>
          <p:cNvSpPr>
            <a:spLocks noChangeShapeType="1"/>
          </p:cNvSpPr>
          <p:nvPr/>
        </p:nvSpPr>
        <p:spPr bwMode="auto">
          <a:xfrm flipH="1">
            <a:off x="2514600" y="20574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474" name="Text Box 66"/>
          <p:cNvSpPr txBox="1">
            <a:spLocks noChangeArrowheads="1"/>
          </p:cNvSpPr>
          <p:nvPr/>
        </p:nvSpPr>
        <p:spPr bwMode="auto">
          <a:xfrm>
            <a:off x="152400" y="3733800"/>
            <a:ext cx="2616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600"/>
              <a:t>D. A. Wharam </a:t>
            </a:r>
            <a:r>
              <a:rPr lang="en-GB" sz="1600" i="1"/>
              <a:t>et al</a:t>
            </a:r>
            <a:r>
              <a:rPr lang="en-GB" sz="1600"/>
              <a:t>., 1988</a:t>
            </a:r>
          </a:p>
          <a:p>
            <a:r>
              <a:rPr lang="en-GB" sz="1600"/>
              <a:t>B. J. van Wees </a:t>
            </a:r>
            <a:r>
              <a:rPr lang="en-GB" sz="1600" i="1"/>
              <a:t>et al</a:t>
            </a:r>
            <a:r>
              <a:rPr lang="en-GB" sz="1600"/>
              <a:t>., 1988</a:t>
            </a:r>
          </a:p>
        </p:txBody>
      </p:sp>
    </p:spTree>
    <p:extLst>
      <p:ext uri="{BB962C8B-B14F-4D97-AF65-F5344CB8AC3E}">
        <p14:creationId xmlns:p14="http://schemas.microsoft.com/office/powerpoint/2010/main" val="57744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GB" dirty="0" smtClean="0"/>
              <a:t>Influence of the tip on the conductance</a:t>
            </a:r>
            <a:endParaRPr lang="en-GB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6338176"/>
              </p:ext>
            </p:extLst>
          </p:nvPr>
        </p:nvGraphicFramePr>
        <p:xfrm>
          <a:off x="-579438" y="1447800"/>
          <a:ext cx="10180638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45" r:id="rId3" imgW="5889600" imgH="2468160" progId="">
                  <p:embed/>
                </p:oleObj>
              </mc:Choice>
              <mc:Fallback>
                <p:oleObj r:id="rId3" imgW="5889600" imgH="24681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79438" y="1447800"/>
                        <a:ext cx="10180638" cy="426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986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GB" dirty="0" smtClean="0"/>
              <a:t>Motivation</a:t>
            </a:r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1221615"/>
            <a:ext cx="2837012" cy="2288797"/>
            <a:chOff x="0" y="4191000"/>
            <a:chExt cx="2837012" cy="2288797"/>
          </a:xfrm>
        </p:grpSpPr>
        <p:grpSp>
          <p:nvGrpSpPr>
            <p:cNvPr id="4" name="Group 3"/>
            <p:cNvGrpSpPr/>
            <p:nvPr/>
          </p:nvGrpSpPr>
          <p:grpSpPr>
            <a:xfrm>
              <a:off x="0" y="4191000"/>
              <a:ext cx="2837012" cy="2288797"/>
              <a:chOff x="304800" y="2362200"/>
              <a:chExt cx="1971675" cy="1590675"/>
            </a:xfrm>
          </p:grpSpPr>
          <p:pic>
            <p:nvPicPr>
              <p:cNvPr id="23554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4800" y="2362200"/>
                <a:ext cx="1971675" cy="15906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" name="Rectangle 2"/>
              <p:cNvSpPr/>
              <p:nvPr/>
            </p:nvSpPr>
            <p:spPr>
              <a:xfrm>
                <a:off x="366713" y="3705853"/>
                <a:ext cx="197958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2268388" y="5257800"/>
              <a:ext cx="551012" cy="11602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72714" y="4495800"/>
            <a:ext cx="115608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lain" startAt="300"/>
            </a:pPr>
            <a:r>
              <a:rPr lang="en-GB" sz="3000" dirty="0" smtClean="0"/>
              <a:t>  K</a:t>
            </a:r>
          </a:p>
          <a:p>
            <a:r>
              <a:rPr lang="en-GB" sz="3000" dirty="0" smtClean="0"/>
              <a:t>115  K</a:t>
            </a:r>
          </a:p>
          <a:p>
            <a:r>
              <a:rPr lang="en-GB" sz="3000" dirty="0" smtClean="0"/>
              <a:t>0.24 K</a:t>
            </a:r>
            <a:endParaRPr lang="en-GB" sz="3000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432" y="1524000"/>
            <a:ext cx="6915401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52400" y="6304002"/>
            <a:ext cx="755264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i="1" dirty="0" smtClean="0"/>
              <a:t>Local relocation of charge between donor sites</a:t>
            </a:r>
            <a:r>
              <a:rPr lang="en-GB" sz="3000" dirty="0" smtClean="0"/>
              <a:t> </a:t>
            </a:r>
            <a:endParaRPr lang="en-GB" sz="3000" dirty="0"/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3951726" y="1069524"/>
            <a:ext cx="4800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400" dirty="0" err="1" smtClean="0"/>
              <a:t>Scannell</a:t>
            </a:r>
            <a:r>
              <a:rPr lang="en-GB" sz="2400" dirty="0" smtClean="0"/>
              <a:t> </a:t>
            </a:r>
            <a:r>
              <a:rPr lang="en-GB" sz="2400" i="1" dirty="0" smtClean="0"/>
              <a:t>et </a:t>
            </a:r>
            <a:r>
              <a:rPr lang="en-GB" sz="2400" i="1" dirty="0" smtClean="0"/>
              <a:t>al.</a:t>
            </a:r>
            <a:r>
              <a:rPr lang="en-GB" sz="2400" dirty="0" smtClean="0"/>
              <a:t> </a:t>
            </a:r>
            <a:r>
              <a:rPr lang="en-GB" sz="2400" dirty="0" smtClean="0"/>
              <a:t>PRB </a:t>
            </a:r>
            <a:r>
              <a:rPr lang="en-GB" sz="2400" b="1" dirty="0" smtClean="0"/>
              <a:t>85</a:t>
            </a:r>
            <a:r>
              <a:rPr lang="en-GB" sz="2400" dirty="0" smtClean="0"/>
              <a:t>, 195319 </a:t>
            </a:r>
            <a:r>
              <a:rPr lang="en-GB" sz="2400" dirty="0"/>
              <a:t>(</a:t>
            </a:r>
            <a:r>
              <a:rPr lang="en-GB" sz="2400" dirty="0" smtClean="0"/>
              <a:t>2012)</a:t>
            </a:r>
            <a:endParaRPr lang="en-GB" sz="24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89086" y="4800600"/>
            <a:ext cx="520514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9086" y="5238777"/>
            <a:ext cx="520514" cy="0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9086" y="5715000"/>
            <a:ext cx="520514" cy="0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0429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6488113" cy="544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Scanning inside the stadium</a:t>
            </a:r>
            <a:endParaRPr lang="de-CH" smtClean="0"/>
          </a:p>
        </p:txBody>
      </p:sp>
      <p:sp>
        <p:nvSpPr>
          <p:cNvPr id="19460" name="TextBox 5"/>
          <p:cNvSpPr txBox="1">
            <a:spLocks noChangeArrowheads="1"/>
          </p:cNvSpPr>
          <p:nvPr/>
        </p:nvSpPr>
        <p:spPr bwMode="auto">
          <a:xfrm>
            <a:off x="7496175" y="3581400"/>
            <a:ext cx="1144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V</a:t>
            </a:r>
            <a:r>
              <a:rPr lang="en-US" baseline="-25000"/>
              <a:t>tip</a:t>
            </a:r>
            <a:r>
              <a:rPr lang="en-US"/>
              <a:t>=-8.0 V</a:t>
            </a:r>
            <a:endParaRPr lang="de-CH"/>
          </a:p>
        </p:txBody>
      </p:sp>
      <p:sp>
        <p:nvSpPr>
          <p:cNvPr id="19461" name="TextBox 6"/>
          <p:cNvSpPr txBox="1">
            <a:spLocks noChangeArrowheads="1"/>
          </p:cNvSpPr>
          <p:nvPr/>
        </p:nvSpPr>
        <p:spPr bwMode="auto">
          <a:xfrm>
            <a:off x="7496175" y="4114800"/>
            <a:ext cx="13001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V</a:t>
            </a:r>
            <a:r>
              <a:rPr lang="en-US" baseline="-25000"/>
              <a:t>cgate</a:t>
            </a:r>
            <a:r>
              <a:rPr lang="en-US"/>
              <a:t>=-1.0 V</a:t>
            </a:r>
          </a:p>
          <a:p>
            <a:pPr eaLnBrk="1" hangingPunct="1"/>
            <a:r>
              <a:rPr lang="en-US"/>
              <a:t>V</a:t>
            </a:r>
            <a:r>
              <a:rPr lang="en-US" baseline="-25000"/>
              <a:t>QPC</a:t>
            </a:r>
            <a:r>
              <a:rPr lang="en-US"/>
              <a:t>=0 V</a:t>
            </a:r>
          </a:p>
        </p:txBody>
      </p:sp>
      <p:grpSp>
        <p:nvGrpSpPr>
          <p:cNvPr id="19462" name="Group 4"/>
          <p:cNvGrpSpPr>
            <a:grpSpLocks noChangeAspect="1"/>
          </p:cNvGrpSpPr>
          <p:nvPr/>
        </p:nvGrpSpPr>
        <p:grpSpPr bwMode="auto">
          <a:xfrm rot="900000">
            <a:off x="1565275" y="1338263"/>
            <a:ext cx="5054600" cy="5105400"/>
            <a:chOff x="-5664946" y="407778"/>
            <a:chExt cx="6339974" cy="6403004"/>
          </a:xfrm>
        </p:grpSpPr>
        <p:cxnSp>
          <p:nvCxnSpPr>
            <p:cNvPr id="10" name="Straight Connector 9"/>
            <p:cNvCxnSpPr/>
            <p:nvPr/>
          </p:nvCxnSpPr>
          <p:spPr>
            <a:xfrm rot="20700000" flipH="1" flipV="1">
              <a:off x="-5396686" y="1665912"/>
              <a:ext cx="852233" cy="1564913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20700000">
              <a:off x="-5214790" y="1609944"/>
              <a:ext cx="792497" cy="1519121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20700000" flipH="1" flipV="1">
              <a:off x="-4204240" y="1192245"/>
              <a:ext cx="515721" cy="9019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20700000" flipH="1" flipV="1">
              <a:off x="-4093731" y="992893"/>
              <a:ext cx="499790" cy="97359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20700000" flipV="1">
              <a:off x="-5671147" y="3779747"/>
              <a:ext cx="1433662" cy="704808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20700000" flipV="1">
              <a:off x="-5508617" y="3951478"/>
              <a:ext cx="1314191" cy="666979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20700000" flipH="1">
              <a:off x="-3194548" y="5954379"/>
              <a:ext cx="627227" cy="29864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20700000" flipH="1">
              <a:off x="-3077995" y="6082175"/>
              <a:ext cx="577447" cy="28869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20700000" flipH="1">
              <a:off x="-2219959" y="6205550"/>
              <a:ext cx="157305" cy="53159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-2483899" y="6055485"/>
              <a:ext cx="521694" cy="1393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 flipV="1">
              <a:off x="-2491075" y="6180422"/>
              <a:ext cx="173234" cy="1791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-2133755" y="6192356"/>
              <a:ext cx="16726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-1969362" y="6061106"/>
              <a:ext cx="5973" cy="14136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-2500391" y="6050779"/>
              <a:ext cx="5973" cy="13737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20700000" flipH="1">
              <a:off x="-2424257" y="6217944"/>
              <a:ext cx="189163" cy="59331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-2619867" y="5874954"/>
              <a:ext cx="65709" cy="14335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20700000">
              <a:off x="-1811838" y="5970128"/>
              <a:ext cx="368371" cy="71277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20700000" flipH="1" flipV="1">
              <a:off x="-1673097" y="5859008"/>
              <a:ext cx="402222" cy="7506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-1927852" y="5917984"/>
              <a:ext cx="157305" cy="11746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20700000" flipH="1" flipV="1">
              <a:off x="-579342" y="4889288"/>
              <a:ext cx="661078" cy="128020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20700000">
              <a:off x="-468225" y="4770120"/>
              <a:ext cx="720814" cy="13399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20700000" flipH="1" flipV="1">
              <a:off x="143563" y="3838972"/>
              <a:ext cx="400231" cy="74861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20700000" flipH="1" flipV="1">
              <a:off x="233541" y="3691892"/>
              <a:ext cx="352441" cy="659015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20700000" flipH="1">
              <a:off x="62405" y="2791211"/>
              <a:ext cx="519702" cy="268783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20700000" flipH="1">
              <a:off x="119558" y="2920747"/>
              <a:ext cx="547579" cy="278738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20700000" flipH="1">
              <a:off x="-2161411" y="561100"/>
              <a:ext cx="131419" cy="47584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20700000" flipV="1">
              <a:off x="-1926124" y="407133"/>
              <a:ext cx="228988" cy="61919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Freeform 36"/>
            <p:cNvSpPr/>
            <p:nvPr/>
          </p:nvSpPr>
          <p:spPr>
            <a:xfrm>
              <a:off x="-2103708" y="1019595"/>
              <a:ext cx="264829" cy="79639"/>
            </a:xfrm>
            <a:custGeom>
              <a:avLst/>
              <a:gdLst>
                <a:gd name="connsiteX0" fmla="*/ 0 w 128588"/>
                <a:gd name="connsiteY0" fmla="*/ 9525 h 38215"/>
                <a:gd name="connsiteX1" fmla="*/ 69057 w 128588"/>
                <a:gd name="connsiteY1" fmla="*/ 38100 h 38215"/>
                <a:gd name="connsiteX2" fmla="*/ 128588 w 128588"/>
                <a:gd name="connsiteY2" fmla="*/ 0 h 38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588" h="38215">
                  <a:moveTo>
                    <a:pt x="0" y="9525"/>
                  </a:moveTo>
                  <a:cubicBezTo>
                    <a:pt x="23813" y="24606"/>
                    <a:pt x="47626" y="39688"/>
                    <a:pt x="69057" y="38100"/>
                  </a:cubicBezTo>
                  <a:cubicBezTo>
                    <a:pt x="90488" y="36512"/>
                    <a:pt x="109538" y="18256"/>
                    <a:pt x="128588" y="0"/>
                  </a:cubicBezTo>
                </a:path>
              </a:pathLst>
            </a:cu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CH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-4347163" y="3605175"/>
              <a:ext cx="350451" cy="354395"/>
            </a:xfrm>
            <a:custGeom>
              <a:avLst/>
              <a:gdLst>
                <a:gd name="connsiteX0" fmla="*/ 0 w 169462"/>
                <a:gd name="connsiteY0" fmla="*/ 5123 h 171934"/>
                <a:gd name="connsiteX1" fmla="*/ 64294 w 169462"/>
                <a:gd name="connsiteY1" fmla="*/ 2742 h 171934"/>
                <a:gd name="connsiteX2" fmla="*/ 128588 w 169462"/>
                <a:gd name="connsiteY2" fmla="*/ 38461 h 171934"/>
                <a:gd name="connsiteX3" fmla="*/ 169069 w 169462"/>
                <a:gd name="connsiteY3" fmla="*/ 107517 h 171934"/>
                <a:gd name="connsiteX4" fmla="*/ 104775 w 169462"/>
                <a:gd name="connsiteY4" fmla="*/ 171811 h 171934"/>
                <a:gd name="connsiteX5" fmla="*/ 26194 w 169462"/>
                <a:gd name="connsiteY5" fmla="*/ 90848 h 171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462" h="171934">
                  <a:moveTo>
                    <a:pt x="0" y="5123"/>
                  </a:moveTo>
                  <a:cubicBezTo>
                    <a:pt x="21431" y="1154"/>
                    <a:pt x="42863" y="-2814"/>
                    <a:pt x="64294" y="2742"/>
                  </a:cubicBezTo>
                  <a:cubicBezTo>
                    <a:pt x="85725" y="8298"/>
                    <a:pt x="111126" y="20999"/>
                    <a:pt x="128588" y="38461"/>
                  </a:cubicBezTo>
                  <a:cubicBezTo>
                    <a:pt x="146050" y="55923"/>
                    <a:pt x="173038" y="85292"/>
                    <a:pt x="169069" y="107517"/>
                  </a:cubicBezTo>
                  <a:cubicBezTo>
                    <a:pt x="165100" y="129742"/>
                    <a:pt x="128588" y="174589"/>
                    <a:pt x="104775" y="171811"/>
                  </a:cubicBezTo>
                  <a:cubicBezTo>
                    <a:pt x="80962" y="169033"/>
                    <a:pt x="53578" y="129940"/>
                    <a:pt x="26194" y="90848"/>
                  </a:cubicBezTo>
                </a:path>
              </a:pathLst>
            </a:cu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CH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-4361134" y="2804631"/>
              <a:ext cx="384301" cy="354395"/>
            </a:xfrm>
            <a:custGeom>
              <a:avLst/>
              <a:gdLst>
                <a:gd name="connsiteX0" fmla="*/ 0 w 186493"/>
                <a:gd name="connsiteY0" fmla="*/ 147794 h 171643"/>
                <a:gd name="connsiteX1" fmla="*/ 54769 w 186493"/>
                <a:gd name="connsiteY1" fmla="*/ 171607 h 171643"/>
                <a:gd name="connsiteX2" fmla="*/ 116682 w 186493"/>
                <a:gd name="connsiteY2" fmla="*/ 143032 h 171643"/>
                <a:gd name="connsiteX3" fmla="*/ 154782 w 186493"/>
                <a:gd name="connsiteY3" fmla="*/ 102551 h 171643"/>
                <a:gd name="connsiteX4" fmla="*/ 176213 w 186493"/>
                <a:gd name="connsiteY4" fmla="*/ 50163 h 171643"/>
                <a:gd name="connsiteX5" fmla="*/ 185738 w 186493"/>
                <a:gd name="connsiteY5" fmla="*/ 28732 h 171643"/>
                <a:gd name="connsiteX6" fmla="*/ 157163 w 186493"/>
                <a:gd name="connsiteY6" fmla="*/ 157 h 171643"/>
                <a:gd name="connsiteX7" fmla="*/ 126207 w 186493"/>
                <a:gd name="connsiteY7" fmla="*/ 19207 h 171643"/>
                <a:gd name="connsiteX8" fmla="*/ 90488 w 186493"/>
                <a:gd name="connsiteY8" fmla="*/ 59688 h 171643"/>
                <a:gd name="connsiteX9" fmla="*/ 64294 w 186493"/>
                <a:gd name="connsiteY9" fmla="*/ 95407 h 171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6493" h="171643">
                  <a:moveTo>
                    <a:pt x="0" y="147794"/>
                  </a:moveTo>
                  <a:cubicBezTo>
                    <a:pt x="17661" y="160097"/>
                    <a:pt x="35322" y="172401"/>
                    <a:pt x="54769" y="171607"/>
                  </a:cubicBezTo>
                  <a:cubicBezTo>
                    <a:pt x="74216" y="170813"/>
                    <a:pt x="100013" y="154541"/>
                    <a:pt x="116682" y="143032"/>
                  </a:cubicBezTo>
                  <a:cubicBezTo>
                    <a:pt x="133351" y="131523"/>
                    <a:pt x="144860" y="118029"/>
                    <a:pt x="154782" y="102551"/>
                  </a:cubicBezTo>
                  <a:cubicBezTo>
                    <a:pt x="164704" y="87073"/>
                    <a:pt x="171054" y="62466"/>
                    <a:pt x="176213" y="50163"/>
                  </a:cubicBezTo>
                  <a:cubicBezTo>
                    <a:pt x="181372" y="37860"/>
                    <a:pt x="188913" y="37066"/>
                    <a:pt x="185738" y="28732"/>
                  </a:cubicBezTo>
                  <a:cubicBezTo>
                    <a:pt x="182563" y="20398"/>
                    <a:pt x="167085" y="1745"/>
                    <a:pt x="157163" y="157"/>
                  </a:cubicBezTo>
                  <a:cubicBezTo>
                    <a:pt x="147241" y="-1431"/>
                    <a:pt x="137320" y="9285"/>
                    <a:pt x="126207" y="19207"/>
                  </a:cubicBezTo>
                  <a:cubicBezTo>
                    <a:pt x="115095" y="29129"/>
                    <a:pt x="100807" y="46988"/>
                    <a:pt x="90488" y="59688"/>
                  </a:cubicBezTo>
                  <a:cubicBezTo>
                    <a:pt x="80169" y="72388"/>
                    <a:pt x="72231" y="83897"/>
                    <a:pt x="64294" y="95407"/>
                  </a:cubicBezTo>
                </a:path>
              </a:pathLst>
            </a:cu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CH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-208795" y="3735268"/>
              <a:ext cx="364389" cy="346431"/>
            </a:xfrm>
            <a:custGeom>
              <a:avLst/>
              <a:gdLst>
                <a:gd name="connsiteX0" fmla="*/ 176274 w 176274"/>
                <a:gd name="connsiteY0" fmla="*/ 8300 h 167900"/>
                <a:gd name="connsiteX1" fmla="*/ 116743 w 176274"/>
                <a:gd name="connsiteY1" fmla="*/ 1156 h 167900"/>
                <a:gd name="connsiteX2" fmla="*/ 64356 w 176274"/>
                <a:gd name="connsiteY2" fmla="*/ 29731 h 167900"/>
                <a:gd name="connsiteX3" fmla="*/ 38162 w 176274"/>
                <a:gd name="connsiteY3" fmla="*/ 58306 h 167900"/>
                <a:gd name="connsiteX4" fmla="*/ 62 w 176274"/>
                <a:gd name="connsiteY4" fmla="*/ 141650 h 167900"/>
                <a:gd name="connsiteX5" fmla="*/ 47687 w 176274"/>
                <a:gd name="connsiteY5" fmla="*/ 167844 h 167900"/>
                <a:gd name="connsiteX6" fmla="*/ 92931 w 176274"/>
                <a:gd name="connsiteY6" fmla="*/ 146413 h 167900"/>
                <a:gd name="connsiteX7" fmla="*/ 121506 w 176274"/>
                <a:gd name="connsiteY7" fmla="*/ 79738 h 16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274" h="167900">
                  <a:moveTo>
                    <a:pt x="176274" y="8300"/>
                  </a:moveTo>
                  <a:cubicBezTo>
                    <a:pt x="155835" y="2942"/>
                    <a:pt x="135396" y="-2416"/>
                    <a:pt x="116743" y="1156"/>
                  </a:cubicBezTo>
                  <a:cubicBezTo>
                    <a:pt x="98090" y="4728"/>
                    <a:pt x="77453" y="20206"/>
                    <a:pt x="64356" y="29731"/>
                  </a:cubicBezTo>
                  <a:cubicBezTo>
                    <a:pt x="51259" y="39256"/>
                    <a:pt x="48878" y="39653"/>
                    <a:pt x="38162" y="58306"/>
                  </a:cubicBezTo>
                  <a:cubicBezTo>
                    <a:pt x="27446" y="76959"/>
                    <a:pt x="-1526" y="123394"/>
                    <a:pt x="62" y="141650"/>
                  </a:cubicBezTo>
                  <a:cubicBezTo>
                    <a:pt x="1649" y="159906"/>
                    <a:pt x="32209" y="167050"/>
                    <a:pt x="47687" y="167844"/>
                  </a:cubicBezTo>
                  <a:cubicBezTo>
                    <a:pt x="63165" y="168638"/>
                    <a:pt x="80628" y="161097"/>
                    <a:pt x="92931" y="146413"/>
                  </a:cubicBezTo>
                  <a:cubicBezTo>
                    <a:pt x="105234" y="131729"/>
                    <a:pt x="115553" y="89263"/>
                    <a:pt x="121506" y="79738"/>
                  </a:cubicBezTo>
                </a:path>
              </a:pathLst>
            </a:cu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CH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-156854" y="2918345"/>
              <a:ext cx="330539" cy="372315"/>
            </a:xfrm>
            <a:custGeom>
              <a:avLst/>
              <a:gdLst>
                <a:gd name="connsiteX0" fmla="*/ 159788 w 159788"/>
                <a:gd name="connsiteY0" fmla="*/ 168832 h 179813"/>
                <a:gd name="connsiteX1" fmla="*/ 107401 w 159788"/>
                <a:gd name="connsiteY1" fmla="*/ 175975 h 179813"/>
                <a:gd name="connsiteX2" fmla="*/ 66919 w 159788"/>
                <a:gd name="connsiteY2" fmla="*/ 168832 h 179813"/>
                <a:gd name="connsiteX3" fmla="*/ 244 w 159788"/>
                <a:gd name="connsiteY3" fmla="*/ 59294 h 179813"/>
                <a:gd name="connsiteX4" fmla="*/ 45488 w 159788"/>
                <a:gd name="connsiteY4" fmla="*/ 9288 h 179813"/>
                <a:gd name="connsiteX5" fmla="*/ 74063 w 159788"/>
                <a:gd name="connsiteY5" fmla="*/ 9288 h 179813"/>
                <a:gd name="connsiteX6" fmla="*/ 124069 w 159788"/>
                <a:gd name="connsiteY6" fmla="*/ 104538 h 179813"/>
                <a:gd name="connsiteX7" fmla="*/ 128832 w 159788"/>
                <a:gd name="connsiteY7" fmla="*/ 99775 h 179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9788" h="179813">
                  <a:moveTo>
                    <a:pt x="159788" y="168832"/>
                  </a:moveTo>
                  <a:cubicBezTo>
                    <a:pt x="141333" y="172403"/>
                    <a:pt x="122879" y="175975"/>
                    <a:pt x="107401" y="175975"/>
                  </a:cubicBezTo>
                  <a:cubicBezTo>
                    <a:pt x="91923" y="175975"/>
                    <a:pt x="84778" y="188279"/>
                    <a:pt x="66919" y="168832"/>
                  </a:cubicBezTo>
                  <a:cubicBezTo>
                    <a:pt x="49060" y="149385"/>
                    <a:pt x="3816" y="85885"/>
                    <a:pt x="244" y="59294"/>
                  </a:cubicBezTo>
                  <a:cubicBezTo>
                    <a:pt x="-3328" y="32703"/>
                    <a:pt x="33185" y="17622"/>
                    <a:pt x="45488" y="9288"/>
                  </a:cubicBezTo>
                  <a:cubicBezTo>
                    <a:pt x="57791" y="954"/>
                    <a:pt x="60966" y="-6587"/>
                    <a:pt x="74063" y="9288"/>
                  </a:cubicBezTo>
                  <a:cubicBezTo>
                    <a:pt x="87160" y="25163"/>
                    <a:pt x="114941" y="89457"/>
                    <a:pt x="124069" y="104538"/>
                  </a:cubicBezTo>
                  <a:cubicBezTo>
                    <a:pt x="133197" y="119619"/>
                    <a:pt x="128832" y="99775"/>
                    <a:pt x="128832" y="99775"/>
                  </a:cubicBezTo>
                </a:path>
              </a:pathLst>
            </a:cu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CH"/>
            </a:p>
          </p:txBody>
        </p:sp>
        <p:grpSp>
          <p:nvGrpSpPr>
            <p:cNvPr id="19495" name="Group 41"/>
            <p:cNvGrpSpPr>
              <a:grpSpLocks/>
            </p:cNvGrpSpPr>
            <p:nvPr/>
          </p:nvGrpSpPr>
          <p:grpSpPr bwMode="auto">
            <a:xfrm>
              <a:off x="-4047900" y="1390302"/>
              <a:ext cx="3976736" cy="1451789"/>
              <a:chOff x="3649839" y="2627817"/>
              <a:chExt cx="1925129" cy="702808"/>
            </a:xfrm>
          </p:grpSpPr>
          <p:sp>
            <p:nvSpPr>
              <p:cNvPr id="53" name="Freeform 52"/>
              <p:cNvSpPr/>
              <p:nvPr/>
            </p:nvSpPr>
            <p:spPr>
              <a:xfrm>
                <a:off x="3643135" y="2701990"/>
                <a:ext cx="1839187" cy="625526"/>
              </a:xfrm>
              <a:custGeom>
                <a:avLst/>
                <a:gdLst>
                  <a:gd name="connsiteX0" fmla="*/ 1838942 w 1838942"/>
                  <a:gd name="connsiteY0" fmla="*/ 622927 h 622927"/>
                  <a:gd name="connsiteX1" fmla="*/ 1746074 w 1838942"/>
                  <a:gd name="connsiteY1" fmla="*/ 408614 h 622927"/>
                  <a:gd name="connsiteX2" fmla="*/ 1567480 w 1838942"/>
                  <a:gd name="connsiteY2" fmla="*/ 218114 h 622927"/>
                  <a:gd name="connsiteX3" fmla="*/ 1367455 w 1838942"/>
                  <a:gd name="connsiteY3" fmla="*/ 80002 h 622927"/>
                  <a:gd name="connsiteX4" fmla="*/ 1072180 w 1838942"/>
                  <a:gd name="connsiteY4" fmla="*/ 6183 h 622927"/>
                  <a:gd name="connsiteX5" fmla="*/ 795955 w 1838942"/>
                  <a:gd name="connsiteY5" fmla="*/ 13327 h 622927"/>
                  <a:gd name="connsiteX6" fmla="*/ 557830 w 1838942"/>
                  <a:gd name="connsiteY6" fmla="*/ 87145 h 622927"/>
                  <a:gd name="connsiteX7" fmla="*/ 298274 w 1838942"/>
                  <a:gd name="connsiteY7" fmla="*/ 249070 h 622927"/>
                  <a:gd name="connsiteX8" fmla="*/ 131586 w 1838942"/>
                  <a:gd name="connsiteY8" fmla="*/ 453858 h 622927"/>
                  <a:gd name="connsiteX9" fmla="*/ 72055 w 1838942"/>
                  <a:gd name="connsiteY9" fmla="*/ 570539 h 622927"/>
                  <a:gd name="connsiteX10" fmla="*/ 617 w 1838942"/>
                  <a:gd name="connsiteY10" fmla="*/ 546727 h 622927"/>
                  <a:gd name="connsiteX11" fmla="*/ 114917 w 1838942"/>
                  <a:gd name="connsiteY11" fmla="*/ 325270 h 622927"/>
                  <a:gd name="connsiteX12" fmla="*/ 229217 w 1838942"/>
                  <a:gd name="connsiteY12" fmla="*/ 218114 h 622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38942" h="622927">
                    <a:moveTo>
                      <a:pt x="1838942" y="622927"/>
                    </a:moveTo>
                    <a:cubicBezTo>
                      <a:pt x="1815130" y="549505"/>
                      <a:pt x="1791318" y="476083"/>
                      <a:pt x="1746074" y="408614"/>
                    </a:cubicBezTo>
                    <a:cubicBezTo>
                      <a:pt x="1700830" y="341145"/>
                      <a:pt x="1630583" y="272883"/>
                      <a:pt x="1567480" y="218114"/>
                    </a:cubicBezTo>
                    <a:cubicBezTo>
                      <a:pt x="1504377" y="163345"/>
                      <a:pt x="1450005" y="115324"/>
                      <a:pt x="1367455" y="80002"/>
                    </a:cubicBezTo>
                    <a:cubicBezTo>
                      <a:pt x="1284905" y="44680"/>
                      <a:pt x="1167430" y="17295"/>
                      <a:pt x="1072180" y="6183"/>
                    </a:cubicBezTo>
                    <a:cubicBezTo>
                      <a:pt x="976930" y="-4929"/>
                      <a:pt x="881680" y="-167"/>
                      <a:pt x="795955" y="13327"/>
                    </a:cubicBezTo>
                    <a:cubicBezTo>
                      <a:pt x="710230" y="26821"/>
                      <a:pt x="640777" y="47854"/>
                      <a:pt x="557830" y="87145"/>
                    </a:cubicBezTo>
                    <a:cubicBezTo>
                      <a:pt x="474883" y="126435"/>
                      <a:pt x="369315" y="187951"/>
                      <a:pt x="298274" y="249070"/>
                    </a:cubicBezTo>
                    <a:cubicBezTo>
                      <a:pt x="227233" y="310189"/>
                      <a:pt x="169289" y="400280"/>
                      <a:pt x="131586" y="453858"/>
                    </a:cubicBezTo>
                    <a:cubicBezTo>
                      <a:pt x="93883" y="507436"/>
                      <a:pt x="93883" y="555061"/>
                      <a:pt x="72055" y="570539"/>
                    </a:cubicBezTo>
                    <a:cubicBezTo>
                      <a:pt x="50227" y="586017"/>
                      <a:pt x="-6527" y="587605"/>
                      <a:pt x="617" y="546727"/>
                    </a:cubicBezTo>
                    <a:cubicBezTo>
                      <a:pt x="7761" y="505849"/>
                      <a:pt x="76817" y="380039"/>
                      <a:pt x="114917" y="325270"/>
                    </a:cubicBezTo>
                    <a:cubicBezTo>
                      <a:pt x="153017" y="270501"/>
                      <a:pt x="191117" y="244307"/>
                      <a:pt x="229217" y="218114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CH"/>
              </a:p>
            </p:txBody>
          </p:sp>
          <p:sp>
            <p:nvSpPr>
              <p:cNvPr id="54" name="Freeform 53"/>
              <p:cNvSpPr/>
              <p:nvPr/>
            </p:nvSpPr>
            <p:spPr>
              <a:xfrm>
                <a:off x="3929213" y="2625417"/>
                <a:ext cx="1640616" cy="705524"/>
              </a:xfrm>
              <a:custGeom>
                <a:avLst/>
                <a:gdLst>
                  <a:gd name="connsiteX0" fmla="*/ 0 w 1641143"/>
                  <a:gd name="connsiteY0" fmla="*/ 241589 h 702808"/>
                  <a:gd name="connsiteX1" fmla="*/ 190500 w 1641143"/>
                  <a:gd name="connsiteY1" fmla="*/ 122527 h 702808"/>
                  <a:gd name="connsiteX2" fmla="*/ 407194 w 1641143"/>
                  <a:gd name="connsiteY2" fmla="*/ 43946 h 702808"/>
                  <a:gd name="connsiteX3" fmla="*/ 685800 w 1641143"/>
                  <a:gd name="connsiteY3" fmla="*/ 1083 h 702808"/>
                  <a:gd name="connsiteX4" fmla="*/ 1097756 w 1641143"/>
                  <a:gd name="connsiteY4" fmla="*/ 86808 h 702808"/>
                  <a:gd name="connsiteX5" fmla="*/ 1404938 w 1641143"/>
                  <a:gd name="connsiteY5" fmla="*/ 291596 h 702808"/>
                  <a:gd name="connsiteX6" fmla="*/ 1578769 w 1641143"/>
                  <a:gd name="connsiteY6" fmla="*/ 522577 h 702808"/>
                  <a:gd name="connsiteX7" fmla="*/ 1640681 w 1641143"/>
                  <a:gd name="connsiteY7" fmla="*/ 684502 h 702808"/>
                  <a:gd name="connsiteX8" fmla="*/ 1552575 w 1641143"/>
                  <a:gd name="connsiteY8" fmla="*/ 701171 h 702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41143" h="702808">
                    <a:moveTo>
                      <a:pt x="0" y="241589"/>
                    </a:moveTo>
                    <a:cubicBezTo>
                      <a:pt x="61317" y="198528"/>
                      <a:pt x="122634" y="155467"/>
                      <a:pt x="190500" y="122527"/>
                    </a:cubicBezTo>
                    <a:cubicBezTo>
                      <a:pt x="258366" y="89586"/>
                      <a:pt x="324644" y="64187"/>
                      <a:pt x="407194" y="43946"/>
                    </a:cubicBezTo>
                    <a:cubicBezTo>
                      <a:pt x="489744" y="23705"/>
                      <a:pt x="570706" y="-6061"/>
                      <a:pt x="685800" y="1083"/>
                    </a:cubicBezTo>
                    <a:cubicBezTo>
                      <a:pt x="800894" y="8227"/>
                      <a:pt x="977900" y="38389"/>
                      <a:pt x="1097756" y="86808"/>
                    </a:cubicBezTo>
                    <a:cubicBezTo>
                      <a:pt x="1217612" y="135227"/>
                      <a:pt x="1324769" y="218968"/>
                      <a:pt x="1404938" y="291596"/>
                    </a:cubicBezTo>
                    <a:cubicBezTo>
                      <a:pt x="1485107" y="364224"/>
                      <a:pt x="1539479" y="457093"/>
                      <a:pt x="1578769" y="522577"/>
                    </a:cubicBezTo>
                    <a:cubicBezTo>
                      <a:pt x="1618060" y="588061"/>
                      <a:pt x="1645047" y="654737"/>
                      <a:pt x="1640681" y="684502"/>
                    </a:cubicBezTo>
                    <a:cubicBezTo>
                      <a:pt x="1636315" y="714267"/>
                      <a:pt x="1565672" y="697996"/>
                      <a:pt x="1552575" y="701171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CH"/>
              </a:p>
            </p:txBody>
          </p:sp>
        </p:grpSp>
        <p:grpSp>
          <p:nvGrpSpPr>
            <p:cNvPr id="19496" name="Group 42"/>
            <p:cNvGrpSpPr>
              <a:grpSpLocks/>
            </p:cNvGrpSpPr>
            <p:nvPr/>
          </p:nvGrpSpPr>
          <p:grpSpPr bwMode="auto">
            <a:xfrm>
              <a:off x="-4114785" y="4014692"/>
              <a:ext cx="3988650" cy="1702221"/>
              <a:chOff x="3617460" y="3898279"/>
              <a:chExt cx="1930897" cy="824042"/>
            </a:xfrm>
          </p:grpSpPr>
          <p:sp>
            <p:nvSpPr>
              <p:cNvPr id="44" name="Freeform 43"/>
              <p:cNvSpPr/>
              <p:nvPr/>
            </p:nvSpPr>
            <p:spPr>
              <a:xfrm>
                <a:off x="3613450" y="3898430"/>
                <a:ext cx="1930761" cy="702633"/>
              </a:xfrm>
              <a:custGeom>
                <a:avLst/>
                <a:gdLst>
                  <a:gd name="connsiteX0" fmla="*/ 1697490 w 1930897"/>
                  <a:gd name="connsiteY0" fmla="*/ 435596 h 702296"/>
                  <a:gd name="connsiteX1" fmla="*/ 1795121 w 1930897"/>
                  <a:gd name="connsiteY1" fmla="*/ 328440 h 702296"/>
                  <a:gd name="connsiteX2" fmla="*/ 1873703 w 1930897"/>
                  <a:gd name="connsiteY2" fmla="*/ 218902 h 702296"/>
                  <a:gd name="connsiteX3" fmla="*/ 1921328 w 1930897"/>
                  <a:gd name="connsiteY3" fmla="*/ 111746 h 702296"/>
                  <a:gd name="connsiteX4" fmla="*/ 1926090 w 1930897"/>
                  <a:gd name="connsiteY4" fmla="*/ 76027 h 702296"/>
                  <a:gd name="connsiteX5" fmla="*/ 1866559 w 1930897"/>
                  <a:gd name="connsiteY5" fmla="*/ 66502 h 702296"/>
                  <a:gd name="connsiteX6" fmla="*/ 1795121 w 1930897"/>
                  <a:gd name="connsiteY6" fmla="*/ 187946 h 702296"/>
                  <a:gd name="connsiteX7" fmla="*/ 1711778 w 1930897"/>
                  <a:gd name="connsiteY7" fmla="*/ 302246 h 702296"/>
                  <a:gd name="connsiteX8" fmla="*/ 1604621 w 1930897"/>
                  <a:gd name="connsiteY8" fmla="*/ 416546 h 702296"/>
                  <a:gd name="connsiteX9" fmla="*/ 1492703 w 1930897"/>
                  <a:gd name="connsiteY9" fmla="*/ 504652 h 702296"/>
                  <a:gd name="connsiteX10" fmla="*/ 1359353 w 1930897"/>
                  <a:gd name="connsiteY10" fmla="*/ 568946 h 702296"/>
                  <a:gd name="connsiteX11" fmla="*/ 1218859 w 1930897"/>
                  <a:gd name="connsiteY11" fmla="*/ 623715 h 702296"/>
                  <a:gd name="connsiteX12" fmla="*/ 1014071 w 1930897"/>
                  <a:gd name="connsiteY12" fmla="*/ 649909 h 702296"/>
                  <a:gd name="connsiteX13" fmla="*/ 866434 w 1930897"/>
                  <a:gd name="connsiteY13" fmla="*/ 649909 h 702296"/>
                  <a:gd name="connsiteX14" fmla="*/ 718796 w 1930897"/>
                  <a:gd name="connsiteY14" fmla="*/ 626096 h 702296"/>
                  <a:gd name="connsiteX15" fmla="*/ 525915 w 1930897"/>
                  <a:gd name="connsiteY15" fmla="*/ 545134 h 702296"/>
                  <a:gd name="connsiteX16" fmla="*/ 344940 w 1930897"/>
                  <a:gd name="connsiteY16" fmla="*/ 428452 h 702296"/>
                  <a:gd name="connsiteX17" fmla="*/ 228259 w 1930897"/>
                  <a:gd name="connsiteY17" fmla="*/ 287959 h 702296"/>
                  <a:gd name="connsiteX18" fmla="*/ 171109 w 1930897"/>
                  <a:gd name="connsiteY18" fmla="*/ 209377 h 702296"/>
                  <a:gd name="connsiteX19" fmla="*/ 106815 w 1930897"/>
                  <a:gd name="connsiteY19" fmla="*/ 87934 h 702296"/>
                  <a:gd name="connsiteX20" fmla="*/ 71096 w 1930897"/>
                  <a:gd name="connsiteY20" fmla="*/ 4590 h 702296"/>
                  <a:gd name="connsiteX21" fmla="*/ 2040 w 1930897"/>
                  <a:gd name="connsiteY21" fmla="*/ 23640 h 702296"/>
                  <a:gd name="connsiteX22" fmla="*/ 28234 w 1930897"/>
                  <a:gd name="connsiteY22" fmla="*/ 130796 h 702296"/>
                  <a:gd name="connsiteX23" fmla="*/ 128246 w 1930897"/>
                  <a:gd name="connsiteY23" fmla="*/ 304627 h 702296"/>
                  <a:gd name="connsiteX24" fmla="*/ 268740 w 1930897"/>
                  <a:gd name="connsiteY24" fmla="*/ 487984 h 702296"/>
                  <a:gd name="connsiteX25" fmla="*/ 471146 w 1930897"/>
                  <a:gd name="connsiteY25" fmla="*/ 607046 h 702296"/>
                  <a:gd name="connsiteX26" fmla="*/ 654503 w 1930897"/>
                  <a:gd name="connsiteY26" fmla="*/ 676102 h 702296"/>
                  <a:gd name="connsiteX27" fmla="*/ 694984 w 1930897"/>
                  <a:gd name="connsiteY27" fmla="*/ 702296 h 702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930897" h="702296">
                    <a:moveTo>
                      <a:pt x="1697490" y="435596"/>
                    </a:moveTo>
                    <a:cubicBezTo>
                      <a:pt x="1731621" y="400076"/>
                      <a:pt x="1765752" y="364556"/>
                      <a:pt x="1795121" y="328440"/>
                    </a:cubicBezTo>
                    <a:cubicBezTo>
                      <a:pt x="1824490" y="292324"/>
                      <a:pt x="1852669" y="255018"/>
                      <a:pt x="1873703" y="218902"/>
                    </a:cubicBezTo>
                    <a:cubicBezTo>
                      <a:pt x="1894737" y="182786"/>
                      <a:pt x="1912597" y="135558"/>
                      <a:pt x="1921328" y="111746"/>
                    </a:cubicBezTo>
                    <a:cubicBezTo>
                      <a:pt x="1930059" y="87934"/>
                      <a:pt x="1935218" y="83568"/>
                      <a:pt x="1926090" y="76027"/>
                    </a:cubicBezTo>
                    <a:cubicBezTo>
                      <a:pt x="1916962" y="68486"/>
                      <a:pt x="1888387" y="47849"/>
                      <a:pt x="1866559" y="66502"/>
                    </a:cubicBezTo>
                    <a:cubicBezTo>
                      <a:pt x="1844731" y="85155"/>
                      <a:pt x="1820918" y="148655"/>
                      <a:pt x="1795121" y="187946"/>
                    </a:cubicBezTo>
                    <a:cubicBezTo>
                      <a:pt x="1769324" y="227237"/>
                      <a:pt x="1743528" y="264146"/>
                      <a:pt x="1711778" y="302246"/>
                    </a:cubicBezTo>
                    <a:cubicBezTo>
                      <a:pt x="1680028" y="340346"/>
                      <a:pt x="1641133" y="382812"/>
                      <a:pt x="1604621" y="416546"/>
                    </a:cubicBezTo>
                    <a:cubicBezTo>
                      <a:pt x="1568108" y="450280"/>
                      <a:pt x="1533581" y="479252"/>
                      <a:pt x="1492703" y="504652"/>
                    </a:cubicBezTo>
                    <a:cubicBezTo>
                      <a:pt x="1451825" y="530052"/>
                      <a:pt x="1404994" y="549102"/>
                      <a:pt x="1359353" y="568946"/>
                    </a:cubicBezTo>
                    <a:cubicBezTo>
                      <a:pt x="1313712" y="588790"/>
                      <a:pt x="1276406" y="610221"/>
                      <a:pt x="1218859" y="623715"/>
                    </a:cubicBezTo>
                    <a:cubicBezTo>
                      <a:pt x="1161312" y="637209"/>
                      <a:pt x="1072809" y="645543"/>
                      <a:pt x="1014071" y="649909"/>
                    </a:cubicBezTo>
                    <a:cubicBezTo>
                      <a:pt x="955333" y="654275"/>
                      <a:pt x="915646" y="653878"/>
                      <a:pt x="866434" y="649909"/>
                    </a:cubicBezTo>
                    <a:cubicBezTo>
                      <a:pt x="817222" y="645940"/>
                      <a:pt x="775549" y="643558"/>
                      <a:pt x="718796" y="626096"/>
                    </a:cubicBezTo>
                    <a:cubicBezTo>
                      <a:pt x="662043" y="608634"/>
                      <a:pt x="588224" y="578075"/>
                      <a:pt x="525915" y="545134"/>
                    </a:cubicBezTo>
                    <a:cubicBezTo>
                      <a:pt x="463606" y="512193"/>
                      <a:pt x="394549" y="471315"/>
                      <a:pt x="344940" y="428452"/>
                    </a:cubicBezTo>
                    <a:cubicBezTo>
                      <a:pt x="295331" y="385589"/>
                      <a:pt x="257231" y="324471"/>
                      <a:pt x="228259" y="287959"/>
                    </a:cubicBezTo>
                    <a:cubicBezTo>
                      <a:pt x="199287" y="251447"/>
                      <a:pt x="191350" y="242714"/>
                      <a:pt x="171109" y="209377"/>
                    </a:cubicBezTo>
                    <a:cubicBezTo>
                      <a:pt x="150868" y="176040"/>
                      <a:pt x="123484" y="122065"/>
                      <a:pt x="106815" y="87934"/>
                    </a:cubicBezTo>
                    <a:cubicBezTo>
                      <a:pt x="90146" y="53803"/>
                      <a:pt x="88558" y="15306"/>
                      <a:pt x="71096" y="4590"/>
                    </a:cubicBezTo>
                    <a:cubicBezTo>
                      <a:pt x="53634" y="-6126"/>
                      <a:pt x="9184" y="2606"/>
                      <a:pt x="2040" y="23640"/>
                    </a:cubicBezTo>
                    <a:cubicBezTo>
                      <a:pt x="-5104" y="44674"/>
                      <a:pt x="7200" y="83965"/>
                      <a:pt x="28234" y="130796"/>
                    </a:cubicBezTo>
                    <a:cubicBezTo>
                      <a:pt x="49268" y="177627"/>
                      <a:pt x="88162" y="245096"/>
                      <a:pt x="128246" y="304627"/>
                    </a:cubicBezTo>
                    <a:cubicBezTo>
                      <a:pt x="168330" y="364158"/>
                      <a:pt x="211590" y="437581"/>
                      <a:pt x="268740" y="487984"/>
                    </a:cubicBezTo>
                    <a:cubicBezTo>
                      <a:pt x="325890" y="538387"/>
                      <a:pt x="406852" y="575693"/>
                      <a:pt x="471146" y="607046"/>
                    </a:cubicBezTo>
                    <a:cubicBezTo>
                      <a:pt x="535440" y="638399"/>
                      <a:pt x="617197" y="660227"/>
                      <a:pt x="654503" y="676102"/>
                    </a:cubicBezTo>
                    <a:cubicBezTo>
                      <a:pt x="691809" y="691977"/>
                      <a:pt x="693396" y="697136"/>
                      <a:pt x="694984" y="702296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CH"/>
              </a:p>
            </p:txBody>
          </p:sp>
          <p:cxnSp>
            <p:nvCxnSpPr>
              <p:cNvPr id="45" name="Straight Connector 44"/>
              <p:cNvCxnSpPr/>
              <p:nvPr/>
            </p:nvCxnSpPr>
            <p:spPr>
              <a:xfrm flipV="1">
                <a:off x="4390499" y="4602324"/>
                <a:ext cx="7711" cy="74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V="1">
                <a:off x="4296813" y="4595742"/>
                <a:ext cx="6748" cy="8096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flipH="1">
                <a:off x="4703544" y="4615525"/>
                <a:ext cx="6748" cy="8288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H="1">
                <a:off x="4782747" y="4593222"/>
                <a:ext cx="11567" cy="11469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Freeform 48"/>
              <p:cNvSpPr/>
              <p:nvPr/>
            </p:nvSpPr>
            <p:spPr>
              <a:xfrm>
                <a:off x="4398920" y="4602714"/>
                <a:ext cx="316171" cy="21204"/>
              </a:xfrm>
              <a:custGeom>
                <a:avLst/>
                <a:gdLst>
                  <a:gd name="connsiteX0" fmla="*/ 0 w 316707"/>
                  <a:gd name="connsiteY0" fmla="*/ 0 h 21432"/>
                  <a:gd name="connsiteX1" fmla="*/ 95250 w 316707"/>
                  <a:gd name="connsiteY1" fmla="*/ 21432 h 21432"/>
                  <a:gd name="connsiteX2" fmla="*/ 226219 w 316707"/>
                  <a:gd name="connsiteY2" fmla="*/ 14288 h 21432"/>
                  <a:gd name="connsiteX3" fmla="*/ 316707 w 316707"/>
                  <a:gd name="connsiteY3" fmla="*/ 4763 h 21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6707" h="21432">
                    <a:moveTo>
                      <a:pt x="0" y="0"/>
                    </a:moveTo>
                    <a:cubicBezTo>
                      <a:pt x="28773" y="9525"/>
                      <a:pt x="57547" y="19051"/>
                      <a:pt x="95250" y="21432"/>
                    </a:cubicBezTo>
                    <a:lnTo>
                      <a:pt x="226219" y="14288"/>
                    </a:lnTo>
                    <a:cubicBezTo>
                      <a:pt x="263128" y="11510"/>
                      <a:pt x="289917" y="8136"/>
                      <a:pt x="316707" y="4763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CH"/>
              </a:p>
            </p:txBody>
          </p:sp>
          <p:sp>
            <p:nvSpPr>
              <p:cNvPr id="50" name="Freeform 49"/>
              <p:cNvSpPr/>
              <p:nvPr/>
            </p:nvSpPr>
            <p:spPr>
              <a:xfrm>
                <a:off x="4788356" y="4379998"/>
                <a:ext cx="473292" cy="216862"/>
              </a:xfrm>
              <a:custGeom>
                <a:avLst/>
                <a:gdLst>
                  <a:gd name="connsiteX0" fmla="*/ 473869 w 473869"/>
                  <a:gd name="connsiteY0" fmla="*/ 0 h 216694"/>
                  <a:gd name="connsiteX1" fmla="*/ 390525 w 473869"/>
                  <a:gd name="connsiteY1" fmla="*/ 66675 h 216694"/>
                  <a:gd name="connsiteX2" fmla="*/ 304800 w 473869"/>
                  <a:gd name="connsiteY2" fmla="*/ 111919 h 216694"/>
                  <a:gd name="connsiteX3" fmla="*/ 173832 w 473869"/>
                  <a:gd name="connsiteY3" fmla="*/ 171450 h 216694"/>
                  <a:gd name="connsiteX4" fmla="*/ 73819 w 473869"/>
                  <a:gd name="connsiteY4" fmla="*/ 202406 h 216694"/>
                  <a:gd name="connsiteX5" fmla="*/ 0 w 473869"/>
                  <a:gd name="connsiteY5" fmla="*/ 216694 h 216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3869" h="216694">
                    <a:moveTo>
                      <a:pt x="473869" y="0"/>
                    </a:moveTo>
                    <a:cubicBezTo>
                      <a:pt x="446286" y="24011"/>
                      <a:pt x="418703" y="48022"/>
                      <a:pt x="390525" y="66675"/>
                    </a:cubicBezTo>
                    <a:cubicBezTo>
                      <a:pt x="362347" y="85328"/>
                      <a:pt x="340915" y="94457"/>
                      <a:pt x="304800" y="111919"/>
                    </a:cubicBezTo>
                    <a:cubicBezTo>
                      <a:pt x="268685" y="129381"/>
                      <a:pt x="212329" y="156369"/>
                      <a:pt x="173832" y="171450"/>
                    </a:cubicBezTo>
                    <a:cubicBezTo>
                      <a:pt x="135335" y="186531"/>
                      <a:pt x="102791" y="194865"/>
                      <a:pt x="73819" y="202406"/>
                    </a:cubicBezTo>
                    <a:cubicBezTo>
                      <a:pt x="44847" y="209947"/>
                      <a:pt x="0" y="216694"/>
                      <a:pt x="0" y="216694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CH"/>
              </a:p>
            </p:txBody>
          </p:sp>
          <p:sp>
            <p:nvSpPr>
              <p:cNvPr id="51" name="Freeform 50"/>
              <p:cNvSpPr/>
              <p:nvPr/>
            </p:nvSpPr>
            <p:spPr>
              <a:xfrm>
                <a:off x="4297146" y="4674346"/>
                <a:ext cx="97357" cy="26024"/>
              </a:xfrm>
              <a:custGeom>
                <a:avLst/>
                <a:gdLst>
                  <a:gd name="connsiteX0" fmla="*/ 0 w 97631"/>
                  <a:gd name="connsiteY0" fmla="*/ 2381 h 26203"/>
                  <a:gd name="connsiteX1" fmla="*/ 45243 w 97631"/>
                  <a:gd name="connsiteY1" fmla="*/ 26194 h 26203"/>
                  <a:gd name="connsiteX2" fmla="*/ 97631 w 97631"/>
                  <a:gd name="connsiteY2" fmla="*/ 0 h 26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7631" h="26203">
                    <a:moveTo>
                      <a:pt x="0" y="2381"/>
                    </a:moveTo>
                    <a:cubicBezTo>
                      <a:pt x="14485" y="14486"/>
                      <a:pt x="28971" y="26591"/>
                      <a:pt x="45243" y="26194"/>
                    </a:cubicBezTo>
                    <a:cubicBezTo>
                      <a:pt x="61515" y="25797"/>
                      <a:pt x="79573" y="12898"/>
                      <a:pt x="97631" y="0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CH"/>
              </a:p>
            </p:txBody>
          </p:sp>
          <p:sp>
            <p:nvSpPr>
              <p:cNvPr id="52" name="Freeform 51"/>
              <p:cNvSpPr/>
              <p:nvPr/>
            </p:nvSpPr>
            <p:spPr>
              <a:xfrm>
                <a:off x="4701762" y="4695601"/>
                <a:ext cx="82898" cy="26024"/>
              </a:xfrm>
              <a:custGeom>
                <a:avLst/>
                <a:gdLst>
                  <a:gd name="connsiteX0" fmla="*/ 0 w 83344"/>
                  <a:gd name="connsiteY0" fmla="*/ 0 h 26496"/>
                  <a:gd name="connsiteX1" fmla="*/ 42863 w 83344"/>
                  <a:gd name="connsiteY1" fmla="*/ 26194 h 26496"/>
                  <a:gd name="connsiteX2" fmla="*/ 83344 w 83344"/>
                  <a:gd name="connsiteY2" fmla="*/ 11906 h 26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344" h="26496">
                    <a:moveTo>
                      <a:pt x="0" y="0"/>
                    </a:moveTo>
                    <a:cubicBezTo>
                      <a:pt x="14486" y="12105"/>
                      <a:pt x="28972" y="24210"/>
                      <a:pt x="42863" y="26194"/>
                    </a:cubicBezTo>
                    <a:cubicBezTo>
                      <a:pt x="56754" y="28178"/>
                      <a:pt x="70049" y="20042"/>
                      <a:pt x="83344" y="11906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CH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5990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6488113" cy="544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Scanning inside the stadium</a:t>
            </a:r>
            <a:endParaRPr lang="de-CH" smtClean="0"/>
          </a:p>
        </p:txBody>
      </p:sp>
      <p:sp>
        <p:nvSpPr>
          <p:cNvPr id="20484" name="TextBox 55"/>
          <p:cNvSpPr txBox="1">
            <a:spLocks noChangeArrowheads="1"/>
          </p:cNvSpPr>
          <p:nvPr/>
        </p:nvSpPr>
        <p:spPr bwMode="auto">
          <a:xfrm>
            <a:off x="7496175" y="4114800"/>
            <a:ext cx="13573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V</a:t>
            </a:r>
            <a:r>
              <a:rPr lang="en-US" baseline="-25000"/>
              <a:t>cgate</a:t>
            </a:r>
            <a:r>
              <a:rPr lang="en-US"/>
              <a:t>=-1.0 V</a:t>
            </a:r>
          </a:p>
          <a:p>
            <a:pPr eaLnBrk="1" hangingPunct="1"/>
            <a:r>
              <a:rPr lang="en-US"/>
              <a:t>V</a:t>
            </a:r>
            <a:r>
              <a:rPr lang="en-US" baseline="-25000"/>
              <a:t>QPC</a:t>
            </a:r>
            <a:r>
              <a:rPr lang="en-US"/>
              <a:t>=-0.38 V</a:t>
            </a:r>
          </a:p>
          <a:p>
            <a:pPr eaLnBrk="1" hangingPunct="1"/>
            <a:r>
              <a:rPr lang="en-US"/>
              <a:t>B=0 mT</a:t>
            </a:r>
          </a:p>
        </p:txBody>
      </p:sp>
      <p:grpSp>
        <p:nvGrpSpPr>
          <p:cNvPr id="20485" name="Group 56"/>
          <p:cNvGrpSpPr>
            <a:grpSpLocks noChangeAspect="1"/>
          </p:cNvGrpSpPr>
          <p:nvPr/>
        </p:nvGrpSpPr>
        <p:grpSpPr bwMode="auto">
          <a:xfrm rot="900000">
            <a:off x="1565275" y="1338263"/>
            <a:ext cx="5054600" cy="5105400"/>
            <a:chOff x="-5664946" y="407778"/>
            <a:chExt cx="6339974" cy="6403004"/>
          </a:xfrm>
        </p:grpSpPr>
        <p:cxnSp>
          <p:nvCxnSpPr>
            <p:cNvPr id="58" name="Straight Connector 57"/>
            <p:cNvCxnSpPr/>
            <p:nvPr/>
          </p:nvCxnSpPr>
          <p:spPr>
            <a:xfrm rot="20700000" flipH="1" flipV="1">
              <a:off x="-5396686" y="1665912"/>
              <a:ext cx="852233" cy="156491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20700000">
              <a:off x="-5214790" y="1609944"/>
              <a:ext cx="792497" cy="151912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20700000" flipH="1" flipV="1">
              <a:off x="-4204240" y="1192245"/>
              <a:ext cx="515721" cy="9019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20700000" flipH="1" flipV="1">
              <a:off x="-4093731" y="992893"/>
              <a:ext cx="499790" cy="97359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20700000" flipV="1">
              <a:off x="-5671147" y="3779747"/>
              <a:ext cx="1433662" cy="7048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20700000" flipV="1">
              <a:off x="-5508617" y="3951478"/>
              <a:ext cx="1314191" cy="66697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20700000" flipH="1">
              <a:off x="-3194548" y="5954379"/>
              <a:ext cx="627227" cy="29864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20700000" flipH="1">
              <a:off x="-3077995" y="6082175"/>
              <a:ext cx="577447" cy="28869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20700000" flipH="1">
              <a:off x="-2219959" y="6205550"/>
              <a:ext cx="157305" cy="53159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-2483899" y="6055485"/>
              <a:ext cx="521694" cy="1393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 flipV="1">
              <a:off x="-2491075" y="6180422"/>
              <a:ext cx="173234" cy="1791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-2133755" y="6192356"/>
              <a:ext cx="16726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-1969362" y="6061106"/>
              <a:ext cx="5973" cy="14136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>
              <a:off x="-2500391" y="6050779"/>
              <a:ext cx="5973" cy="13737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20700000" flipH="1">
              <a:off x="-2424257" y="6217944"/>
              <a:ext cx="189163" cy="59331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-2619867" y="5874954"/>
              <a:ext cx="65709" cy="14335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20700000">
              <a:off x="-1811838" y="5970128"/>
              <a:ext cx="368371" cy="71277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20700000" flipH="1" flipV="1">
              <a:off x="-1673097" y="5859008"/>
              <a:ext cx="402222" cy="7506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H="1">
              <a:off x="-1927852" y="5917984"/>
              <a:ext cx="157305" cy="11746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20700000" flipH="1" flipV="1">
              <a:off x="-579342" y="4889288"/>
              <a:ext cx="661078" cy="128020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20700000">
              <a:off x="-468225" y="4770120"/>
              <a:ext cx="720814" cy="13399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20700000" flipH="1" flipV="1">
              <a:off x="143563" y="3838972"/>
              <a:ext cx="400231" cy="7486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20700000" flipH="1" flipV="1">
              <a:off x="233541" y="3691892"/>
              <a:ext cx="352441" cy="6590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20700000" flipH="1">
              <a:off x="62405" y="2791211"/>
              <a:ext cx="519702" cy="26878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20700000" flipH="1">
              <a:off x="119558" y="2920747"/>
              <a:ext cx="547579" cy="2787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20700000" flipH="1">
              <a:off x="-2161411" y="561100"/>
              <a:ext cx="131419" cy="47584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20700000" flipV="1">
              <a:off x="-1926124" y="407133"/>
              <a:ext cx="228988" cy="61919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Freeform 84"/>
            <p:cNvSpPr/>
            <p:nvPr/>
          </p:nvSpPr>
          <p:spPr>
            <a:xfrm>
              <a:off x="-2103708" y="1019595"/>
              <a:ext cx="264829" cy="79639"/>
            </a:xfrm>
            <a:custGeom>
              <a:avLst/>
              <a:gdLst>
                <a:gd name="connsiteX0" fmla="*/ 0 w 128588"/>
                <a:gd name="connsiteY0" fmla="*/ 9525 h 38215"/>
                <a:gd name="connsiteX1" fmla="*/ 69057 w 128588"/>
                <a:gd name="connsiteY1" fmla="*/ 38100 h 38215"/>
                <a:gd name="connsiteX2" fmla="*/ 128588 w 128588"/>
                <a:gd name="connsiteY2" fmla="*/ 0 h 38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588" h="38215">
                  <a:moveTo>
                    <a:pt x="0" y="9525"/>
                  </a:moveTo>
                  <a:cubicBezTo>
                    <a:pt x="23813" y="24606"/>
                    <a:pt x="47626" y="39688"/>
                    <a:pt x="69057" y="38100"/>
                  </a:cubicBezTo>
                  <a:cubicBezTo>
                    <a:pt x="90488" y="36512"/>
                    <a:pt x="109538" y="18256"/>
                    <a:pt x="128588" y="0"/>
                  </a:cubicBezTo>
                </a:path>
              </a:pathLst>
            </a:cu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CH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-4347163" y="3605175"/>
              <a:ext cx="350451" cy="354395"/>
            </a:xfrm>
            <a:custGeom>
              <a:avLst/>
              <a:gdLst>
                <a:gd name="connsiteX0" fmla="*/ 0 w 169462"/>
                <a:gd name="connsiteY0" fmla="*/ 5123 h 171934"/>
                <a:gd name="connsiteX1" fmla="*/ 64294 w 169462"/>
                <a:gd name="connsiteY1" fmla="*/ 2742 h 171934"/>
                <a:gd name="connsiteX2" fmla="*/ 128588 w 169462"/>
                <a:gd name="connsiteY2" fmla="*/ 38461 h 171934"/>
                <a:gd name="connsiteX3" fmla="*/ 169069 w 169462"/>
                <a:gd name="connsiteY3" fmla="*/ 107517 h 171934"/>
                <a:gd name="connsiteX4" fmla="*/ 104775 w 169462"/>
                <a:gd name="connsiteY4" fmla="*/ 171811 h 171934"/>
                <a:gd name="connsiteX5" fmla="*/ 26194 w 169462"/>
                <a:gd name="connsiteY5" fmla="*/ 90848 h 171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462" h="171934">
                  <a:moveTo>
                    <a:pt x="0" y="5123"/>
                  </a:moveTo>
                  <a:cubicBezTo>
                    <a:pt x="21431" y="1154"/>
                    <a:pt x="42863" y="-2814"/>
                    <a:pt x="64294" y="2742"/>
                  </a:cubicBezTo>
                  <a:cubicBezTo>
                    <a:pt x="85725" y="8298"/>
                    <a:pt x="111126" y="20999"/>
                    <a:pt x="128588" y="38461"/>
                  </a:cubicBezTo>
                  <a:cubicBezTo>
                    <a:pt x="146050" y="55923"/>
                    <a:pt x="173038" y="85292"/>
                    <a:pt x="169069" y="107517"/>
                  </a:cubicBezTo>
                  <a:cubicBezTo>
                    <a:pt x="165100" y="129742"/>
                    <a:pt x="128588" y="174589"/>
                    <a:pt x="104775" y="171811"/>
                  </a:cubicBezTo>
                  <a:cubicBezTo>
                    <a:pt x="80962" y="169033"/>
                    <a:pt x="53578" y="129940"/>
                    <a:pt x="26194" y="90848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CH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-4361134" y="2804631"/>
              <a:ext cx="384301" cy="354395"/>
            </a:xfrm>
            <a:custGeom>
              <a:avLst/>
              <a:gdLst>
                <a:gd name="connsiteX0" fmla="*/ 0 w 186493"/>
                <a:gd name="connsiteY0" fmla="*/ 147794 h 171643"/>
                <a:gd name="connsiteX1" fmla="*/ 54769 w 186493"/>
                <a:gd name="connsiteY1" fmla="*/ 171607 h 171643"/>
                <a:gd name="connsiteX2" fmla="*/ 116682 w 186493"/>
                <a:gd name="connsiteY2" fmla="*/ 143032 h 171643"/>
                <a:gd name="connsiteX3" fmla="*/ 154782 w 186493"/>
                <a:gd name="connsiteY3" fmla="*/ 102551 h 171643"/>
                <a:gd name="connsiteX4" fmla="*/ 176213 w 186493"/>
                <a:gd name="connsiteY4" fmla="*/ 50163 h 171643"/>
                <a:gd name="connsiteX5" fmla="*/ 185738 w 186493"/>
                <a:gd name="connsiteY5" fmla="*/ 28732 h 171643"/>
                <a:gd name="connsiteX6" fmla="*/ 157163 w 186493"/>
                <a:gd name="connsiteY6" fmla="*/ 157 h 171643"/>
                <a:gd name="connsiteX7" fmla="*/ 126207 w 186493"/>
                <a:gd name="connsiteY7" fmla="*/ 19207 h 171643"/>
                <a:gd name="connsiteX8" fmla="*/ 90488 w 186493"/>
                <a:gd name="connsiteY8" fmla="*/ 59688 h 171643"/>
                <a:gd name="connsiteX9" fmla="*/ 64294 w 186493"/>
                <a:gd name="connsiteY9" fmla="*/ 95407 h 171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6493" h="171643">
                  <a:moveTo>
                    <a:pt x="0" y="147794"/>
                  </a:moveTo>
                  <a:cubicBezTo>
                    <a:pt x="17661" y="160097"/>
                    <a:pt x="35322" y="172401"/>
                    <a:pt x="54769" y="171607"/>
                  </a:cubicBezTo>
                  <a:cubicBezTo>
                    <a:pt x="74216" y="170813"/>
                    <a:pt x="100013" y="154541"/>
                    <a:pt x="116682" y="143032"/>
                  </a:cubicBezTo>
                  <a:cubicBezTo>
                    <a:pt x="133351" y="131523"/>
                    <a:pt x="144860" y="118029"/>
                    <a:pt x="154782" y="102551"/>
                  </a:cubicBezTo>
                  <a:cubicBezTo>
                    <a:pt x="164704" y="87073"/>
                    <a:pt x="171054" y="62466"/>
                    <a:pt x="176213" y="50163"/>
                  </a:cubicBezTo>
                  <a:cubicBezTo>
                    <a:pt x="181372" y="37860"/>
                    <a:pt x="188913" y="37066"/>
                    <a:pt x="185738" y="28732"/>
                  </a:cubicBezTo>
                  <a:cubicBezTo>
                    <a:pt x="182563" y="20398"/>
                    <a:pt x="167085" y="1745"/>
                    <a:pt x="157163" y="157"/>
                  </a:cubicBezTo>
                  <a:cubicBezTo>
                    <a:pt x="147241" y="-1431"/>
                    <a:pt x="137320" y="9285"/>
                    <a:pt x="126207" y="19207"/>
                  </a:cubicBezTo>
                  <a:cubicBezTo>
                    <a:pt x="115095" y="29129"/>
                    <a:pt x="100807" y="46988"/>
                    <a:pt x="90488" y="59688"/>
                  </a:cubicBezTo>
                  <a:cubicBezTo>
                    <a:pt x="80169" y="72388"/>
                    <a:pt x="72231" y="83897"/>
                    <a:pt x="64294" y="95407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CH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-208795" y="3735268"/>
              <a:ext cx="364389" cy="346431"/>
            </a:xfrm>
            <a:custGeom>
              <a:avLst/>
              <a:gdLst>
                <a:gd name="connsiteX0" fmla="*/ 176274 w 176274"/>
                <a:gd name="connsiteY0" fmla="*/ 8300 h 167900"/>
                <a:gd name="connsiteX1" fmla="*/ 116743 w 176274"/>
                <a:gd name="connsiteY1" fmla="*/ 1156 h 167900"/>
                <a:gd name="connsiteX2" fmla="*/ 64356 w 176274"/>
                <a:gd name="connsiteY2" fmla="*/ 29731 h 167900"/>
                <a:gd name="connsiteX3" fmla="*/ 38162 w 176274"/>
                <a:gd name="connsiteY3" fmla="*/ 58306 h 167900"/>
                <a:gd name="connsiteX4" fmla="*/ 62 w 176274"/>
                <a:gd name="connsiteY4" fmla="*/ 141650 h 167900"/>
                <a:gd name="connsiteX5" fmla="*/ 47687 w 176274"/>
                <a:gd name="connsiteY5" fmla="*/ 167844 h 167900"/>
                <a:gd name="connsiteX6" fmla="*/ 92931 w 176274"/>
                <a:gd name="connsiteY6" fmla="*/ 146413 h 167900"/>
                <a:gd name="connsiteX7" fmla="*/ 121506 w 176274"/>
                <a:gd name="connsiteY7" fmla="*/ 79738 h 16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274" h="167900">
                  <a:moveTo>
                    <a:pt x="176274" y="8300"/>
                  </a:moveTo>
                  <a:cubicBezTo>
                    <a:pt x="155835" y="2942"/>
                    <a:pt x="135396" y="-2416"/>
                    <a:pt x="116743" y="1156"/>
                  </a:cubicBezTo>
                  <a:cubicBezTo>
                    <a:pt x="98090" y="4728"/>
                    <a:pt x="77453" y="20206"/>
                    <a:pt x="64356" y="29731"/>
                  </a:cubicBezTo>
                  <a:cubicBezTo>
                    <a:pt x="51259" y="39256"/>
                    <a:pt x="48878" y="39653"/>
                    <a:pt x="38162" y="58306"/>
                  </a:cubicBezTo>
                  <a:cubicBezTo>
                    <a:pt x="27446" y="76959"/>
                    <a:pt x="-1526" y="123394"/>
                    <a:pt x="62" y="141650"/>
                  </a:cubicBezTo>
                  <a:cubicBezTo>
                    <a:pt x="1649" y="159906"/>
                    <a:pt x="32209" y="167050"/>
                    <a:pt x="47687" y="167844"/>
                  </a:cubicBezTo>
                  <a:cubicBezTo>
                    <a:pt x="63165" y="168638"/>
                    <a:pt x="80628" y="161097"/>
                    <a:pt x="92931" y="146413"/>
                  </a:cubicBezTo>
                  <a:cubicBezTo>
                    <a:pt x="105234" y="131729"/>
                    <a:pt x="115553" y="89263"/>
                    <a:pt x="121506" y="79738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CH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-156854" y="2918345"/>
              <a:ext cx="330539" cy="372315"/>
            </a:xfrm>
            <a:custGeom>
              <a:avLst/>
              <a:gdLst>
                <a:gd name="connsiteX0" fmla="*/ 159788 w 159788"/>
                <a:gd name="connsiteY0" fmla="*/ 168832 h 179813"/>
                <a:gd name="connsiteX1" fmla="*/ 107401 w 159788"/>
                <a:gd name="connsiteY1" fmla="*/ 175975 h 179813"/>
                <a:gd name="connsiteX2" fmla="*/ 66919 w 159788"/>
                <a:gd name="connsiteY2" fmla="*/ 168832 h 179813"/>
                <a:gd name="connsiteX3" fmla="*/ 244 w 159788"/>
                <a:gd name="connsiteY3" fmla="*/ 59294 h 179813"/>
                <a:gd name="connsiteX4" fmla="*/ 45488 w 159788"/>
                <a:gd name="connsiteY4" fmla="*/ 9288 h 179813"/>
                <a:gd name="connsiteX5" fmla="*/ 74063 w 159788"/>
                <a:gd name="connsiteY5" fmla="*/ 9288 h 179813"/>
                <a:gd name="connsiteX6" fmla="*/ 124069 w 159788"/>
                <a:gd name="connsiteY6" fmla="*/ 104538 h 179813"/>
                <a:gd name="connsiteX7" fmla="*/ 128832 w 159788"/>
                <a:gd name="connsiteY7" fmla="*/ 99775 h 179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9788" h="179813">
                  <a:moveTo>
                    <a:pt x="159788" y="168832"/>
                  </a:moveTo>
                  <a:cubicBezTo>
                    <a:pt x="141333" y="172403"/>
                    <a:pt x="122879" y="175975"/>
                    <a:pt x="107401" y="175975"/>
                  </a:cubicBezTo>
                  <a:cubicBezTo>
                    <a:pt x="91923" y="175975"/>
                    <a:pt x="84778" y="188279"/>
                    <a:pt x="66919" y="168832"/>
                  </a:cubicBezTo>
                  <a:cubicBezTo>
                    <a:pt x="49060" y="149385"/>
                    <a:pt x="3816" y="85885"/>
                    <a:pt x="244" y="59294"/>
                  </a:cubicBezTo>
                  <a:cubicBezTo>
                    <a:pt x="-3328" y="32703"/>
                    <a:pt x="33185" y="17622"/>
                    <a:pt x="45488" y="9288"/>
                  </a:cubicBezTo>
                  <a:cubicBezTo>
                    <a:pt x="57791" y="954"/>
                    <a:pt x="60966" y="-6587"/>
                    <a:pt x="74063" y="9288"/>
                  </a:cubicBezTo>
                  <a:cubicBezTo>
                    <a:pt x="87160" y="25163"/>
                    <a:pt x="114941" y="89457"/>
                    <a:pt x="124069" y="104538"/>
                  </a:cubicBezTo>
                  <a:cubicBezTo>
                    <a:pt x="133197" y="119619"/>
                    <a:pt x="128832" y="99775"/>
                    <a:pt x="128832" y="99775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CH"/>
            </a:p>
          </p:txBody>
        </p:sp>
        <p:grpSp>
          <p:nvGrpSpPr>
            <p:cNvPr id="20519" name="Group 89"/>
            <p:cNvGrpSpPr>
              <a:grpSpLocks/>
            </p:cNvGrpSpPr>
            <p:nvPr/>
          </p:nvGrpSpPr>
          <p:grpSpPr bwMode="auto">
            <a:xfrm>
              <a:off x="-4047900" y="1390302"/>
              <a:ext cx="3976736" cy="1451789"/>
              <a:chOff x="3649839" y="2627817"/>
              <a:chExt cx="1925129" cy="702808"/>
            </a:xfrm>
          </p:grpSpPr>
          <p:sp>
            <p:nvSpPr>
              <p:cNvPr id="101" name="Freeform 100"/>
              <p:cNvSpPr/>
              <p:nvPr/>
            </p:nvSpPr>
            <p:spPr>
              <a:xfrm>
                <a:off x="3643135" y="2701990"/>
                <a:ext cx="1839187" cy="625526"/>
              </a:xfrm>
              <a:custGeom>
                <a:avLst/>
                <a:gdLst>
                  <a:gd name="connsiteX0" fmla="*/ 1838942 w 1838942"/>
                  <a:gd name="connsiteY0" fmla="*/ 622927 h 622927"/>
                  <a:gd name="connsiteX1" fmla="*/ 1746074 w 1838942"/>
                  <a:gd name="connsiteY1" fmla="*/ 408614 h 622927"/>
                  <a:gd name="connsiteX2" fmla="*/ 1567480 w 1838942"/>
                  <a:gd name="connsiteY2" fmla="*/ 218114 h 622927"/>
                  <a:gd name="connsiteX3" fmla="*/ 1367455 w 1838942"/>
                  <a:gd name="connsiteY3" fmla="*/ 80002 h 622927"/>
                  <a:gd name="connsiteX4" fmla="*/ 1072180 w 1838942"/>
                  <a:gd name="connsiteY4" fmla="*/ 6183 h 622927"/>
                  <a:gd name="connsiteX5" fmla="*/ 795955 w 1838942"/>
                  <a:gd name="connsiteY5" fmla="*/ 13327 h 622927"/>
                  <a:gd name="connsiteX6" fmla="*/ 557830 w 1838942"/>
                  <a:gd name="connsiteY6" fmla="*/ 87145 h 622927"/>
                  <a:gd name="connsiteX7" fmla="*/ 298274 w 1838942"/>
                  <a:gd name="connsiteY7" fmla="*/ 249070 h 622927"/>
                  <a:gd name="connsiteX8" fmla="*/ 131586 w 1838942"/>
                  <a:gd name="connsiteY8" fmla="*/ 453858 h 622927"/>
                  <a:gd name="connsiteX9" fmla="*/ 72055 w 1838942"/>
                  <a:gd name="connsiteY9" fmla="*/ 570539 h 622927"/>
                  <a:gd name="connsiteX10" fmla="*/ 617 w 1838942"/>
                  <a:gd name="connsiteY10" fmla="*/ 546727 h 622927"/>
                  <a:gd name="connsiteX11" fmla="*/ 114917 w 1838942"/>
                  <a:gd name="connsiteY11" fmla="*/ 325270 h 622927"/>
                  <a:gd name="connsiteX12" fmla="*/ 229217 w 1838942"/>
                  <a:gd name="connsiteY12" fmla="*/ 218114 h 622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38942" h="622927">
                    <a:moveTo>
                      <a:pt x="1838942" y="622927"/>
                    </a:moveTo>
                    <a:cubicBezTo>
                      <a:pt x="1815130" y="549505"/>
                      <a:pt x="1791318" y="476083"/>
                      <a:pt x="1746074" y="408614"/>
                    </a:cubicBezTo>
                    <a:cubicBezTo>
                      <a:pt x="1700830" y="341145"/>
                      <a:pt x="1630583" y="272883"/>
                      <a:pt x="1567480" y="218114"/>
                    </a:cubicBezTo>
                    <a:cubicBezTo>
                      <a:pt x="1504377" y="163345"/>
                      <a:pt x="1450005" y="115324"/>
                      <a:pt x="1367455" y="80002"/>
                    </a:cubicBezTo>
                    <a:cubicBezTo>
                      <a:pt x="1284905" y="44680"/>
                      <a:pt x="1167430" y="17295"/>
                      <a:pt x="1072180" y="6183"/>
                    </a:cubicBezTo>
                    <a:cubicBezTo>
                      <a:pt x="976930" y="-4929"/>
                      <a:pt x="881680" y="-167"/>
                      <a:pt x="795955" y="13327"/>
                    </a:cubicBezTo>
                    <a:cubicBezTo>
                      <a:pt x="710230" y="26821"/>
                      <a:pt x="640777" y="47854"/>
                      <a:pt x="557830" y="87145"/>
                    </a:cubicBezTo>
                    <a:cubicBezTo>
                      <a:pt x="474883" y="126435"/>
                      <a:pt x="369315" y="187951"/>
                      <a:pt x="298274" y="249070"/>
                    </a:cubicBezTo>
                    <a:cubicBezTo>
                      <a:pt x="227233" y="310189"/>
                      <a:pt x="169289" y="400280"/>
                      <a:pt x="131586" y="453858"/>
                    </a:cubicBezTo>
                    <a:cubicBezTo>
                      <a:pt x="93883" y="507436"/>
                      <a:pt x="93883" y="555061"/>
                      <a:pt x="72055" y="570539"/>
                    </a:cubicBezTo>
                    <a:cubicBezTo>
                      <a:pt x="50227" y="586017"/>
                      <a:pt x="-6527" y="587605"/>
                      <a:pt x="617" y="546727"/>
                    </a:cubicBezTo>
                    <a:cubicBezTo>
                      <a:pt x="7761" y="505849"/>
                      <a:pt x="76817" y="380039"/>
                      <a:pt x="114917" y="325270"/>
                    </a:cubicBezTo>
                    <a:cubicBezTo>
                      <a:pt x="153017" y="270501"/>
                      <a:pt x="191117" y="244307"/>
                      <a:pt x="229217" y="218114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CH"/>
              </a:p>
            </p:txBody>
          </p:sp>
          <p:sp>
            <p:nvSpPr>
              <p:cNvPr id="102" name="Freeform 101"/>
              <p:cNvSpPr/>
              <p:nvPr/>
            </p:nvSpPr>
            <p:spPr>
              <a:xfrm>
                <a:off x="3929213" y="2625417"/>
                <a:ext cx="1640616" cy="705524"/>
              </a:xfrm>
              <a:custGeom>
                <a:avLst/>
                <a:gdLst>
                  <a:gd name="connsiteX0" fmla="*/ 0 w 1641143"/>
                  <a:gd name="connsiteY0" fmla="*/ 241589 h 702808"/>
                  <a:gd name="connsiteX1" fmla="*/ 190500 w 1641143"/>
                  <a:gd name="connsiteY1" fmla="*/ 122527 h 702808"/>
                  <a:gd name="connsiteX2" fmla="*/ 407194 w 1641143"/>
                  <a:gd name="connsiteY2" fmla="*/ 43946 h 702808"/>
                  <a:gd name="connsiteX3" fmla="*/ 685800 w 1641143"/>
                  <a:gd name="connsiteY3" fmla="*/ 1083 h 702808"/>
                  <a:gd name="connsiteX4" fmla="*/ 1097756 w 1641143"/>
                  <a:gd name="connsiteY4" fmla="*/ 86808 h 702808"/>
                  <a:gd name="connsiteX5" fmla="*/ 1404938 w 1641143"/>
                  <a:gd name="connsiteY5" fmla="*/ 291596 h 702808"/>
                  <a:gd name="connsiteX6" fmla="*/ 1578769 w 1641143"/>
                  <a:gd name="connsiteY6" fmla="*/ 522577 h 702808"/>
                  <a:gd name="connsiteX7" fmla="*/ 1640681 w 1641143"/>
                  <a:gd name="connsiteY7" fmla="*/ 684502 h 702808"/>
                  <a:gd name="connsiteX8" fmla="*/ 1552575 w 1641143"/>
                  <a:gd name="connsiteY8" fmla="*/ 701171 h 702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41143" h="702808">
                    <a:moveTo>
                      <a:pt x="0" y="241589"/>
                    </a:moveTo>
                    <a:cubicBezTo>
                      <a:pt x="61317" y="198528"/>
                      <a:pt x="122634" y="155467"/>
                      <a:pt x="190500" y="122527"/>
                    </a:cubicBezTo>
                    <a:cubicBezTo>
                      <a:pt x="258366" y="89586"/>
                      <a:pt x="324644" y="64187"/>
                      <a:pt x="407194" y="43946"/>
                    </a:cubicBezTo>
                    <a:cubicBezTo>
                      <a:pt x="489744" y="23705"/>
                      <a:pt x="570706" y="-6061"/>
                      <a:pt x="685800" y="1083"/>
                    </a:cubicBezTo>
                    <a:cubicBezTo>
                      <a:pt x="800894" y="8227"/>
                      <a:pt x="977900" y="38389"/>
                      <a:pt x="1097756" y="86808"/>
                    </a:cubicBezTo>
                    <a:cubicBezTo>
                      <a:pt x="1217612" y="135227"/>
                      <a:pt x="1324769" y="218968"/>
                      <a:pt x="1404938" y="291596"/>
                    </a:cubicBezTo>
                    <a:cubicBezTo>
                      <a:pt x="1485107" y="364224"/>
                      <a:pt x="1539479" y="457093"/>
                      <a:pt x="1578769" y="522577"/>
                    </a:cubicBezTo>
                    <a:cubicBezTo>
                      <a:pt x="1618060" y="588061"/>
                      <a:pt x="1645047" y="654737"/>
                      <a:pt x="1640681" y="684502"/>
                    </a:cubicBezTo>
                    <a:cubicBezTo>
                      <a:pt x="1636315" y="714267"/>
                      <a:pt x="1565672" y="697996"/>
                      <a:pt x="1552575" y="701171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CH"/>
              </a:p>
            </p:txBody>
          </p:sp>
        </p:grpSp>
        <p:grpSp>
          <p:nvGrpSpPr>
            <p:cNvPr id="20520" name="Group 90"/>
            <p:cNvGrpSpPr>
              <a:grpSpLocks/>
            </p:cNvGrpSpPr>
            <p:nvPr/>
          </p:nvGrpSpPr>
          <p:grpSpPr bwMode="auto">
            <a:xfrm>
              <a:off x="-4114785" y="4014692"/>
              <a:ext cx="3988650" cy="1702221"/>
              <a:chOff x="3617460" y="3898279"/>
              <a:chExt cx="1930897" cy="824042"/>
            </a:xfrm>
          </p:grpSpPr>
          <p:sp>
            <p:nvSpPr>
              <p:cNvPr id="92" name="Freeform 91"/>
              <p:cNvSpPr/>
              <p:nvPr/>
            </p:nvSpPr>
            <p:spPr>
              <a:xfrm>
                <a:off x="3613450" y="3898430"/>
                <a:ext cx="1930761" cy="702633"/>
              </a:xfrm>
              <a:custGeom>
                <a:avLst/>
                <a:gdLst>
                  <a:gd name="connsiteX0" fmla="*/ 1697490 w 1930897"/>
                  <a:gd name="connsiteY0" fmla="*/ 435596 h 702296"/>
                  <a:gd name="connsiteX1" fmla="*/ 1795121 w 1930897"/>
                  <a:gd name="connsiteY1" fmla="*/ 328440 h 702296"/>
                  <a:gd name="connsiteX2" fmla="*/ 1873703 w 1930897"/>
                  <a:gd name="connsiteY2" fmla="*/ 218902 h 702296"/>
                  <a:gd name="connsiteX3" fmla="*/ 1921328 w 1930897"/>
                  <a:gd name="connsiteY3" fmla="*/ 111746 h 702296"/>
                  <a:gd name="connsiteX4" fmla="*/ 1926090 w 1930897"/>
                  <a:gd name="connsiteY4" fmla="*/ 76027 h 702296"/>
                  <a:gd name="connsiteX5" fmla="*/ 1866559 w 1930897"/>
                  <a:gd name="connsiteY5" fmla="*/ 66502 h 702296"/>
                  <a:gd name="connsiteX6" fmla="*/ 1795121 w 1930897"/>
                  <a:gd name="connsiteY6" fmla="*/ 187946 h 702296"/>
                  <a:gd name="connsiteX7" fmla="*/ 1711778 w 1930897"/>
                  <a:gd name="connsiteY7" fmla="*/ 302246 h 702296"/>
                  <a:gd name="connsiteX8" fmla="*/ 1604621 w 1930897"/>
                  <a:gd name="connsiteY8" fmla="*/ 416546 h 702296"/>
                  <a:gd name="connsiteX9" fmla="*/ 1492703 w 1930897"/>
                  <a:gd name="connsiteY9" fmla="*/ 504652 h 702296"/>
                  <a:gd name="connsiteX10" fmla="*/ 1359353 w 1930897"/>
                  <a:gd name="connsiteY10" fmla="*/ 568946 h 702296"/>
                  <a:gd name="connsiteX11" fmla="*/ 1218859 w 1930897"/>
                  <a:gd name="connsiteY11" fmla="*/ 623715 h 702296"/>
                  <a:gd name="connsiteX12" fmla="*/ 1014071 w 1930897"/>
                  <a:gd name="connsiteY12" fmla="*/ 649909 h 702296"/>
                  <a:gd name="connsiteX13" fmla="*/ 866434 w 1930897"/>
                  <a:gd name="connsiteY13" fmla="*/ 649909 h 702296"/>
                  <a:gd name="connsiteX14" fmla="*/ 718796 w 1930897"/>
                  <a:gd name="connsiteY14" fmla="*/ 626096 h 702296"/>
                  <a:gd name="connsiteX15" fmla="*/ 525915 w 1930897"/>
                  <a:gd name="connsiteY15" fmla="*/ 545134 h 702296"/>
                  <a:gd name="connsiteX16" fmla="*/ 344940 w 1930897"/>
                  <a:gd name="connsiteY16" fmla="*/ 428452 h 702296"/>
                  <a:gd name="connsiteX17" fmla="*/ 228259 w 1930897"/>
                  <a:gd name="connsiteY17" fmla="*/ 287959 h 702296"/>
                  <a:gd name="connsiteX18" fmla="*/ 171109 w 1930897"/>
                  <a:gd name="connsiteY18" fmla="*/ 209377 h 702296"/>
                  <a:gd name="connsiteX19" fmla="*/ 106815 w 1930897"/>
                  <a:gd name="connsiteY19" fmla="*/ 87934 h 702296"/>
                  <a:gd name="connsiteX20" fmla="*/ 71096 w 1930897"/>
                  <a:gd name="connsiteY20" fmla="*/ 4590 h 702296"/>
                  <a:gd name="connsiteX21" fmla="*/ 2040 w 1930897"/>
                  <a:gd name="connsiteY21" fmla="*/ 23640 h 702296"/>
                  <a:gd name="connsiteX22" fmla="*/ 28234 w 1930897"/>
                  <a:gd name="connsiteY22" fmla="*/ 130796 h 702296"/>
                  <a:gd name="connsiteX23" fmla="*/ 128246 w 1930897"/>
                  <a:gd name="connsiteY23" fmla="*/ 304627 h 702296"/>
                  <a:gd name="connsiteX24" fmla="*/ 268740 w 1930897"/>
                  <a:gd name="connsiteY24" fmla="*/ 487984 h 702296"/>
                  <a:gd name="connsiteX25" fmla="*/ 471146 w 1930897"/>
                  <a:gd name="connsiteY25" fmla="*/ 607046 h 702296"/>
                  <a:gd name="connsiteX26" fmla="*/ 654503 w 1930897"/>
                  <a:gd name="connsiteY26" fmla="*/ 676102 h 702296"/>
                  <a:gd name="connsiteX27" fmla="*/ 694984 w 1930897"/>
                  <a:gd name="connsiteY27" fmla="*/ 702296 h 702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930897" h="702296">
                    <a:moveTo>
                      <a:pt x="1697490" y="435596"/>
                    </a:moveTo>
                    <a:cubicBezTo>
                      <a:pt x="1731621" y="400076"/>
                      <a:pt x="1765752" y="364556"/>
                      <a:pt x="1795121" y="328440"/>
                    </a:cubicBezTo>
                    <a:cubicBezTo>
                      <a:pt x="1824490" y="292324"/>
                      <a:pt x="1852669" y="255018"/>
                      <a:pt x="1873703" y="218902"/>
                    </a:cubicBezTo>
                    <a:cubicBezTo>
                      <a:pt x="1894737" y="182786"/>
                      <a:pt x="1912597" y="135558"/>
                      <a:pt x="1921328" y="111746"/>
                    </a:cubicBezTo>
                    <a:cubicBezTo>
                      <a:pt x="1930059" y="87934"/>
                      <a:pt x="1935218" y="83568"/>
                      <a:pt x="1926090" y="76027"/>
                    </a:cubicBezTo>
                    <a:cubicBezTo>
                      <a:pt x="1916962" y="68486"/>
                      <a:pt x="1888387" y="47849"/>
                      <a:pt x="1866559" y="66502"/>
                    </a:cubicBezTo>
                    <a:cubicBezTo>
                      <a:pt x="1844731" y="85155"/>
                      <a:pt x="1820918" y="148655"/>
                      <a:pt x="1795121" y="187946"/>
                    </a:cubicBezTo>
                    <a:cubicBezTo>
                      <a:pt x="1769324" y="227237"/>
                      <a:pt x="1743528" y="264146"/>
                      <a:pt x="1711778" y="302246"/>
                    </a:cubicBezTo>
                    <a:cubicBezTo>
                      <a:pt x="1680028" y="340346"/>
                      <a:pt x="1641133" y="382812"/>
                      <a:pt x="1604621" y="416546"/>
                    </a:cubicBezTo>
                    <a:cubicBezTo>
                      <a:pt x="1568108" y="450280"/>
                      <a:pt x="1533581" y="479252"/>
                      <a:pt x="1492703" y="504652"/>
                    </a:cubicBezTo>
                    <a:cubicBezTo>
                      <a:pt x="1451825" y="530052"/>
                      <a:pt x="1404994" y="549102"/>
                      <a:pt x="1359353" y="568946"/>
                    </a:cubicBezTo>
                    <a:cubicBezTo>
                      <a:pt x="1313712" y="588790"/>
                      <a:pt x="1276406" y="610221"/>
                      <a:pt x="1218859" y="623715"/>
                    </a:cubicBezTo>
                    <a:cubicBezTo>
                      <a:pt x="1161312" y="637209"/>
                      <a:pt x="1072809" y="645543"/>
                      <a:pt x="1014071" y="649909"/>
                    </a:cubicBezTo>
                    <a:cubicBezTo>
                      <a:pt x="955333" y="654275"/>
                      <a:pt x="915646" y="653878"/>
                      <a:pt x="866434" y="649909"/>
                    </a:cubicBezTo>
                    <a:cubicBezTo>
                      <a:pt x="817222" y="645940"/>
                      <a:pt x="775549" y="643558"/>
                      <a:pt x="718796" y="626096"/>
                    </a:cubicBezTo>
                    <a:cubicBezTo>
                      <a:pt x="662043" y="608634"/>
                      <a:pt x="588224" y="578075"/>
                      <a:pt x="525915" y="545134"/>
                    </a:cubicBezTo>
                    <a:cubicBezTo>
                      <a:pt x="463606" y="512193"/>
                      <a:pt x="394549" y="471315"/>
                      <a:pt x="344940" y="428452"/>
                    </a:cubicBezTo>
                    <a:cubicBezTo>
                      <a:pt x="295331" y="385589"/>
                      <a:pt x="257231" y="324471"/>
                      <a:pt x="228259" y="287959"/>
                    </a:cubicBezTo>
                    <a:cubicBezTo>
                      <a:pt x="199287" y="251447"/>
                      <a:pt x="191350" y="242714"/>
                      <a:pt x="171109" y="209377"/>
                    </a:cubicBezTo>
                    <a:cubicBezTo>
                      <a:pt x="150868" y="176040"/>
                      <a:pt x="123484" y="122065"/>
                      <a:pt x="106815" y="87934"/>
                    </a:cubicBezTo>
                    <a:cubicBezTo>
                      <a:pt x="90146" y="53803"/>
                      <a:pt x="88558" y="15306"/>
                      <a:pt x="71096" y="4590"/>
                    </a:cubicBezTo>
                    <a:cubicBezTo>
                      <a:pt x="53634" y="-6126"/>
                      <a:pt x="9184" y="2606"/>
                      <a:pt x="2040" y="23640"/>
                    </a:cubicBezTo>
                    <a:cubicBezTo>
                      <a:pt x="-5104" y="44674"/>
                      <a:pt x="7200" y="83965"/>
                      <a:pt x="28234" y="130796"/>
                    </a:cubicBezTo>
                    <a:cubicBezTo>
                      <a:pt x="49268" y="177627"/>
                      <a:pt x="88162" y="245096"/>
                      <a:pt x="128246" y="304627"/>
                    </a:cubicBezTo>
                    <a:cubicBezTo>
                      <a:pt x="168330" y="364158"/>
                      <a:pt x="211590" y="437581"/>
                      <a:pt x="268740" y="487984"/>
                    </a:cubicBezTo>
                    <a:cubicBezTo>
                      <a:pt x="325890" y="538387"/>
                      <a:pt x="406852" y="575693"/>
                      <a:pt x="471146" y="607046"/>
                    </a:cubicBezTo>
                    <a:cubicBezTo>
                      <a:pt x="535440" y="638399"/>
                      <a:pt x="617197" y="660227"/>
                      <a:pt x="654503" y="676102"/>
                    </a:cubicBezTo>
                    <a:cubicBezTo>
                      <a:pt x="691809" y="691977"/>
                      <a:pt x="693396" y="697136"/>
                      <a:pt x="694984" y="702296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CH"/>
              </a:p>
            </p:txBody>
          </p:sp>
          <p:cxnSp>
            <p:nvCxnSpPr>
              <p:cNvPr id="93" name="Straight Connector 92"/>
              <p:cNvCxnSpPr/>
              <p:nvPr/>
            </p:nvCxnSpPr>
            <p:spPr>
              <a:xfrm flipV="1">
                <a:off x="4390499" y="4602324"/>
                <a:ext cx="7711" cy="74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flipV="1">
                <a:off x="4296813" y="4595742"/>
                <a:ext cx="6748" cy="8096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flipH="1">
                <a:off x="4703544" y="4615525"/>
                <a:ext cx="6748" cy="8288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flipH="1">
                <a:off x="4782747" y="4593222"/>
                <a:ext cx="11567" cy="11469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Freeform 96"/>
              <p:cNvSpPr/>
              <p:nvPr/>
            </p:nvSpPr>
            <p:spPr>
              <a:xfrm>
                <a:off x="4398920" y="4602714"/>
                <a:ext cx="316171" cy="21204"/>
              </a:xfrm>
              <a:custGeom>
                <a:avLst/>
                <a:gdLst>
                  <a:gd name="connsiteX0" fmla="*/ 0 w 316707"/>
                  <a:gd name="connsiteY0" fmla="*/ 0 h 21432"/>
                  <a:gd name="connsiteX1" fmla="*/ 95250 w 316707"/>
                  <a:gd name="connsiteY1" fmla="*/ 21432 h 21432"/>
                  <a:gd name="connsiteX2" fmla="*/ 226219 w 316707"/>
                  <a:gd name="connsiteY2" fmla="*/ 14288 h 21432"/>
                  <a:gd name="connsiteX3" fmla="*/ 316707 w 316707"/>
                  <a:gd name="connsiteY3" fmla="*/ 4763 h 21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6707" h="21432">
                    <a:moveTo>
                      <a:pt x="0" y="0"/>
                    </a:moveTo>
                    <a:cubicBezTo>
                      <a:pt x="28773" y="9525"/>
                      <a:pt x="57547" y="19051"/>
                      <a:pt x="95250" y="21432"/>
                    </a:cubicBezTo>
                    <a:lnTo>
                      <a:pt x="226219" y="14288"/>
                    </a:lnTo>
                    <a:cubicBezTo>
                      <a:pt x="263128" y="11510"/>
                      <a:pt x="289917" y="8136"/>
                      <a:pt x="316707" y="4763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CH"/>
              </a:p>
            </p:txBody>
          </p:sp>
          <p:sp>
            <p:nvSpPr>
              <p:cNvPr id="98" name="Freeform 97"/>
              <p:cNvSpPr/>
              <p:nvPr/>
            </p:nvSpPr>
            <p:spPr>
              <a:xfrm>
                <a:off x="4788356" y="4379998"/>
                <a:ext cx="473292" cy="216862"/>
              </a:xfrm>
              <a:custGeom>
                <a:avLst/>
                <a:gdLst>
                  <a:gd name="connsiteX0" fmla="*/ 473869 w 473869"/>
                  <a:gd name="connsiteY0" fmla="*/ 0 h 216694"/>
                  <a:gd name="connsiteX1" fmla="*/ 390525 w 473869"/>
                  <a:gd name="connsiteY1" fmla="*/ 66675 h 216694"/>
                  <a:gd name="connsiteX2" fmla="*/ 304800 w 473869"/>
                  <a:gd name="connsiteY2" fmla="*/ 111919 h 216694"/>
                  <a:gd name="connsiteX3" fmla="*/ 173832 w 473869"/>
                  <a:gd name="connsiteY3" fmla="*/ 171450 h 216694"/>
                  <a:gd name="connsiteX4" fmla="*/ 73819 w 473869"/>
                  <a:gd name="connsiteY4" fmla="*/ 202406 h 216694"/>
                  <a:gd name="connsiteX5" fmla="*/ 0 w 473869"/>
                  <a:gd name="connsiteY5" fmla="*/ 216694 h 216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3869" h="216694">
                    <a:moveTo>
                      <a:pt x="473869" y="0"/>
                    </a:moveTo>
                    <a:cubicBezTo>
                      <a:pt x="446286" y="24011"/>
                      <a:pt x="418703" y="48022"/>
                      <a:pt x="390525" y="66675"/>
                    </a:cubicBezTo>
                    <a:cubicBezTo>
                      <a:pt x="362347" y="85328"/>
                      <a:pt x="340915" y="94457"/>
                      <a:pt x="304800" y="111919"/>
                    </a:cubicBezTo>
                    <a:cubicBezTo>
                      <a:pt x="268685" y="129381"/>
                      <a:pt x="212329" y="156369"/>
                      <a:pt x="173832" y="171450"/>
                    </a:cubicBezTo>
                    <a:cubicBezTo>
                      <a:pt x="135335" y="186531"/>
                      <a:pt x="102791" y="194865"/>
                      <a:pt x="73819" y="202406"/>
                    </a:cubicBezTo>
                    <a:cubicBezTo>
                      <a:pt x="44847" y="209947"/>
                      <a:pt x="0" y="216694"/>
                      <a:pt x="0" y="216694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CH"/>
              </a:p>
            </p:txBody>
          </p:sp>
          <p:sp>
            <p:nvSpPr>
              <p:cNvPr id="99" name="Freeform 98"/>
              <p:cNvSpPr/>
              <p:nvPr/>
            </p:nvSpPr>
            <p:spPr>
              <a:xfrm>
                <a:off x="4297146" y="4674346"/>
                <a:ext cx="97357" cy="26024"/>
              </a:xfrm>
              <a:custGeom>
                <a:avLst/>
                <a:gdLst>
                  <a:gd name="connsiteX0" fmla="*/ 0 w 97631"/>
                  <a:gd name="connsiteY0" fmla="*/ 2381 h 26203"/>
                  <a:gd name="connsiteX1" fmla="*/ 45243 w 97631"/>
                  <a:gd name="connsiteY1" fmla="*/ 26194 h 26203"/>
                  <a:gd name="connsiteX2" fmla="*/ 97631 w 97631"/>
                  <a:gd name="connsiteY2" fmla="*/ 0 h 26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7631" h="26203">
                    <a:moveTo>
                      <a:pt x="0" y="2381"/>
                    </a:moveTo>
                    <a:cubicBezTo>
                      <a:pt x="14485" y="14486"/>
                      <a:pt x="28971" y="26591"/>
                      <a:pt x="45243" y="26194"/>
                    </a:cubicBezTo>
                    <a:cubicBezTo>
                      <a:pt x="61515" y="25797"/>
                      <a:pt x="79573" y="12898"/>
                      <a:pt x="97631" y="0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CH"/>
              </a:p>
            </p:txBody>
          </p:sp>
          <p:sp>
            <p:nvSpPr>
              <p:cNvPr id="100" name="Freeform 99"/>
              <p:cNvSpPr/>
              <p:nvPr/>
            </p:nvSpPr>
            <p:spPr>
              <a:xfrm>
                <a:off x="4701762" y="4695601"/>
                <a:ext cx="82898" cy="26024"/>
              </a:xfrm>
              <a:custGeom>
                <a:avLst/>
                <a:gdLst>
                  <a:gd name="connsiteX0" fmla="*/ 0 w 83344"/>
                  <a:gd name="connsiteY0" fmla="*/ 0 h 26496"/>
                  <a:gd name="connsiteX1" fmla="*/ 42863 w 83344"/>
                  <a:gd name="connsiteY1" fmla="*/ 26194 h 26496"/>
                  <a:gd name="connsiteX2" fmla="*/ 83344 w 83344"/>
                  <a:gd name="connsiteY2" fmla="*/ 11906 h 26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344" h="26496">
                    <a:moveTo>
                      <a:pt x="0" y="0"/>
                    </a:moveTo>
                    <a:cubicBezTo>
                      <a:pt x="14486" y="12105"/>
                      <a:pt x="28972" y="24210"/>
                      <a:pt x="42863" y="26194"/>
                    </a:cubicBezTo>
                    <a:cubicBezTo>
                      <a:pt x="56754" y="28178"/>
                      <a:pt x="70049" y="20042"/>
                      <a:pt x="83344" y="11906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CH"/>
              </a:p>
            </p:txBody>
          </p:sp>
        </p:grpSp>
      </p:grpSp>
      <p:sp>
        <p:nvSpPr>
          <p:cNvPr id="20486" name="TextBox 102"/>
          <p:cNvSpPr txBox="1">
            <a:spLocks noChangeArrowheads="1"/>
          </p:cNvSpPr>
          <p:nvPr/>
        </p:nvSpPr>
        <p:spPr bwMode="auto">
          <a:xfrm>
            <a:off x="7496175" y="3581400"/>
            <a:ext cx="1144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V</a:t>
            </a:r>
            <a:r>
              <a:rPr lang="en-US" baseline="-25000"/>
              <a:t>tip</a:t>
            </a:r>
            <a:r>
              <a:rPr lang="en-US"/>
              <a:t>=-8.0 V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2547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7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854075"/>
            <a:ext cx="7239000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0" t="22784" r="49258" b="30220"/>
          <a:stretch>
            <a:fillRect/>
          </a:stretch>
        </p:blipFill>
        <p:spPr bwMode="auto">
          <a:xfrm>
            <a:off x="6858000" y="1360488"/>
            <a:ext cx="179705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Profiles</a:t>
            </a:r>
            <a:endParaRPr lang="de-CH" smtClean="0"/>
          </a:p>
        </p:txBody>
      </p:sp>
      <p:sp>
        <p:nvSpPr>
          <p:cNvPr id="24581" name="TextBox 5"/>
          <p:cNvSpPr txBox="1">
            <a:spLocks noChangeArrowheads="1"/>
          </p:cNvSpPr>
          <p:nvPr/>
        </p:nvSpPr>
        <p:spPr bwMode="auto">
          <a:xfrm>
            <a:off x="7162800" y="3581400"/>
            <a:ext cx="1144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V</a:t>
            </a:r>
            <a:r>
              <a:rPr lang="en-US" baseline="-25000"/>
              <a:t>tip</a:t>
            </a:r>
            <a:r>
              <a:rPr lang="en-US"/>
              <a:t>=-8.0 V</a:t>
            </a:r>
            <a:endParaRPr lang="de-CH"/>
          </a:p>
        </p:txBody>
      </p:sp>
      <p:sp>
        <p:nvSpPr>
          <p:cNvPr id="24582" name="TextBox 6"/>
          <p:cNvSpPr txBox="1">
            <a:spLocks noChangeArrowheads="1"/>
          </p:cNvSpPr>
          <p:nvPr/>
        </p:nvSpPr>
        <p:spPr bwMode="auto">
          <a:xfrm>
            <a:off x="7162800" y="4114800"/>
            <a:ext cx="1300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V</a:t>
            </a:r>
            <a:r>
              <a:rPr lang="en-US" baseline="-25000"/>
              <a:t>cgate</a:t>
            </a:r>
            <a:r>
              <a:rPr lang="en-US"/>
              <a:t>=-1.0 V</a:t>
            </a:r>
            <a:endParaRPr lang="de-CH"/>
          </a:p>
        </p:txBody>
      </p:sp>
      <p:sp>
        <p:nvSpPr>
          <p:cNvPr id="24583" name="TextBox 4"/>
          <p:cNvSpPr txBox="1">
            <a:spLocks noChangeArrowheads="1"/>
          </p:cNvSpPr>
          <p:nvPr/>
        </p:nvSpPr>
        <p:spPr bwMode="auto">
          <a:xfrm>
            <a:off x="7162800" y="4724400"/>
            <a:ext cx="892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B=0 mT</a:t>
            </a:r>
            <a:endParaRPr lang="de-CH"/>
          </a:p>
        </p:txBody>
      </p:sp>
      <p:cxnSp>
        <p:nvCxnSpPr>
          <p:cNvPr id="54" name="Straight Connector 53"/>
          <p:cNvCxnSpPr/>
          <p:nvPr/>
        </p:nvCxnSpPr>
        <p:spPr>
          <a:xfrm>
            <a:off x="7648575" y="1581150"/>
            <a:ext cx="9525" cy="11906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5" name="TextBox 20"/>
          <p:cNvSpPr txBox="1">
            <a:spLocks noChangeArrowheads="1"/>
          </p:cNvSpPr>
          <p:nvPr/>
        </p:nvSpPr>
        <p:spPr bwMode="auto">
          <a:xfrm>
            <a:off x="685800" y="6019800"/>
            <a:ext cx="2952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500">
                <a:solidFill>
                  <a:srgbClr val="00B050"/>
                </a:solidFill>
              </a:rPr>
              <a:t>A</a:t>
            </a:r>
            <a:endParaRPr lang="de-CH" sz="1500">
              <a:solidFill>
                <a:srgbClr val="00B050"/>
              </a:solidFill>
            </a:endParaRPr>
          </a:p>
        </p:txBody>
      </p:sp>
      <p:sp>
        <p:nvSpPr>
          <p:cNvPr id="24586" name="TextBox 21"/>
          <p:cNvSpPr txBox="1">
            <a:spLocks noChangeArrowheads="1"/>
          </p:cNvSpPr>
          <p:nvPr/>
        </p:nvSpPr>
        <p:spPr bwMode="auto">
          <a:xfrm>
            <a:off x="6019800" y="6019800"/>
            <a:ext cx="2889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500">
                <a:solidFill>
                  <a:srgbClr val="00B050"/>
                </a:solidFill>
              </a:rPr>
              <a:t>B</a:t>
            </a:r>
            <a:endParaRPr lang="de-CH" sz="1500">
              <a:solidFill>
                <a:srgbClr val="00B050"/>
              </a:solidFill>
            </a:endParaRPr>
          </a:p>
        </p:txBody>
      </p:sp>
      <p:sp>
        <p:nvSpPr>
          <p:cNvPr id="24587" name="TextBox 22"/>
          <p:cNvSpPr txBox="1">
            <a:spLocks noChangeArrowheads="1"/>
          </p:cNvSpPr>
          <p:nvPr/>
        </p:nvSpPr>
        <p:spPr bwMode="auto">
          <a:xfrm>
            <a:off x="7597775" y="1355725"/>
            <a:ext cx="2746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B050"/>
                </a:solidFill>
              </a:rPr>
              <a:t>A</a:t>
            </a:r>
            <a:endParaRPr lang="de-CH" sz="1200">
              <a:solidFill>
                <a:srgbClr val="00B050"/>
              </a:solidFill>
            </a:endParaRPr>
          </a:p>
        </p:txBody>
      </p:sp>
      <p:sp>
        <p:nvSpPr>
          <p:cNvPr id="24588" name="TextBox 23"/>
          <p:cNvSpPr txBox="1">
            <a:spLocks noChangeArrowheads="1"/>
          </p:cNvSpPr>
          <p:nvPr/>
        </p:nvSpPr>
        <p:spPr bwMode="auto">
          <a:xfrm>
            <a:off x="7643813" y="2692400"/>
            <a:ext cx="27463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B050"/>
                </a:solidFill>
              </a:rPr>
              <a:t>B</a:t>
            </a:r>
            <a:endParaRPr lang="de-CH" sz="1200">
              <a:solidFill>
                <a:srgbClr val="00B05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638300" y="3143250"/>
            <a:ext cx="3048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068513" y="3868738"/>
            <a:ext cx="3048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312988" y="4640263"/>
            <a:ext cx="3048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1003300" y="2355850"/>
            <a:ext cx="3048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2632075" y="5441950"/>
            <a:ext cx="3048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94" name="TextBox 4"/>
          <p:cNvSpPr txBox="1">
            <a:spLocks noChangeArrowheads="1"/>
          </p:cNvSpPr>
          <p:nvPr/>
        </p:nvSpPr>
        <p:spPr bwMode="auto">
          <a:xfrm>
            <a:off x="6781800" y="5430838"/>
            <a:ext cx="22145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Left QPC is biased, </a:t>
            </a:r>
          </a:p>
          <a:p>
            <a:pPr eaLnBrk="1" hangingPunct="1"/>
            <a:r>
              <a:rPr lang="en-US"/>
              <a:t>3 modes. This is the </a:t>
            </a:r>
          </a:p>
          <a:p>
            <a:pPr eaLnBrk="1" hangingPunct="1"/>
            <a:r>
              <a:rPr lang="en-US"/>
              <a:t>case only in this slide.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7127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9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752475"/>
            <a:ext cx="7467600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175" y="1212850"/>
            <a:ext cx="2354263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Profiles</a:t>
            </a:r>
            <a:endParaRPr lang="de-CH" smtClean="0"/>
          </a:p>
        </p:txBody>
      </p:sp>
      <p:sp>
        <p:nvSpPr>
          <p:cNvPr id="25605" name="TextBox 5"/>
          <p:cNvSpPr txBox="1">
            <a:spLocks noChangeArrowheads="1"/>
          </p:cNvSpPr>
          <p:nvPr/>
        </p:nvSpPr>
        <p:spPr bwMode="auto">
          <a:xfrm>
            <a:off x="7162800" y="3581400"/>
            <a:ext cx="1144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V</a:t>
            </a:r>
            <a:r>
              <a:rPr lang="en-US" baseline="-25000"/>
              <a:t>tip</a:t>
            </a:r>
            <a:r>
              <a:rPr lang="en-US"/>
              <a:t>=-8.0 V</a:t>
            </a:r>
            <a:endParaRPr lang="de-CH"/>
          </a:p>
        </p:txBody>
      </p:sp>
      <p:sp>
        <p:nvSpPr>
          <p:cNvPr id="25606" name="TextBox 6"/>
          <p:cNvSpPr txBox="1">
            <a:spLocks noChangeArrowheads="1"/>
          </p:cNvSpPr>
          <p:nvPr/>
        </p:nvSpPr>
        <p:spPr bwMode="auto">
          <a:xfrm>
            <a:off x="7162800" y="4114800"/>
            <a:ext cx="1300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V</a:t>
            </a:r>
            <a:r>
              <a:rPr lang="en-US" baseline="-25000"/>
              <a:t>cgate</a:t>
            </a:r>
            <a:r>
              <a:rPr lang="en-US"/>
              <a:t>=-1.0 V</a:t>
            </a:r>
            <a:endParaRPr lang="de-CH"/>
          </a:p>
        </p:txBody>
      </p:sp>
      <p:sp>
        <p:nvSpPr>
          <p:cNvPr id="25607" name="TextBox 4"/>
          <p:cNvSpPr txBox="1">
            <a:spLocks noChangeArrowheads="1"/>
          </p:cNvSpPr>
          <p:nvPr/>
        </p:nvSpPr>
        <p:spPr bwMode="auto">
          <a:xfrm>
            <a:off x="7162800" y="4724400"/>
            <a:ext cx="1125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B=300 mT</a:t>
            </a:r>
            <a:endParaRPr lang="de-CH"/>
          </a:p>
        </p:txBody>
      </p:sp>
      <p:sp>
        <p:nvSpPr>
          <p:cNvPr id="25608" name="TextBox 61"/>
          <p:cNvSpPr txBox="1">
            <a:spLocks noChangeArrowheads="1"/>
          </p:cNvSpPr>
          <p:nvPr/>
        </p:nvSpPr>
        <p:spPr bwMode="auto">
          <a:xfrm>
            <a:off x="8655050" y="1095375"/>
            <a:ext cx="565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latin typeface="Times New Roman" pitchFamily="18" charset="0"/>
                <a:cs typeface="Times New Roman" pitchFamily="18" charset="0"/>
              </a:rPr>
              <a:t>I (nA)</a:t>
            </a:r>
            <a:endParaRPr lang="de-CH" sz="12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7405688" y="1665288"/>
            <a:ext cx="0" cy="8493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1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8488" y="1143000"/>
            <a:ext cx="2573337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1" name="TextBox 20"/>
          <p:cNvSpPr txBox="1">
            <a:spLocks noChangeArrowheads="1"/>
          </p:cNvSpPr>
          <p:nvPr/>
        </p:nvSpPr>
        <p:spPr bwMode="auto">
          <a:xfrm>
            <a:off x="609600" y="6096000"/>
            <a:ext cx="2952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500">
                <a:solidFill>
                  <a:srgbClr val="00B050"/>
                </a:solidFill>
              </a:rPr>
              <a:t>A</a:t>
            </a:r>
            <a:endParaRPr lang="de-CH" sz="1500">
              <a:solidFill>
                <a:srgbClr val="00B050"/>
              </a:solidFill>
            </a:endParaRPr>
          </a:p>
        </p:txBody>
      </p:sp>
      <p:sp>
        <p:nvSpPr>
          <p:cNvPr id="25612" name="TextBox 21"/>
          <p:cNvSpPr txBox="1">
            <a:spLocks noChangeArrowheads="1"/>
          </p:cNvSpPr>
          <p:nvPr/>
        </p:nvSpPr>
        <p:spPr bwMode="auto">
          <a:xfrm>
            <a:off x="6172200" y="6096000"/>
            <a:ext cx="2889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500">
                <a:solidFill>
                  <a:srgbClr val="00B050"/>
                </a:solidFill>
              </a:rPr>
              <a:t>B</a:t>
            </a:r>
            <a:endParaRPr lang="de-CH" sz="1500">
              <a:solidFill>
                <a:srgbClr val="00B050"/>
              </a:solidFill>
            </a:endParaRPr>
          </a:p>
        </p:txBody>
      </p:sp>
      <p:sp>
        <p:nvSpPr>
          <p:cNvPr id="25613" name="TextBox 22"/>
          <p:cNvSpPr txBox="1">
            <a:spLocks noChangeArrowheads="1"/>
          </p:cNvSpPr>
          <p:nvPr/>
        </p:nvSpPr>
        <p:spPr bwMode="auto">
          <a:xfrm>
            <a:off x="7372350" y="1447800"/>
            <a:ext cx="2746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B050"/>
                </a:solidFill>
              </a:rPr>
              <a:t>A</a:t>
            </a:r>
            <a:endParaRPr lang="de-CH" sz="1200">
              <a:solidFill>
                <a:srgbClr val="00B050"/>
              </a:solidFill>
            </a:endParaRPr>
          </a:p>
        </p:txBody>
      </p:sp>
      <p:sp>
        <p:nvSpPr>
          <p:cNvPr id="25614" name="TextBox 23"/>
          <p:cNvSpPr txBox="1">
            <a:spLocks noChangeArrowheads="1"/>
          </p:cNvSpPr>
          <p:nvPr/>
        </p:nvSpPr>
        <p:spPr bwMode="auto">
          <a:xfrm>
            <a:off x="7372350" y="2424113"/>
            <a:ext cx="2746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B050"/>
                </a:solidFill>
              </a:rPr>
              <a:t>B</a:t>
            </a:r>
            <a:endParaRPr lang="de-CH" sz="1200">
              <a:solidFill>
                <a:srgbClr val="00B050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833438" y="5486400"/>
            <a:ext cx="5397500" cy="0"/>
          </a:xfrm>
          <a:prstGeom prst="line">
            <a:avLst/>
          </a:prstGeom>
          <a:ln w="158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833438" y="5010150"/>
            <a:ext cx="5397500" cy="0"/>
          </a:xfrm>
          <a:prstGeom prst="line">
            <a:avLst/>
          </a:prstGeom>
          <a:ln w="158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33438" y="4543425"/>
            <a:ext cx="5397500" cy="0"/>
          </a:xfrm>
          <a:prstGeom prst="line">
            <a:avLst/>
          </a:prstGeom>
          <a:ln w="158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33438" y="4057650"/>
            <a:ext cx="5397500" cy="0"/>
          </a:xfrm>
          <a:prstGeom prst="line">
            <a:avLst/>
          </a:prstGeom>
          <a:ln w="158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833438" y="3581400"/>
            <a:ext cx="5397500" cy="0"/>
          </a:xfrm>
          <a:prstGeom prst="line">
            <a:avLst/>
          </a:prstGeom>
          <a:ln w="158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833438" y="3105150"/>
            <a:ext cx="5397500" cy="0"/>
          </a:xfrm>
          <a:prstGeom prst="line">
            <a:avLst/>
          </a:prstGeom>
          <a:ln w="158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833438" y="2619375"/>
            <a:ext cx="5397500" cy="0"/>
          </a:xfrm>
          <a:prstGeom prst="line">
            <a:avLst/>
          </a:prstGeom>
          <a:ln w="158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833438" y="2143125"/>
            <a:ext cx="5397500" cy="0"/>
          </a:xfrm>
          <a:prstGeom prst="line">
            <a:avLst/>
          </a:prstGeom>
          <a:ln w="158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3781425" y="4533900"/>
            <a:ext cx="3810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3686175" y="5000625"/>
            <a:ext cx="3810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962400" y="3886200"/>
            <a:ext cx="3810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133850" y="3352800"/>
            <a:ext cx="3810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4495800" y="2809875"/>
            <a:ext cx="3810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5229225" y="2286000"/>
            <a:ext cx="3810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3524250" y="5486400"/>
            <a:ext cx="3810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395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762000"/>
            <a:ext cx="7473950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200150"/>
            <a:ext cx="2735263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1200150"/>
            <a:ext cx="2500313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Profiles</a:t>
            </a:r>
            <a:endParaRPr lang="de-CH" smtClean="0"/>
          </a:p>
        </p:txBody>
      </p:sp>
      <p:sp>
        <p:nvSpPr>
          <p:cNvPr id="26630" name="TextBox 5"/>
          <p:cNvSpPr txBox="1">
            <a:spLocks noChangeArrowheads="1"/>
          </p:cNvSpPr>
          <p:nvPr/>
        </p:nvSpPr>
        <p:spPr bwMode="auto">
          <a:xfrm>
            <a:off x="7162800" y="3581400"/>
            <a:ext cx="1144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V</a:t>
            </a:r>
            <a:r>
              <a:rPr lang="en-US" baseline="-25000"/>
              <a:t>tip</a:t>
            </a:r>
            <a:r>
              <a:rPr lang="en-US"/>
              <a:t>=-8.0 V</a:t>
            </a:r>
            <a:endParaRPr lang="de-CH"/>
          </a:p>
        </p:txBody>
      </p:sp>
      <p:sp>
        <p:nvSpPr>
          <p:cNvPr id="26631" name="TextBox 6"/>
          <p:cNvSpPr txBox="1">
            <a:spLocks noChangeArrowheads="1"/>
          </p:cNvSpPr>
          <p:nvPr/>
        </p:nvSpPr>
        <p:spPr bwMode="auto">
          <a:xfrm>
            <a:off x="7162800" y="4114800"/>
            <a:ext cx="1300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V</a:t>
            </a:r>
            <a:r>
              <a:rPr lang="en-US" baseline="-25000"/>
              <a:t>cgate</a:t>
            </a:r>
            <a:r>
              <a:rPr lang="en-US"/>
              <a:t>=-1.0 V</a:t>
            </a:r>
            <a:endParaRPr lang="de-CH"/>
          </a:p>
        </p:txBody>
      </p:sp>
      <p:sp>
        <p:nvSpPr>
          <p:cNvPr id="26632" name="TextBox 4"/>
          <p:cNvSpPr txBox="1">
            <a:spLocks noChangeArrowheads="1"/>
          </p:cNvSpPr>
          <p:nvPr/>
        </p:nvSpPr>
        <p:spPr bwMode="auto">
          <a:xfrm>
            <a:off x="7162800" y="4724400"/>
            <a:ext cx="1125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B=500 mT</a:t>
            </a:r>
            <a:endParaRPr lang="de-CH"/>
          </a:p>
        </p:txBody>
      </p:sp>
      <p:cxnSp>
        <p:nvCxnSpPr>
          <p:cNvPr id="54" name="Straight Connector 53"/>
          <p:cNvCxnSpPr/>
          <p:nvPr/>
        </p:nvCxnSpPr>
        <p:spPr>
          <a:xfrm>
            <a:off x="7405688" y="1665288"/>
            <a:ext cx="0" cy="8493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4" name="TextBox 61"/>
          <p:cNvSpPr txBox="1">
            <a:spLocks noChangeArrowheads="1"/>
          </p:cNvSpPr>
          <p:nvPr/>
        </p:nvSpPr>
        <p:spPr bwMode="auto">
          <a:xfrm>
            <a:off x="8578850" y="1030288"/>
            <a:ext cx="565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latin typeface="Times New Roman" pitchFamily="18" charset="0"/>
                <a:cs typeface="Times New Roman" pitchFamily="18" charset="0"/>
              </a:rPr>
              <a:t>I (nA)</a:t>
            </a:r>
            <a:endParaRPr lang="de-CH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5" name="TextBox 2"/>
          <p:cNvSpPr txBox="1">
            <a:spLocks noChangeArrowheads="1"/>
          </p:cNvSpPr>
          <p:nvPr/>
        </p:nvSpPr>
        <p:spPr bwMode="auto">
          <a:xfrm>
            <a:off x="7372350" y="1476375"/>
            <a:ext cx="2746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B050"/>
                </a:solidFill>
              </a:rPr>
              <a:t>A</a:t>
            </a:r>
            <a:endParaRPr lang="de-CH" sz="1200">
              <a:solidFill>
                <a:srgbClr val="00B050"/>
              </a:solidFill>
            </a:endParaRPr>
          </a:p>
        </p:txBody>
      </p:sp>
      <p:sp>
        <p:nvSpPr>
          <p:cNvPr id="26636" name="TextBox 12"/>
          <p:cNvSpPr txBox="1">
            <a:spLocks noChangeArrowheads="1"/>
          </p:cNvSpPr>
          <p:nvPr/>
        </p:nvSpPr>
        <p:spPr bwMode="auto">
          <a:xfrm>
            <a:off x="7372350" y="2376488"/>
            <a:ext cx="2746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B050"/>
                </a:solidFill>
              </a:rPr>
              <a:t>B</a:t>
            </a:r>
            <a:endParaRPr lang="de-CH" sz="1200">
              <a:solidFill>
                <a:srgbClr val="00B050"/>
              </a:solidFill>
            </a:endParaRPr>
          </a:p>
        </p:txBody>
      </p:sp>
      <p:sp>
        <p:nvSpPr>
          <p:cNvPr id="26637" name="TextBox 13"/>
          <p:cNvSpPr txBox="1">
            <a:spLocks noChangeArrowheads="1"/>
          </p:cNvSpPr>
          <p:nvPr/>
        </p:nvSpPr>
        <p:spPr bwMode="auto">
          <a:xfrm>
            <a:off x="695325" y="6086475"/>
            <a:ext cx="2952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500">
                <a:solidFill>
                  <a:srgbClr val="00B050"/>
                </a:solidFill>
              </a:rPr>
              <a:t>A</a:t>
            </a:r>
            <a:endParaRPr lang="de-CH" sz="1500">
              <a:solidFill>
                <a:srgbClr val="00B050"/>
              </a:solidFill>
            </a:endParaRPr>
          </a:p>
        </p:txBody>
      </p:sp>
      <p:sp>
        <p:nvSpPr>
          <p:cNvPr id="26638" name="TextBox 14"/>
          <p:cNvSpPr txBox="1">
            <a:spLocks noChangeArrowheads="1"/>
          </p:cNvSpPr>
          <p:nvPr/>
        </p:nvSpPr>
        <p:spPr bwMode="auto">
          <a:xfrm>
            <a:off x="6096000" y="6086475"/>
            <a:ext cx="2889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500">
                <a:solidFill>
                  <a:srgbClr val="00B050"/>
                </a:solidFill>
              </a:rPr>
              <a:t>B</a:t>
            </a:r>
            <a:endParaRPr lang="de-CH" sz="1500">
              <a:solidFill>
                <a:srgbClr val="00B05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42963" y="5410200"/>
            <a:ext cx="5397500" cy="0"/>
          </a:xfrm>
          <a:prstGeom prst="line">
            <a:avLst/>
          </a:prstGeom>
          <a:ln w="158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42963" y="3313113"/>
            <a:ext cx="5397500" cy="0"/>
          </a:xfrm>
          <a:prstGeom prst="line">
            <a:avLst/>
          </a:prstGeom>
          <a:ln w="158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42963" y="4370388"/>
            <a:ext cx="5397500" cy="0"/>
          </a:xfrm>
          <a:prstGeom prst="line">
            <a:avLst/>
          </a:prstGeom>
          <a:ln w="158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42963" y="2246313"/>
            <a:ext cx="5397500" cy="0"/>
          </a:xfrm>
          <a:prstGeom prst="line">
            <a:avLst/>
          </a:prstGeom>
          <a:ln w="158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420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Magnetoresistance measurements</a:t>
            </a:r>
            <a:endParaRPr lang="de-CH" smtClean="0"/>
          </a:p>
        </p:txBody>
      </p:sp>
      <p:graphicFrame>
        <p:nvGraphicFramePr>
          <p:cNvPr id="27651" name="Object 2"/>
          <p:cNvGraphicFramePr>
            <a:graphicFrameLocks noChangeAspect="1"/>
          </p:cNvGraphicFramePr>
          <p:nvPr/>
        </p:nvGraphicFramePr>
        <p:xfrm>
          <a:off x="609600" y="609600"/>
          <a:ext cx="7543800" cy="611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6" r:id="rId4" imgW="3607613" imgH="2926080" progId="">
                  <p:embed/>
                </p:oleObj>
              </mc:Choice>
              <mc:Fallback>
                <p:oleObj r:id="rId4" imgW="3607613" imgH="29260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609600"/>
                        <a:ext cx="7543800" cy="6119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574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Magnetoresistance measurements</a:t>
            </a:r>
            <a:endParaRPr lang="de-CH" smtClean="0"/>
          </a:p>
        </p:txBody>
      </p:sp>
      <p:graphicFrame>
        <p:nvGraphicFramePr>
          <p:cNvPr id="28675" name="Object 8"/>
          <p:cNvGraphicFramePr>
            <a:graphicFrameLocks noChangeAspect="1"/>
          </p:cNvGraphicFramePr>
          <p:nvPr/>
        </p:nvGraphicFramePr>
        <p:xfrm>
          <a:off x="-304800" y="795338"/>
          <a:ext cx="7772400" cy="607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0" r:id="rId4" imgW="3638093" imgH="2841955" progId="">
                  <p:embed/>
                </p:oleObj>
              </mc:Choice>
              <mc:Fallback>
                <p:oleObj r:id="rId4" imgW="3638093" imgH="284195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04800" y="795338"/>
                        <a:ext cx="7772400" cy="6075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532" name="Group 180"/>
          <p:cNvGraphicFramePr>
            <a:graphicFrameLocks noGrp="1"/>
          </p:cNvGraphicFramePr>
          <p:nvPr/>
        </p:nvGraphicFramePr>
        <p:xfrm>
          <a:off x="7162800" y="2362200"/>
          <a:ext cx="1752600" cy="2244727"/>
        </p:xfrm>
        <a:graphic>
          <a:graphicData uri="http://schemas.openxmlformats.org/drawingml/2006/table">
            <a:tbl>
              <a:tblPr/>
              <a:tblGrid>
                <a:gridCol w="841375"/>
                <a:gridCol w="911225"/>
              </a:tblGrid>
              <a:tr h="320131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 (mT)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33" marB="4573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rc (um)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33" marB="4573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766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33" marB="4573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0.48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33" marB="4573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766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33" marB="4573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0.58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33" marB="4573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766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33" marB="4573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0.72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33" marB="4573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766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33" marB="4573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33" marB="4573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766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33" marB="4573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1.44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33" marB="4573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766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33" marB="4573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5.75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33" marB="4573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702" name="TextBox 1"/>
          <p:cNvSpPr txBox="1">
            <a:spLocks noChangeArrowheads="1"/>
          </p:cNvSpPr>
          <p:nvPr/>
        </p:nvSpPr>
        <p:spPr bwMode="auto">
          <a:xfrm>
            <a:off x="1055688" y="2052638"/>
            <a:ext cx="6969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200"/>
              <a:t>Stadium</a:t>
            </a:r>
          </a:p>
          <a:p>
            <a:pPr eaLnBrk="1" hangingPunct="1"/>
            <a:r>
              <a:rPr lang="en-US" sz="1200"/>
              <a:t>voltage</a:t>
            </a:r>
            <a:endParaRPr lang="de-CH" sz="120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295400" y="243840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952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90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685800" y="1828800"/>
          <a:ext cx="6096000" cy="459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78" name="CorelDRAW" r:id="rId3" imgW="9945624" imgH="7504176" progId="CorelDRAW.Graphic.13">
                  <p:embed/>
                </p:oleObj>
              </mc:Choice>
              <mc:Fallback>
                <p:oleObj name="CorelDRAW" r:id="rId3" imgW="9945624" imgH="7504176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828800"/>
                        <a:ext cx="6096000" cy="459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9" name="Object 9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931988" y="2665413"/>
          <a:ext cx="3533775" cy="150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79" name="CorelDRAW" r:id="rId5" imgW="5538216" imgH="2353056" progId="CorelDRAW.Graphic.13">
                  <p:embed/>
                </p:oleObj>
              </mc:Choice>
              <mc:Fallback>
                <p:oleObj name="CorelDRAW" r:id="rId5" imgW="5538216" imgH="2353056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1988" y="2665413"/>
                        <a:ext cx="3533775" cy="150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0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/>
              <a:t>Magnetic focusing</a:t>
            </a:r>
            <a:endParaRPr lang="de-CH" sz="4400"/>
          </a:p>
        </p:txBody>
      </p:sp>
      <p:graphicFrame>
        <p:nvGraphicFramePr>
          <p:cNvPr id="199779" name="Object 99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981200" y="2708275"/>
          <a:ext cx="3352800" cy="140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80" name="CorelDRAW" r:id="rId7" imgW="3837242" imgH="1609390" progId="CorelDRAW.Graphic.13">
                  <p:embed/>
                </p:oleObj>
              </mc:Choice>
              <mc:Fallback>
                <p:oleObj name="CorelDRAW" r:id="rId7" imgW="3837242" imgH="160939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708275"/>
                        <a:ext cx="3352800" cy="1406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784" name="Object 104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2038350" y="2770188"/>
          <a:ext cx="3211513" cy="184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81" name="CorelDRAW" r:id="rId9" imgW="3792717" imgH="2185949" progId="CorelDRAW.Graphic.13">
                  <p:embed/>
                </p:oleObj>
              </mc:Choice>
              <mc:Fallback>
                <p:oleObj name="CorelDRAW" r:id="rId9" imgW="3792717" imgH="2185949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8350" y="2770188"/>
                        <a:ext cx="3211513" cy="1849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3" name="Line 107"/>
          <p:cNvSpPr>
            <a:spLocks noChangeShapeType="1"/>
          </p:cNvSpPr>
          <p:nvPr/>
        </p:nvSpPr>
        <p:spPr bwMode="auto">
          <a:xfrm flipV="1">
            <a:off x="3810000" y="2286000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29704" name="Text Box 108"/>
          <p:cNvSpPr txBox="1">
            <a:spLocks noChangeArrowheads="1"/>
          </p:cNvSpPr>
          <p:nvPr/>
        </p:nvSpPr>
        <p:spPr bwMode="auto">
          <a:xfrm>
            <a:off x="4394200" y="1978025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/>
              <a:t>80 mT</a:t>
            </a:r>
          </a:p>
        </p:txBody>
      </p:sp>
      <p:sp>
        <p:nvSpPr>
          <p:cNvPr id="199789" name="Line 109"/>
          <p:cNvSpPr>
            <a:spLocks noChangeShapeType="1"/>
          </p:cNvSpPr>
          <p:nvPr/>
        </p:nvSpPr>
        <p:spPr bwMode="auto">
          <a:xfrm flipV="1">
            <a:off x="4391025" y="2514600"/>
            <a:ext cx="866775" cy="7429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99790" name="Text Box 110"/>
          <p:cNvSpPr txBox="1">
            <a:spLocks noChangeArrowheads="1"/>
          </p:cNvSpPr>
          <p:nvPr/>
        </p:nvSpPr>
        <p:spPr bwMode="auto">
          <a:xfrm>
            <a:off x="5334000" y="2209800"/>
            <a:ext cx="877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solidFill>
                  <a:srgbClr val="FF0000"/>
                </a:solidFill>
              </a:rPr>
              <a:t>100 mT</a:t>
            </a:r>
          </a:p>
        </p:txBody>
      </p:sp>
      <p:sp>
        <p:nvSpPr>
          <p:cNvPr id="199791" name="Line 111"/>
          <p:cNvSpPr>
            <a:spLocks noChangeShapeType="1"/>
          </p:cNvSpPr>
          <p:nvPr/>
        </p:nvSpPr>
        <p:spPr bwMode="auto">
          <a:xfrm flipV="1">
            <a:off x="4467225" y="2990850"/>
            <a:ext cx="1133475" cy="723900"/>
          </a:xfrm>
          <a:prstGeom prst="line">
            <a:avLst/>
          </a:prstGeom>
          <a:noFill/>
          <a:ln w="9525">
            <a:solidFill>
              <a:srgbClr val="33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99792" name="Text Box 112"/>
          <p:cNvSpPr txBox="1">
            <a:spLocks noChangeArrowheads="1"/>
          </p:cNvSpPr>
          <p:nvPr/>
        </p:nvSpPr>
        <p:spPr bwMode="auto">
          <a:xfrm>
            <a:off x="5410200" y="266700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solidFill>
                  <a:srgbClr val="33CCFF"/>
                </a:solidFill>
              </a:rPr>
              <a:t>50 mT</a:t>
            </a:r>
          </a:p>
        </p:txBody>
      </p:sp>
      <p:graphicFrame>
        <p:nvGraphicFramePr>
          <p:cNvPr id="199819" name="Group 139"/>
          <p:cNvGraphicFramePr>
            <a:graphicFrameLocks noGrp="1"/>
          </p:cNvGraphicFramePr>
          <p:nvPr/>
        </p:nvGraphicFramePr>
        <p:xfrm>
          <a:off x="7162800" y="2362200"/>
          <a:ext cx="1752600" cy="2244727"/>
        </p:xfrm>
        <a:graphic>
          <a:graphicData uri="http://schemas.openxmlformats.org/drawingml/2006/table">
            <a:tbl>
              <a:tblPr/>
              <a:tblGrid>
                <a:gridCol w="841375"/>
                <a:gridCol w="911225"/>
              </a:tblGrid>
              <a:tr h="320131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 (mT)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33" marB="4573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rc (um)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33" marB="4573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766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33" marB="4573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0.48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33" marB="4573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766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33" marB="4573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0.58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33" marB="4573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766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33" marB="4573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0.72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33" marB="4573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766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33" marB="4573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33" marB="4573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766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33" marB="4573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1.44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33" marB="4573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766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33" marB="4573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5.75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33" marB="4573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753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789" grpId="0" animBg="1"/>
      <p:bldP spid="199790" grpId="0"/>
      <p:bldP spid="199791" grpId="0" animBg="1"/>
      <p:bldP spid="19979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/>
          </a:bodyPr>
          <a:lstStyle/>
          <a:p>
            <a:r>
              <a:rPr lang="en-GB" dirty="0"/>
              <a:t>Summary (experimental observations)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990600"/>
            <a:ext cx="8382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Scanning gate microscopy on a </a:t>
            </a:r>
            <a:r>
              <a:rPr lang="en-GB" sz="2800" i="1" dirty="0" smtClean="0"/>
              <a:t>quantum point contact</a:t>
            </a:r>
            <a:r>
              <a:rPr lang="en-GB" sz="2800" dirty="0" smtClean="0"/>
              <a:t>:</a:t>
            </a:r>
          </a:p>
          <a:p>
            <a:endParaRPr lang="en-GB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/>
              <a:t>Imaging electron backscattering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/>
              <a:t>Observation of branches and interference fringes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/>
              <a:t>Detailed investigation of the branching behaviour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/>
              <a:t>Strongly varying interference fringe spacing</a:t>
            </a:r>
          </a:p>
          <a:p>
            <a:endParaRPr lang="en-GB" sz="2800" dirty="0" smtClean="0"/>
          </a:p>
          <a:p>
            <a:r>
              <a:rPr lang="en-GB" sz="2800" dirty="0" smtClean="0"/>
              <a:t>Scanning gate microscopy on a </a:t>
            </a:r>
            <a:r>
              <a:rPr lang="en-GB" sz="2800" i="1" dirty="0" smtClean="0"/>
              <a:t>ballistic stadium</a:t>
            </a:r>
            <a:r>
              <a:rPr lang="en-GB" sz="2800" dirty="0" smtClean="0"/>
              <a:t>:</a:t>
            </a:r>
          </a:p>
          <a:p>
            <a:endParaRPr lang="en-GB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/>
              <a:t>Two fringe pattern close to the constrictions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/>
              <a:t>Measurements at high magnetic fields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/>
              <a:t>Proposed model explains some of the observed features, but not all of them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75044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GB" dirty="0" smtClean="0"/>
              <a:t>Motivation</a:t>
            </a:r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76200" y="800439"/>
            <a:ext cx="5562600" cy="6133761"/>
            <a:chOff x="4191000" y="1219200"/>
            <a:chExt cx="4724400" cy="5209495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000" y="1219200"/>
              <a:ext cx="4724400" cy="52094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7848600" y="1447800"/>
              <a:ext cx="228600" cy="228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Rectangle 7"/>
          <p:cNvSpPr/>
          <p:nvPr/>
        </p:nvSpPr>
        <p:spPr>
          <a:xfrm>
            <a:off x="5562600" y="5798403"/>
            <a:ext cx="396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Wilkinson </a:t>
            </a:r>
            <a:r>
              <a:rPr lang="en-GB" sz="2400" i="1" dirty="0"/>
              <a:t>et al. Nature </a:t>
            </a:r>
            <a:r>
              <a:rPr lang="en-GB" sz="2400" b="1" dirty="0"/>
              <a:t>380, </a:t>
            </a:r>
            <a:endParaRPr lang="en-GB" sz="2400" b="1" dirty="0" smtClean="0"/>
          </a:p>
          <a:p>
            <a:r>
              <a:rPr lang="en-GB" sz="2400" dirty="0" smtClean="0"/>
              <a:t>608 (1996)</a:t>
            </a:r>
            <a:endParaRPr lang="en-GB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667022" y="813137"/>
            <a:ext cx="36442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dirty="0" smtClean="0"/>
              <a:t>Conductance through </a:t>
            </a:r>
          </a:p>
          <a:p>
            <a:r>
              <a:rPr lang="en-GB" sz="3000" dirty="0" smtClean="0"/>
              <a:t>a </a:t>
            </a:r>
            <a:r>
              <a:rPr lang="en-GB" sz="3000" dirty="0" err="1" smtClean="0"/>
              <a:t>tunneling</a:t>
            </a:r>
            <a:r>
              <a:rPr lang="en-GB" sz="3000" dirty="0" smtClean="0"/>
              <a:t> diode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306977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GB" dirty="0" smtClean="0"/>
              <a:t>Motivation</a:t>
            </a:r>
            <a:endParaRPr lang="en-GB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83239"/>
            <a:ext cx="6324600" cy="4946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04800" y="990600"/>
            <a:ext cx="302467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dirty="0" smtClean="0"/>
              <a:t>Experimental data</a:t>
            </a:r>
            <a:endParaRPr lang="en-GB" sz="3000" dirty="0"/>
          </a:p>
        </p:txBody>
      </p:sp>
      <p:sp>
        <p:nvSpPr>
          <p:cNvPr id="11" name="TextBox 10"/>
          <p:cNvSpPr txBox="1"/>
          <p:nvPr/>
        </p:nvSpPr>
        <p:spPr>
          <a:xfrm>
            <a:off x="3563257" y="990600"/>
            <a:ext cx="215174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dirty="0" smtClean="0"/>
              <a:t>Filtered data</a:t>
            </a:r>
            <a:endParaRPr lang="en-GB" sz="3000" dirty="0"/>
          </a:p>
        </p:txBody>
      </p:sp>
      <p:sp>
        <p:nvSpPr>
          <p:cNvPr id="12" name="Rectangle 11"/>
          <p:cNvSpPr/>
          <p:nvPr/>
        </p:nvSpPr>
        <p:spPr>
          <a:xfrm>
            <a:off x="6629400" y="5562600"/>
            <a:ext cx="2743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Crook </a:t>
            </a:r>
            <a:r>
              <a:rPr lang="en-GB" sz="2400" i="1" dirty="0"/>
              <a:t>et al. </a:t>
            </a:r>
            <a:r>
              <a:rPr lang="en-GB" sz="2400" i="1" dirty="0" smtClean="0"/>
              <a:t>PRL </a:t>
            </a:r>
            <a:r>
              <a:rPr lang="en-GB" sz="2400" b="1" dirty="0" smtClean="0"/>
              <a:t>91, </a:t>
            </a:r>
          </a:p>
          <a:p>
            <a:r>
              <a:rPr lang="en-GB" sz="2400" dirty="0" smtClean="0"/>
              <a:t>246803 (2003)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8357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GB" dirty="0" smtClean="0"/>
              <a:t>Motivation</a:t>
            </a:r>
            <a:endParaRPr lang="en-GB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513" y="737067"/>
            <a:ext cx="3949487" cy="5663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76200" y="838200"/>
            <a:ext cx="8748624" cy="5105400"/>
            <a:chOff x="76200" y="838200"/>
            <a:chExt cx="8748624" cy="510540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1295400"/>
              <a:ext cx="2878245" cy="4598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0720" y="1295400"/>
              <a:ext cx="2828620" cy="4648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62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8454" y="1331425"/>
              <a:ext cx="3016370" cy="4610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76200" y="838200"/>
              <a:ext cx="3024674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000" dirty="0" smtClean="0"/>
                <a:t>Experimental data</a:t>
              </a:r>
              <a:endParaRPr lang="en-GB" sz="30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676752" y="838200"/>
              <a:ext cx="1279774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000" dirty="0" smtClean="0"/>
                <a:t>Theory</a:t>
              </a:r>
              <a:endParaRPr lang="en-GB" sz="3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352800" y="838200"/>
              <a:ext cx="2151743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000" dirty="0" smtClean="0"/>
                <a:t>Filtered data</a:t>
              </a:r>
              <a:endParaRPr lang="en-GB" sz="3000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958547" y="6380202"/>
            <a:ext cx="516647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b="1" dirty="0" smtClean="0"/>
              <a:t>No one-to-one correspondence</a:t>
            </a:r>
            <a:endParaRPr lang="en-GB" sz="3000" b="1" dirty="0"/>
          </a:p>
        </p:txBody>
      </p:sp>
      <p:sp>
        <p:nvSpPr>
          <p:cNvPr id="14" name="Rectangle 13"/>
          <p:cNvSpPr/>
          <p:nvPr/>
        </p:nvSpPr>
        <p:spPr>
          <a:xfrm>
            <a:off x="0" y="6370573"/>
            <a:ext cx="914399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600" dirty="0" smtClean="0"/>
              <a:t>Aoki </a:t>
            </a:r>
            <a:r>
              <a:rPr lang="en-GB" sz="2600" i="1" dirty="0"/>
              <a:t>et al. </a:t>
            </a:r>
            <a:r>
              <a:rPr lang="en-GB" sz="2600" i="1" dirty="0" smtClean="0"/>
              <a:t>PRL </a:t>
            </a:r>
            <a:r>
              <a:rPr lang="en-GB" sz="2600" b="1" dirty="0" smtClean="0"/>
              <a:t>108, </a:t>
            </a:r>
            <a:r>
              <a:rPr lang="en-GB" sz="2600" dirty="0" smtClean="0"/>
              <a:t>136804 (2012)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186883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8" t="36094" r="27499" b="29219"/>
          <a:stretch/>
        </p:blipFill>
        <p:spPr bwMode="auto">
          <a:xfrm>
            <a:off x="3276600" y="2067327"/>
            <a:ext cx="5512771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GB" dirty="0" smtClean="0"/>
              <a:t>Sample</a:t>
            </a:r>
            <a:endParaRPr lang="en-GB" dirty="0"/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79388" y="1676400"/>
            <a:ext cx="257795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i="1" dirty="0">
                <a:latin typeface="Arial"/>
                <a:cs typeface="Arial"/>
              </a:rPr>
              <a:t>n</a:t>
            </a:r>
            <a:r>
              <a:rPr lang="en-US" sz="2400" dirty="0">
                <a:latin typeface="Arial"/>
                <a:cs typeface="Arial"/>
              </a:rPr>
              <a:t> = 1.2 × 10</a:t>
            </a:r>
            <a:r>
              <a:rPr lang="en-US" sz="2400" baseline="30000" dirty="0">
                <a:latin typeface="Arial"/>
                <a:cs typeface="Arial"/>
              </a:rPr>
              <a:t>15</a:t>
            </a:r>
            <a:r>
              <a:rPr lang="en-US" sz="2400" dirty="0">
                <a:latin typeface="Arial"/>
                <a:cs typeface="Arial"/>
              </a:rPr>
              <a:t> m</a:t>
            </a:r>
            <a:r>
              <a:rPr lang="en-US" sz="2400" baseline="30000" dirty="0">
                <a:latin typeface="Arial"/>
                <a:cs typeface="Arial"/>
              </a:rPr>
              <a:t>-2</a:t>
            </a:r>
          </a:p>
          <a:p>
            <a:pPr eaLnBrk="1" hangingPunct="1"/>
            <a:r>
              <a:rPr lang="en-US" sz="2400" i="1" dirty="0">
                <a:latin typeface="Arial"/>
                <a:cs typeface="Arial"/>
              </a:rPr>
              <a:t>E</a:t>
            </a:r>
            <a:r>
              <a:rPr lang="en-US" sz="2400" baseline="-25000" dirty="0">
                <a:latin typeface="Arial"/>
                <a:cs typeface="Arial"/>
              </a:rPr>
              <a:t>F </a:t>
            </a:r>
            <a:r>
              <a:rPr lang="en-US" sz="2400" dirty="0">
                <a:latin typeface="Arial"/>
                <a:cs typeface="Arial"/>
              </a:rPr>
              <a:t>= 4 </a:t>
            </a:r>
            <a:r>
              <a:rPr lang="en-US" sz="2400" dirty="0" err="1">
                <a:latin typeface="Arial"/>
                <a:cs typeface="Arial"/>
              </a:rPr>
              <a:t>meV</a:t>
            </a:r>
            <a:endParaRPr lang="en-US" sz="2400" dirty="0">
              <a:latin typeface="Arial"/>
              <a:cs typeface="Arial"/>
            </a:endParaRPr>
          </a:p>
          <a:p>
            <a:pPr eaLnBrk="1" hangingPunct="1"/>
            <a:r>
              <a:rPr lang="de-CH" sz="2400" i="1" dirty="0" err="1">
                <a:latin typeface="Arial"/>
                <a:cs typeface="Arial"/>
              </a:rPr>
              <a:t>λ</a:t>
            </a:r>
            <a:r>
              <a:rPr lang="de-CH" sz="2400" baseline="-25000" dirty="0" err="1">
                <a:latin typeface="Arial"/>
                <a:cs typeface="Arial"/>
              </a:rPr>
              <a:t>F</a:t>
            </a:r>
            <a:r>
              <a:rPr lang="de-CH" sz="2400" dirty="0">
                <a:latin typeface="Arial"/>
                <a:cs typeface="Arial"/>
              </a:rPr>
              <a:t> = 72 </a:t>
            </a:r>
            <a:r>
              <a:rPr lang="de-CH" sz="2400" dirty="0" err="1">
                <a:latin typeface="Arial"/>
                <a:cs typeface="Arial"/>
              </a:rPr>
              <a:t>nm</a:t>
            </a:r>
            <a:endParaRPr lang="de-CH" sz="2400" dirty="0">
              <a:latin typeface="Arial"/>
              <a:cs typeface="Arial"/>
            </a:endParaRPr>
          </a:p>
          <a:p>
            <a:pPr eaLnBrk="1" hangingPunct="1"/>
            <a:r>
              <a:rPr lang="de-CH" sz="2400" i="1" dirty="0">
                <a:latin typeface="Arial"/>
                <a:cs typeface="Arial"/>
              </a:rPr>
              <a:t>µ</a:t>
            </a:r>
            <a:r>
              <a:rPr lang="de-CH" sz="2400" dirty="0">
                <a:latin typeface="Arial"/>
                <a:cs typeface="Arial"/>
              </a:rPr>
              <a:t> = 850 </a:t>
            </a:r>
            <a:r>
              <a:rPr lang="de-CH" sz="2400" dirty="0" smtClean="0">
                <a:latin typeface="Arial"/>
                <a:cs typeface="Arial"/>
              </a:rPr>
              <a:t>m</a:t>
            </a:r>
            <a:r>
              <a:rPr lang="de-CH" sz="2400" baseline="30000" dirty="0" smtClean="0">
                <a:latin typeface="Arial"/>
                <a:cs typeface="Arial"/>
              </a:rPr>
              <a:t>2</a:t>
            </a:r>
            <a:r>
              <a:rPr lang="de-CH" sz="2400" dirty="0" smtClean="0">
                <a:latin typeface="Arial"/>
                <a:cs typeface="Arial"/>
              </a:rPr>
              <a:t>/Vs</a:t>
            </a:r>
          </a:p>
          <a:p>
            <a:pPr eaLnBrk="1" hangingPunct="1"/>
            <a:r>
              <a:rPr lang="de-CH" sz="2400" i="1" dirty="0" smtClean="0">
                <a:latin typeface="Arial"/>
                <a:cs typeface="Arial"/>
              </a:rPr>
              <a:t>l</a:t>
            </a:r>
            <a:r>
              <a:rPr lang="de-CH" sz="2400" baseline="-25000" dirty="0" smtClean="0">
                <a:latin typeface="Arial"/>
                <a:cs typeface="Arial"/>
              </a:rPr>
              <a:t>p</a:t>
            </a:r>
            <a:r>
              <a:rPr lang="de-CH" sz="2400" dirty="0" smtClean="0">
                <a:latin typeface="Arial"/>
                <a:cs typeface="Arial"/>
              </a:rPr>
              <a:t> = 49 µm</a:t>
            </a:r>
            <a:endParaRPr lang="de-CH" sz="2400" dirty="0">
              <a:latin typeface="Arial"/>
              <a:cs typeface="Arial"/>
            </a:endParaRPr>
          </a:p>
          <a:p>
            <a:pPr eaLnBrk="1" hangingPunct="1"/>
            <a:r>
              <a:rPr lang="de-CH" sz="2400" i="1" dirty="0" smtClean="0">
                <a:latin typeface="Arial"/>
                <a:cs typeface="Arial"/>
              </a:rPr>
              <a:t>D</a:t>
            </a:r>
            <a:r>
              <a:rPr lang="de-CH" sz="2400" baseline="-25000" dirty="0">
                <a:latin typeface="Arial"/>
                <a:cs typeface="Arial"/>
              </a:rPr>
              <a:t>S</a:t>
            </a:r>
            <a:r>
              <a:rPr lang="de-CH" sz="2400" baseline="-25000" dirty="0" smtClean="0">
                <a:latin typeface="Arial"/>
                <a:cs typeface="Arial"/>
              </a:rPr>
              <a:t>tadium</a:t>
            </a:r>
            <a:r>
              <a:rPr lang="de-CH" sz="2400" dirty="0" smtClean="0">
                <a:latin typeface="Arial"/>
                <a:cs typeface="Arial"/>
              </a:rPr>
              <a:t> = 3 </a:t>
            </a:r>
            <a:r>
              <a:rPr lang="de-CH" sz="2400" dirty="0">
                <a:latin typeface="Arial"/>
                <a:cs typeface="Arial"/>
              </a:rPr>
              <a:t>µm</a:t>
            </a:r>
            <a:endParaRPr lang="de-CH" sz="2400" dirty="0" smtClean="0"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388" y="5248870"/>
            <a:ext cx="25779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latin typeface="Arial" pitchFamily="34" charset="0"/>
                <a:cs typeface="Arial" pitchFamily="34" charset="0"/>
              </a:rPr>
              <a:t>Excellent wafers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C. Reichl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W.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Wegscheider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ETH Zurich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34441" y="1417882"/>
            <a:ext cx="239572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dirty="0" smtClean="0">
                <a:solidFill>
                  <a:srgbClr val="FF0000"/>
                </a:solidFill>
              </a:rPr>
              <a:t>Golden top gates</a:t>
            </a:r>
            <a:endParaRPr lang="en-GB" sz="2500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158596" y="1906438"/>
            <a:ext cx="550653" cy="484516"/>
          </a:xfrm>
          <a:prstGeom prst="straightConnector1">
            <a:avLst/>
          </a:prstGeom>
          <a:ln w="28575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876136" y="3124200"/>
            <a:ext cx="772064" cy="19049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3200400" y="3824377"/>
            <a:ext cx="73770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dirty="0" smtClean="0">
                <a:solidFill>
                  <a:srgbClr val="FF0000"/>
                </a:solidFill>
              </a:rPr>
              <a:t>QPC</a:t>
            </a:r>
            <a:endParaRPr lang="en-GB" sz="25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3710226"/>
            <a:ext cx="123033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dirty="0" smtClean="0">
                <a:solidFill>
                  <a:srgbClr val="FF0000"/>
                </a:solidFill>
              </a:rPr>
              <a:t>Ballistic</a:t>
            </a:r>
          </a:p>
          <a:p>
            <a:r>
              <a:rPr lang="en-GB" sz="2500" dirty="0" smtClean="0">
                <a:solidFill>
                  <a:srgbClr val="FF0000"/>
                </a:solidFill>
              </a:rPr>
              <a:t>stadium</a:t>
            </a:r>
            <a:endParaRPr lang="en-GB" sz="25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57754" y="2313317"/>
            <a:ext cx="89902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dirty="0" smtClean="0">
                <a:solidFill>
                  <a:srgbClr val="FF0000"/>
                </a:solidFill>
              </a:rPr>
              <a:t>2DEG</a:t>
            </a:r>
            <a:endParaRPr lang="en-GB" sz="2500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7466161" y="2639835"/>
            <a:ext cx="11412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697638" y="2133600"/>
            <a:ext cx="824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1 µm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57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600" y="1600200"/>
            <a:ext cx="4876800" cy="3657600"/>
          </a:xfrm>
          <a:prstGeom prst="rect">
            <a:avLst/>
          </a:prstGeom>
        </p:spPr>
      </p:pic>
      <p:sp>
        <p:nvSpPr>
          <p:cNvPr id="22611" name="Rectangle 8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en-GB" smtClean="0"/>
              <a:t>Quantum point contact</a:t>
            </a:r>
          </a:p>
        </p:txBody>
      </p:sp>
      <p:grpSp>
        <p:nvGrpSpPr>
          <p:cNvPr id="4107" name="Group 51"/>
          <p:cNvGrpSpPr>
            <a:grpSpLocks/>
          </p:cNvGrpSpPr>
          <p:nvPr/>
        </p:nvGrpSpPr>
        <p:grpSpPr bwMode="auto">
          <a:xfrm>
            <a:off x="7088188" y="1738313"/>
            <a:ext cx="1903412" cy="547687"/>
            <a:chOff x="4128" y="1095"/>
            <a:chExt cx="1199" cy="345"/>
          </a:xfrm>
        </p:grpSpPr>
        <p:sp>
          <p:nvSpPr>
            <p:cNvPr id="22580" name="Line 52"/>
            <p:cNvSpPr>
              <a:spLocks noChangeShapeType="1"/>
            </p:cNvSpPr>
            <p:nvPr/>
          </p:nvSpPr>
          <p:spPr bwMode="auto">
            <a:xfrm flipV="1">
              <a:off x="4128" y="1140"/>
              <a:ext cx="1" cy="22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22581" name="Line 53"/>
            <p:cNvSpPr>
              <a:spLocks noChangeShapeType="1"/>
            </p:cNvSpPr>
            <p:nvPr/>
          </p:nvSpPr>
          <p:spPr bwMode="auto">
            <a:xfrm>
              <a:off x="4130" y="1141"/>
              <a:ext cx="956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22582" name="Line 54"/>
            <p:cNvSpPr>
              <a:spLocks noChangeShapeType="1"/>
            </p:cNvSpPr>
            <p:nvPr/>
          </p:nvSpPr>
          <p:spPr bwMode="auto">
            <a:xfrm>
              <a:off x="5279" y="1141"/>
              <a:ext cx="1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22583" name="Line 55"/>
            <p:cNvSpPr>
              <a:spLocks noChangeShapeType="1"/>
            </p:cNvSpPr>
            <p:nvPr/>
          </p:nvSpPr>
          <p:spPr bwMode="auto">
            <a:xfrm>
              <a:off x="5231" y="1237"/>
              <a:ext cx="96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22584" name="Line 56"/>
            <p:cNvSpPr>
              <a:spLocks noChangeShapeType="1"/>
            </p:cNvSpPr>
            <p:nvPr/>
          </p:nvSpPr>
          <p:spPr bwMode="auto">
            <a:xfrm>
              <a:off x="5253" y="1257"/>
              <a:ext cx="6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22585" name="Line 57"/>
            <p:cNvSpPr>
              <a:spLocks noChangeShapeType="1"/>
            </p:cNvSpPr>
            <p:nvPr/>
          </p:nvSpPr>
          <p:spPr bwMode="auto">
            <a:xfrm>
              <a:off x="5271" y="1279"/>
              <a:ext cx="26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22586" name="Line 58"/>
            <p:cNvSpPr>
              <a:spLocks noChangeShapeType="1"/>
            </p:cNvSpPr>
            <p:nvPr/>
          </p:nvSpPr>
          <p:spPr bwMode="auto">
            <a:xfrm>
              <a:off x="5110" y="1095"/>
              <a:ext cx="1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22587" name="Line 59"/>
            <p:cNvSpPr>
              <a:spLocks noChangeShapeType="1"/>
            </p:cNvSpPr>
            <p:nvPr/>
          </p:nvSpPr>
          <p:spPr bwMode="auto">
            <a:xfrm>
              <a:off x="5088" y="1116"/>
              <a:ext cx="1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22588" name="Line 60"/>
            <p:cNvSpPr>
              <a:spLocks noChangeShapeType="1"/>
            </p:cNvSpPr>
            <p:nvPr/>
          </p:nvSpPr>
          <p:spPr bwMode="auto">
            <a:xfrm>
              <a:off x="5114" y="1141"/>
              <a:ext cx="164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22589" name="Line 61"/>
            <p:cNvSpPr>
              <a:spLocks noChangeShapeType="1"/>
            </p:cNvSpPr>
            <p:nvPr/>
          </p:nvSpPr>
          <p:spPr bwMode="auto">
            <a:xfrm flipV="1">
              <a:off x="4898" y="1141"/>
              <a:ext cx="1" cy="2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</p:grpSp>
      <p:sp>
        <p:nvSpPr>
          <p:cNvPr id="4146" name="Text Box 50"/>
          <p:cNvSpPr txBox="1">
            <a:spLocks noChangeArrowheads="1"/>
          </p:cNvSpPr>
          <p:nvPr/>
        </p:nvSpPr>
        <p:spPr bwMode="auto">
          <a:xfrm>
            <a:off x="5029200" y="1371600"/>
            <a:ext cx="1405385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500" dirty="0"/>
              <a:t>Top gates</a:t>
            </a:r>
          </a:p>
        </p:txBody>
      </p:sp>
      <p:sp>
        <p:nvSpPr>
          <p:cNvPr id="4147" name="Text Box 51"/>
          <p:cNvSpPr txBox="1">
            <a:spLocks noChangeArrowheads="1"/>
          </p:cNvSpPr>
          <p:nvPr/>
        </p:nvSpPr>
        <p:spPr bwMode="auto">
          <a:xfrm>
            <a:off x="5715000" y="4495800"/>
            <a:ext cx="899029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500" dirty="0"/>
              <a:t>2DEG</a:t>
            </a:r>
          </a:p>
        </p:txBody>
      </p:sp>
      <p:sp>
        <p:nvSpPr>
          <p:cNvPr id="4148" name="Line 52"/>
          <p:cNvSpPr>
            <a:spLocks noChangeShapeType="1"/>
          </p:cNvSpPr>
          <p:nvPr/>
        </p:nvSpPr>
        <p:spPr bwMode="auto">
          <a:xfrm>
            <a:off x="6019800" y="1752600"/>
            <a:ext cx="5334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49" name="Line 53"/>
          <p:cNvSpPr>
            <a:spLocks noChangeShapeType="1"/>
          </p:cNvSpPr>
          <p:nvPr/>
        </p:nvSpPr>
        <p:spPr bwMode="auto">
          <a:xfrm flipV="1">
            <a:off x="6400800" y="3962400"/>
            <a:ext cx="6096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6915679" y="2671762"/>
            <a:ext cx="457200" cy="533400"/>
          </a:xfrm>
          <a:prstGeom prst="straightConnector1">
            <a:avLst/>
          </a:prstGeom>
          <a:ln w="25400">
            <a:solidFill>
              <a:srgbClr val="FF0000"/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942666" y="3124201"/>
            <a:ext cx="190302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dirty="0" smtClean="0">
                <a:solidFill>
                  <a:srgbClr val="FF0000"/>
                </a:solidFill>
              </a:rPr>
              <a:t>Electron flow</a:t>
            </a:r>
            <a:endParaRPr lang="en-GB" sz="2500" dirty="0">
              <a:solidFill>
                <a:srgbClr val="FF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-76200" y="3505200"/>
            <a:ext cx="3200400" cy="3436938"/>
            <a:chOff x="-76200" y="3505200"/>
            <a:chExt cx="3200400" cy="3436938"/>
          </a:xfrm>
        </p:grpSpPr>
        <p:sp>
          <p:nvSpPr>
            <p:cNvPr id="35" name="Text Box 67"/>
            <p:cNvSpPr txBox="1">
              <a:spLocks noChangeArrowheads="1"/>
            </p:cNvSpPr>
            <p:nvPr/>
          </p:nvSpPr>
          <p:spPr bwMode="auto">
            <a:xfrm>
              <a:off x="127000" y="3505200"/>
              <a:ext cx="2997200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GB" sz="2000" dirty="0"/>
                <a:t>D. A. </a:t>
              </a:r>
              <a:r>
                <a:rPr lang="en-GB" sz="2000" dirty="0" err="1"/>
                <a:t>Wharam</a:t>
              </a:r>
              <a:r>
                <a:rPr lang="en-GB" sz="2000" dirty="0"/>
                <a:t> </a:t>
              </a:r>
              <a:r>
                <a:rPr lang="en-GB" sz="2000" i="1" dirty="0"/>
                <a:t>et al</a:t>
              </a:r>
              <a:r>
                <a:rPr lang="en-GB" sz="2000" dirty="0"/>
                <a:t>., 1988</a:t>
              </a:r>
            </a:p>
            <a:p>
              <a:r>
                <a:rPr lang="en-GB" sz="2000" dirty="0"/>
                <a:t>B. J. van </a:t>
              </a:r>
              <a:r>
                <a:rPr lang="en-GB" sz="2000" dirty="0" err="1"/>
                <a:t>Wees</a:t>
              </a:r>
              <a:r>
                <a:rPr lang="en-GB" sz="2000" dirty="0"/>
                <a:t> </a:t>
              </a:r>
              <a:r>
                <a:rPr lang="en-GB" sz="2000" i="1" dirty="0"/>
                <a:t>et al</a:t>
              </a:r>
              <a:r>
                <a:rPr lang="en-GB" sz="2000" dirty="0"/>
                <a:t>., 1988</a:t>
              </a:r>
            </a:p>
          </p:txBody>
        </p:sp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33319792"/>
                </p:ext>
              </p:extLst>
            </p:nvPr>
          </p:nvGraphicFramePr>
          <p:xfrm>
            <a:off x="-76200" y="3962400"/>
            <a:ext cx="3033616" cy="2979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71" r:id="rId4" imgW="3218400" imgH="3160800" progId="">
                    <p:embed/>
                  </p:oleObj>
                </mc:Choice>
                <mc:Fallback>
                  <p:oleObj r:id="rId4" imgW="3218400" imgH="3160800" progId="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-76200" y="3962400"/>
                          <a:ext cx="3033616" cy="29797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93829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6985</TotalTime>
  <Words>1325</Words>
  <Application>Microsoft Office PowerPoint</Application>
  <PresentationFormat>On-screen Show (4:3)</PresentationFormat>
  <Paragraphs>412</Paragraphs>
  <Slides>48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1" baseType="lpstr">
      <vt:lpstr>Office Theme</vt:lpstr>
      <vt:lpstr>Equation</vt:lpstr>
      <vt:lpstr>CorelDRAW</vt:lpstr>
      <vt:lpstr>Imaging transmission of nanostructures in a high-mobility heterostructure</vt:lpstr>
      <vt:lpstr>Motivation</vt:lpstr>
      <vt:lpstr>Motivation</vt:lpstr>
      <vt:lpstr>Motivation</vt:lpstr>
      <vt:lpstr>Motivation</vt:lpstr>
      <vt:lpstr>Motivation</vt:lpstr>
      <vt:lpstr>Motivation</vt:lpstr>
      <vt:lpstr>Sample</vt:lpstr>
      <vt:lpstr>Quantum point contact</vt:lpstr>
      <vt:lpstr>PowerPoint Presentation</vt:lpstr>
      <vt:lpstr>Electron backscattering through the QPC</vt:lpstr>
      <vt:lpstr>Scanning gate microscopy on a QPC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Magnetic field dependence</vt:lpstr>
      <vt:lpstr>PowerPoint Presentation</vt:lpstr>
      <vt:lpstr>Magnetic field dependence</vt:lpstr>
      <vt:lpstr>PowerPoint Presentation</vt:lpstr>
      <vt:lpstr>Magnetic field dependence</vt:lpstr>
      <vt:lpstr>Magnetic field dependence</vt:lpstr>
      <vt:lpstr>Magnetic field dependence</vt:lpstr>
      <vt:lpstr>Magnetic field dependence</vt:lpstr>
      <vt:lpstr>Summary (experimental observations)</vt:lpstr>
      <vt:lpstr>Summary (experimental features not covered by the model)</vt:lpstr>
      <vt:lpstr>PowerPoint Presentation</vt:lpstr>
      <vt:lpstr>Numerical simulations (top panel) vs. experiment (bottom panel)</vt:lpstr>
      <vt:lpstr>Features not explained by simulations</vt:lpstr>
      <vt:lpstr>Numerical simulations (B = 0 mT): same as in the previous slide, but the color scales are different</vt:lpstr>
      <vt:lpstr>SGM technique</vt:lpstr>
      <vt:lpstr>Influence of the tip on the conductance</vt:lpstr>
      <vt:lpstr>Scanning inside the stadium</vt:lpstr>
      <vt:lpstr>Scanning inside the stadium</vt:lpstr>
      <vt:lpstr>Profiles</vt:lpstr>
      <vt:lpstr>Profiles</vt:lpstr>
      <vt:lpstr>Profiles</vt:lpstr>
      <vt:lpstr>Magnetoresistance measurements</vt:lpstr>
      <vt:lpstr>Magnetoresistance measurements</vt:lpstr>
      <vt:lpstr>PowerPoint Presentation</vt:lpstr>
      <vt:lpstr>Summary (experimental observations)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Interference of electrons in backscattering through nanostructures </dc:title>
  <dc:creator>Aleksey</dc:creator>
  <cp:lastModifiedBy>Aleksey</cp:lastModifiedBy>
  <cp:revision>271</cp:revision>
  <dcterms:created xsi:type="dcterms:W3CDTF">2006-08-16T00:00:00Z</dcterms:created>
  <dcterms:modified xsi:type="dcterms:W3CDTF">2012-09-14T06:18:46Z</dcterms:modified>
</cp:coreProperties>
</file>