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762" r:id="rId2"/>
    <p:sldId id="1711" r:id="rId3"/>
    <p:sldId id="1780" r:id="rId4"/>
    <p:sldId id="1680" r:id="rId5"/>
    <p:sldId id="1763" r:id="rId6"/>
    <p:sldId id="1786" r:id="rId7"/>
    <p:sldId id="1764" r:id="rId8"/>
    <p:sldId id="1782" r:id="rId9"/>
    <p:sldId id="1783" r:id="rId10"/>
    <p:sldId id="1784" r:id="rId11"/>
    <p:sldId id="1785" r:id="rId12"/>
    <p:sldId id="1787" r:id="rId13"/>
    <p:sldId id="1788" r:id="rId14"/>
    <p:sldId id="1654" r:id="rId15"/>
    <p:sldId id="1765" r:id="rId16"/>
    <p:sldId id="1720" r:id="rId17"/>
    <p:sldId id="1723" r:id="rId18"/>
    <p:sldId id="1757" r:id="rId19"/>
    <p:sldId id="1791" r:id="rId20"/>
    <p:sldId id="1789" r:id="rId21"/>
    <p:sldId id="1771" r:id="rId22"/>
    <p:sldId id="1776" r:id="rId23"/>
    <p:sldId id="1790" r:id="rId24"/>
    <p:sldId id="1778" r:id="rId25"/>
    <p:sldId id="1779" r:id="rId26"/>
    <p:sldId id="1774" r:id="rId27"/>
    <p:sldId id="1749" r:id="rId28"/>
    <p:sldId id="1750" r:id="rId29"/>
    <p:sldId id="1758" r:id="rId30"/>
    <p:sldId id="1759" r:id="rId31"/>
    <p:sldId id="1760" r:id="rId32"/>
    <p:sldId id="1754" r:id="rId33"/>
    <p:sldId id="1751" r:id="rId34"/>
  </p:sldIdLst>
  <p:sldSz cx="9144000" cy="6858000" type="screen4x3"/>
  <p:notesSz cx="6662738" cy="98663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i="1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i="1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i="1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i="1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i="1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0000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  <a:srgbClr val="CC00FF"/>
    <a:srgbClr val="CC0099"/>
    <a:srgbClr val="800080"/>
    <a:srgbClr val="FFFFFF"/>
    <a:srgbClr val="990099"/>
    <a:srgbClr val="CC66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3" autoAdjust="0"/>
    <p:restoredTop sz="86379" autoAdjust="0"/>
  </p:normalViewPr>
  <p:slideViewPr>
    <p:cSldViewPr snapToObjects="1">
      <p:cViewPr>
        <p:scale>
          <a:sx n="71" d="100"/>
          <a:sy n="71" d="100"/>
        </p:scale>
        <p:origin x="-1686" y="-192"/>
      </p:cViewPr>
      <p:guideLst>
        <p:guide orient="horz" pos="4176"/>
        <p:guide orient="horz" pos="480"/>
        <p:guide orient="horz" pos="2590"/>
        <p:guide pos="5605"/>
        <p:guide pos="155"/>
        <p:guide pos="4292"/>
        <p:guide pos="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3" d="100"/>
        <a:sy n="73" d="100"/>
      </p:scale>
      <p:origin x="0" y="1914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8C81C4E-0D60-4CEC-B3FD-98538D968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4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838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6138" y="7588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05350"/>
            <a:ext cx="485616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4500"/>
            <a:ext cx="29146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34500"/>
            <a:ext cx="2838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 defTabSz="904875">
              <a:spcBef>
                <a:spcPct val="0"/>
              </a:spcBef>
              <a:defRPr sz="1200" i="0" baseline="300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7269D7F-94EC-4912-8CAD-5F07932C4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37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64B6-DB5A-427B-8825-FB6B815D9551}" type="slidenum">
              <a:rPr lang="en-GB"/>
              <a:pPr/>
              <a:t>1</a:t>
            </a:fld>
            <a:endParaRPr lang="en-GB"/>
          </a:p>
        </p:txBody>
      </p:sp>
      <p:sp>
        <p:nvSpPr>
          <p:cNvPr id="22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64B6-DB5A-427B-8825-FB6B815D9551}" type="slidenum">
              <a:rPr lang="en-GB"/>
              <a:pPr/>
              <a:t>2</a:t>
            </a:fld>
            <a:endParaRPr lang="en-GB"/>
          </a:p>
        </p:txBody>
      </p:sp>
      <p:sp>
        <p:nvSpPr>
          <p:cNvPr id="22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64B6-DB5A-427B-8825-FB6B815D9551}" type="slidenum">
              <a:rPr lang="en-GB"/>
              <a:pPr/>
              <a:t>3</a:t>
            </a:fld>
            <a:endParaRPr lang="en-GB"/>
          </a:p>
        </p:txBody>
      </p:sp>
      <p:sp>
        <p:nvSpPr>
          <p:cNvPr id="22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C71A4-9125-46BB-8991-D44974ED8AA6}" type="slidenum">
              <a:rPr lang="en-GB"/>
              <a:pPr/>
              <a:t>14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% CQDEnergiesFinal</a:t>
            </a:r>
          </a:p>
          <a:p>
            <a:pPr eaLnBrk="1" hangingPunct="1"/>
            <a:r>
              <a:rPr lang="en-US" smtClean="0"/>
              <a:t>% Author    : Jeroen Elzerman</a:t>
            </a:r>
          </a:p>
          <a:p>
            <a:pPr eaLnBrk="1" hangingPunct="1"/>
            <a:r>
              <a:rPr lang="en-US" smtClean="0"/>
              <a:t>% Date      : 2009.07.31</a:t>
            </a:r>
          </a:p>
          <a:p>
            <a:pPr eaLnBrk="1" hangingPunct="1"/>
            <a:r>
              <a:rPr lang="en-US" smtClean="0"/>
              <a:t>% Version   : 0.1</a:t>
            </a:r>
          </a:p>
          <a:p>
            <a:pPr eaLnBrk="1" hangingPunct="1"/>
            <a:r>
              <a:rPr lang="en-US" smtClean="0"/>
              <a:t>% Plots the transition energies for a set of inital and a set of final</a:t>
            </a:r>
          </a:p>
          <a:p>
            <a:pPr eaLnBrk="1" hangingPunct="1"/>
            <a:r>
              <a:rPr lang="en-US" smtClean="0"/>
              <a:t>% states in a double dot. Includes B-field dependence. Hole can sit in either blue</a:t>
            </a:r>
          </a:p>
          <a:p>
            <a:pPr eaLnBrk="1" hangingPunct="1"/>
            <a:r>
              <a:rPr lang="en-US" smtClean="0"/>
              <a:t>% or red QD.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addpath('D:\Scripts\ScriptsNew3\Functions');</a:t>
            </a:r>
          </a:p>
          <a:p>
            <a:pPr eaLnBrk="1" hangingPunct="1"/>
            <a:r>
              <a:rPr lang="en-US" smtClean="0"/>
              <a:t>clc;</a:t>
            </a:r>
          </a:p>
          <a:p>
            <a:pPr eaLnBrk="1" hangingPunct="1"/>
            <a:r>
              <a:rPr lang="en-US" smtClean="0"/>
              <a:t>close all;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n = 1000;                       % number of points on gate voltage-axis</a:t>
            </a:r>
          </a:p>
          <a:p>
            <a:pPr eaLnBrk="1" hangingPunct="1"/>
            <a:r>
              <a:rPr lang="en-US" smtClean="0"/>
              <a:t>nE = 5000;                      % number of points on energy-axis</a:t>
            </a:r>
          </a:p>
          <a:p>
            <a:pPr eaLnBrk="1" hangingPunct="1"/>
            <a:r>
              <a:rPr lang="en-US" smtClean="0"/>
              <a:t>Vg1 = -580;                     % transition from X0 to X-1 in gate voltage [mVg]</a:t>
            </a:r>
          </a:p>
          <a:p>
            <a:pPr eaLnBrk="1" hangingPunct="1"/>
            <a:r>
              <a:rPr lang="en-US" smtClean="0"/>
              <a:t>Vg2 = -220;                     % transition from X-1 to X-2 in gate voltage [mVg]</a:t>
            </a:r>
          </a:p>
          <a:p>
            <a:pPr eaLnBrk="1" hangingPunct="1"/>
            <a:r>
              <a:rPr lang="en-US" smtClean="0"/>
              <a:t>Vg3 = -180;                     % transition from X-2 to X-3 in gate voltage [mVg]</a:t>
            </a:r>
          </a:p>
          <a:p>
            <a:pPr eaLnBrk="1" hangingPunct="1"/>
            <a:r>
              <a:rPr lang="en-US" smtClean="0"/>
              <a:t>s_id = 0.05;                    % indirect transition strength (compared to direct)</a:t>
            </a:r>
          </a:p>
          <a:p>
            <a:pPr eaLnBrk="1" hangingPunct="1"/>
            <a:r>
              <a:rPr lang="en-US" smtClean="0"/>
              <a:t>s_d = 0.05;                     % dark transition strength (compared to bright)</a:t>
            </a:r>
          </a:p>
          <a:p>
            <a:pPr eaLnBrk="1" hangingPunct="1"/>
            <a:r>
              <a:rPr lang="en-US" smtClean="0"/>
              <a:t>s_b = 0.5;                      % blue transition strenght (compared to red)</a:t>
            </a:r>
          </a:p>
          <a:p>
            <a:pPr eaLnBrk="1" hangingPunct="1"/>
            <a:r>
              <a:rPr lang="en-US" smtClean="0"/>
              <a:t>leverarm = 9/175;               % leverarm determining detuning between two dots</a:t>
            </a:r>
          </a:p>
          <a:p>
            <a:pPr eaLnBrk="1" hangingPunct="1"/>
            <a:r>
              <a:rPr lang="en-US" smtClean="0"/>
              <a:t>Vgate = linspace(-600,600,n);   % gate voltage [mV]</a:t>
            </a:r>
          </a:p>
          <a:p>
            <a:pPr eaLnBrk="1" hangingPunct="1"/>
            <a:r>
              <a:rPr lang="en-US" smtClean="0"/>
              <a:t>Ed = -Vgate*leverarm;           % energy detuning [meV] between dots (Eright - Eleft, with E-right = 0)</a:t>
            </a:r>
          </a:p>
          <a:p>
            <a:pPr eaLnBrk="1" hangingPunct="1"/>
            <a:r>
              <a:rPr lang="en-US" smtClean="0"/>
              <a:t>index1 = min(find(Vgate&gt;Vg1));  % index of Vgate-array corresponding to Vg1</a:t>
            </a:r>
          </a:p>
          <a:p>
            <a:pPr eaLnBrk="1" hangingPunct="1"/>
            <a:r>
              <a:rPr lang="en-US" smtClean="0"/>
              <a:t>index2 = min(find(Vgate&gt;Vg2));  % index of Vgate-array corresponding to Vg2</a:t>
            </a:r>
          </a:p>
          <a:p>
            <a:pPr eaLnBrk="1" hangingPunct="1"/>
            <a:r>
              <a:rPr lang="en-US" smtClean="0"/>
              <a:t>index3 = min(find(Vgate&gt;Vg3));  % index of Vgate-array corresponding to Vg3</a:t>
            </a:r>
          </a:p>
          <a:p>
            <a:pPr eaLnBrk="1" hangingPunct="1"/>
            <a:r>
              <a:rPr lang="en-US" smtClean="0"/>
              <a:t>B = linspace(0,4,n)';           % B-field [T]</a:t>
            </a:r>
          </a:p>
          <a:p>
            <a:pPr eaLnBrk="1" hangingPunct="1"/>
            <a:r>
              <a:rPr lang="en-US" smtClean="0"/>
              <a:t>%Ze1 = 0.6*B*0.5*56.8E-3;       % half the Zeeman splitting [meV] for the electron (g-factor ~ 0.6)</a:t>
            </a:r>
          </a:p>
          <a:p>
            <a:pPr eaLnBrk="1" hangingPunct="1"/>
            <a:r>
              <a:rPr lang="en-US" smtClean="0"/>
              <a:t>%Zh2 = 1.3*B*0.5*56.8E-3;       % half the Zeeman splitting [meV] for the hole (g-factor ~ 1.2)</a:t>
            </a:r>
          </a:p>
          <a:p>
            <a:pPr eaLnBrk="1" hangingPunct="1"/>
            <a:r>
              <a:rPr lang="en-US" smtClean="0"/>
              <a:t>Ze1 = 0.0;                      % half the Zeeman splitting [meV at 1T] for an electron in dot 1</a:t>
            </a:r>
          </a:p>
          <a:p>
            <a:pPr eaLnBrk="1" hangingPunct="1"/>
            <a:r>
              <a:rPr lang="en-US" smtClean="0"/>
              <a:t>Ze2 = 0.0;                      % half the Zeeman splitting [meV at 1T] for an electron in dot 2</a:t>
            </a:r>
          </a:p>
          <a:p>
            <a:pPr eaLnBrk="1" hangingPunct="1"/>
            <a:r>
              <a:rPr lang="en-US" smtClean="0"/>
              <a:t>Zh1 = 0.0;                      % half the Zeeman splitting [meV at 1T] for a hole in dot 1</a:t>
            </a:r>
          </a:p>
          <a:p>
            <a:pPr eaLnBrk="1" hangingPunct="1"/>
            <a:r>
              <a:rPr lang="en-US" smtClean="0"/>
              <a:t>Zh2 = 0.0;                      % half the Zeeman splitting [meV at 1T] for a hole in dot 2</a:t>
            </a:r>
          </a:p>
          <a:p>
            <a:pPr eaLnBrk="1" hangingPunct="1"/>
            <a:r>
              <a:rPr lang="en-US" smtClean="0"/>
              <a:t>X0R = 1290;                     % X0R energy [meV]</a:t>
            </a:r>
          </a:p>
          <a:p>
            <a:pPr eaLnBrk="1" hangingPunct="1"/>
            <a:r>
              <a:rPr lang="en-US" smtClean="0"/>
              <a:t>X0B = 1310;                     % X0B energy [meV]</a:t>
            </a:r>
          </a:p>
          <a:p>
            <a:pPr eaLnBrk="1" hangingPunct="1"/>
            <a:r>
              <a:rPr lang="en-US" smtClean="0"/>
              <a:t>HWHM = 0.05;                    % transition energy width [meV]</a:t>
            </a:r>
          </a:p>
          <a:p>
            <a:pPr eaLnBrk="1" hangingPunct="1"/>
            <a:r>
              <a:rPr lang="en-US" smtClean="0"/>
              <a:t>E = linspace(X0R-10,X0B-15,nE); % range for plotting transition energies [meV]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th_1h = 0.1;                    % 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te_1e = 0.5;                    % 1e</a:t>
            </a:r>
          </a:p>
          <a:p>
            <a:pPr eaLnBrk="1" hangingPunct="1"/>
            <a:r>
              <a:rPr lang="en-US" smtClean="0"/>
              <a:t>Ed1_1e = 0;                     % 1e</a:t>
            </a:r>
          </a:p>
          <a:p>
            <a:pPr eaLnBrk="1" hangingPunct="1"/>
            <a:r>
              <a:rPr lang="en-US" smtClean="0"/>
              <a:t>ER_1e = 0;                      % 1e</a:t>
            </a:r>
          </a:p>
          <a:p>
            <a:pPr eaLnBrk="1" hangingPunct="1"/>
            <a:r>
              <a:rPr lang="en-US" smtClean="0"/>
              <a:t>EB_1e = 0;                      % 1e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VRR_ee = 20;                    % 2e</a:t>
            </a:r>
          </a:p>
          <a:p>
            <a:pPr eaLnBrk="1" hangingPunct="1"/>
            <a:r>
              <a:rPr lang="en-US" smtClean="0"/>
              <a:t>VBB_ee = 22;                    % 2e                  </a:t>
            </a:r>
          </a:p>
          <a:p>
            <a:pPr eaLnBrk="1" hangingPunct="1"/>
            <a:r>
              <a:rPr lang="en-US" smtClean="0"/>
              <a:t>VBR_ee = 10;                    % 2e</a:t>
            </a:r>
          </a:p>
          <a:p>
            <a:pPr eaLnBrk="1" hangingPunct="1"/>
            <a:r>
              <a:rPr lang="en-US" smtClean="0"/>
              <a:t>J_ee = 0.0;                     % 2e (= VBRBR)</a:t>
            </a:r>
          </a:p>
          <a:p>
            <a:pPr eaLnBrk="1" hangingPunct="1"/>
            <a:r>
              <a:rPr lang="en-US" smtClean="0"/>
              <a:t>VBBBR_ee = 0;                   % 2e</a:t>
            </a:r>
          </a:p>
          <a:p>
            <a:pPr eaLnBrk="1" hangingPunct="1"/>
            <a:r>
              <a:rPr lang="en-US" smtClean="0"/>
              <a:t>t_ee = sqrt(2)*(te_1e+VBBBR_ee);% 2e</a:t>
            </a:r>
          </a:p>
          <a:p>
            <a:pPr eaLnBrk="1" hangingPunct="1"/>
            <a:r>
              <a:rPr lang="en-US" smtClean="0"/>
              <a:t>Ed1_ee = VBB_ee - VBR_ee;       % 2e</a:t>
            </a:r>
          </a:p>
          <a:p>
            <a:pPr eaLnBrk="1" hangingPunct="1"/>
            <a:r>
              <a:rPr lang="en-US" smtClean="0"/>
              <a:t>Ed2_ee = -VRR_ee + VBR_ee;      % 2e</a:t>
            </a:r>
          </a:p>
          <a:p>
            <a:pPr eaLnBrk="1" hangingPunct="1"/>
            <a:r>
              <a:rPr lang="en-US" smtClean="0"/>
              <a:t>ER_ee = VBR_ee;                 % 2e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 = te_1e;                  % 3e</a:t>
            </a:r>
          </a:p>
          <a:p>
            <a:pPr eaLnBrk="1" hangingPunct="1"/>
            <a:r>
              <a:rPr lang="en-US" smtClean="0"/>
              <a:t>Ed1_3e = VBB_ee - VRR_ee;       % 3e</a:t>
            </a:r>
          </a:p>
          <a:p>
            <a:pPr eaLnBrk="1" hangingPunct="1"/>
            <a:r>
              <a:rPr lang="en-US" smtClean="0"/>
              <a:t>ER_3e = VBB_ee + 2*VBR_ee;      % 3e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VBRRR_eh = 0;                   % 1e1h</a:t>
            </a:r>
          </a:p>
          <a:p>
            <a:pPr eaLnBrk="1" hangingPunct="1"/>
            <a:r>
              <a:rPr lang="en-US" smtClean="0"/>
              <a:t>VBR_eh = 10;                    % 1e1h</a:t>
            </a:r>
          </a:p>
          <a:p>
            <a:pPr eaLnBrk="1" hangingPunct="1"/>
            <a:r>
              <a:rPr lang="en-US" smtClean="0"/>
              <a:t>VRR_eh = 24;                    % 1e1h</a:t>
            </a:r>
          </a:p>
          <a:p>
            <a:pPr eaLnBrk="1" hangingPunct="1"/>
            <a:r>
              <a:rPr lang="en-US" smtClean="0"/>
              <a:t>VBB_eh = 26;                    % 1e1h</a:t>
            </a:r>
          </a:p>
          <a:p>
            <a:pPr eaLnBrk="1" hangingPunct="1"/>
            <a:r>
              <a:rPr lang="en-US" smtClean="0"/>
              <a:t>d0RR = 0.2;                     % 1e1h</a:t>
            </a:r>
          </a:p>
          <a:p>
            <a:pPr eaLnBrk="1" hangingPunct="1"/>
            <a:r>
              <a:rPr lang="en-US" smtClean="0"/>
              <a:t>d0BB = 0.2;                     % 1e1h</a:t>
            </a:r>
          </a:p>
          <a:p>
            <a:pPr eaLnBrk="1" hangingPunct="1"/>
            <a:r>
              <a:rPr lang="en-US" smtClean="0"/>
              <a:t>d0BR = d0RR/1000;               % 1e1h</a:t>
            </a:r>
          </a:p>
          <a:p>
            <a:pPr eaLnBrk="1" hangingPunct="1"/>
            <a:r>
              <a:rPr lang="en-US" smtClean="0"/>
              <a:t>d1RR = 0.01;                    % 1e1h</a:t>
            </a:r>
          </a:p>
          <a:p>
            <a:pPr eaLnBrk="1" hangingPunct="1"/>
            <a:r>
              <a:rPr lang="en-US" smtClean="0"/>
              <a:t>d1BB = 0.01;                    % 1e1h</a:t>
            </a:r>
          </a:p>
          <a:p>
            <a:pPr eaLnBrk="1" hangingPunct="1"/>
            <a:r>
              <a:rPr lang="en-US" smtClean="0"/>
              <a:t>d1BR = d1RR/1000;               % 1e1h</a:t>
            </a:r>
          </a:p>
          <a:p>
            <a:pPr eaLnBrk="1" hangingPunct="1"/>
            <a:r>
              <a:rPr lang="en-US" smtClean="0"/>
              <a:t>d2RR = 0.02;                    % 1e1h</a:t>
            </a:r>
          </a:p>
          <a:p>
            <a:pPr eaLnBrk="1" hangingPunct="1"/>
            <a:r>
              <a:rPr lang="en-US" smtClean="0"/>
              <a:t>d2BB = 0.02;                    % 1e1h</a:t>
            </a:r>
          </a:p>
          <a:p>
            <a:pPr eaLnBrk="1" hangingPunct="1"/>
            <a:r>
              <a:rPr lang="en-US" smtClean="0"/>
              <a:t>d2BR = d2RR/1000;               % 1e1h</a:t>
            </a:r>
          </a:p>
          <a:p>
            <a:pPr eaLnBrk="1" hangingPunct="1"/>
            <a:r>
              <a:rPr lang="en-US" smtClean="0"/>
              <a:t>te_eh = te_1e - VBRRR_eh;       % 1e1h</a:t>
            </a:r>
          </a:p>
          <a:p>
            <a:pPr eaLnBrk="1" hangingPunct="1"/>
            <a:r>
              <a:rPr lang="en-US" smtClean="0"/>
              <a:t>th_eh = th_1h - VBRRR_eh;       % 1e1h</a:t>
            </a:r>
          </a:p>
          <a:p>
            <a:pPr eaLnBrk="1" hangingPunct="1"/>
            <a:r>
              <a:rPr lang="en-US" smtClean="0"/>
              <a:t>Ed1_eh = VRR_eh - VBR_eh;       % 1e1h</a:t>
            </a:r>
          </a:p>
          <a:p>
            <a:pPr eaLnBrk="1" hangingPunct="1"/>
            <a:r>
              <a:rPr lang="en-US" smtClean="0"/>
              <a:t>Ed2_eh = -VBB_eh + VBR_eh;      % 1e1h</a:t>
            </a:r>
          </a:p>
          <a:p>
            <a:pPr eaLnBrk="1" hangingPunct="1"/>
            <a:r>
              <a:rPr lang="en-US" smtClean="0"/>
              <a:t>ER_eh = X0R;                    % 1e1h</a:t>
            </a:r>
          </a:p>
          <a:p>
            <a:pPr eaLnBrk="1" hangingPunct="1"/>
            <a:r>
              <a:rPr lang="en-US" smtClean="0"/>
              <a:t>EB_eh = X0B;                    % 1e1h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te_2e1h = te_1e - VBBBR_ee - VBRRR_eh;          % 2e1h</a:t>
            </a:r>
          </a:p>
          <a:p>
            <a:pPr eaLnBrk="1" hangingPunct="1"/>
            <a:r>
              <a:rPr lang="en-US" smtClean="0"/>
              <a:t>th_2e1h = th_1h - VBBBR_ee - VBRRR_eh;          % 2e1h</a:t>
            </a:r>
          </a:p>
          <a:p>
            <a:pPr eaLnBrk="1" hangingPunct="1"/>
            <a:r>
              <a:rPr lang="en-US" smtClean="0"/>
              <a:t>Ed1_2e1h = VBB_ee - VBR_ee + VRR_eh - VBR_eh;   % 2e1h              </a:t>
            </a:r>
          </a:p>
          <a:p>
            <a:pPr eaLnBrk="1" hangingPunct="1"/>
            <a:r>
              <a:rPr lang="en-US" smtClean="0"/>
              <a:t>Ed2_2e1h = -VRR_ee + VBR_ee + VRR_eh - VBR_eh;  % 2e1h</a:t>
            </a:r>
          </a:p>
          <a:p>
            <a:pPr eaLnBrk="1" hangingPunct="1"/>
            <a:r>
              <a:rPr lang="en-US" smtClean="0"/>
              <a:t>Ed3_2e1h = VBB_ee - VBR_ee - VBB_eh + VBR_eh;   % 2e1h              </a:t>
            </a:r>
          </a:p>
          <a:p>
            <a:pPr eaLnBrk="1" hangingPunct="1"/>
            <a:r>
              <a:rPr lang="en-US" smtClean="0"/>
              <a:t>Ed4_2e1h = -VRR_ee + VBR_ee - VBB_eh + VBR_eh;  % 2e1h</a:t>
            </a:r>
          </a:p>
          <a:p>
            <a:pPr eaLnBrk="1" hangingPunct="1"/>
            <a:r>
              <a:rPr lang="en-US" smtClean="0"/>
              <a:t>ER_2e1h = X0R + EB_1e;                          % 2e1h</a:t>
            </a:r>
          </a:p>
          <a:p>
            <a:pPr eaLnBrk="1" hangingPunct="1"/>
            <a:r>
              <a:rPr lang="en-US" smtClean="0"/>
              <a:t>XmR = X0R + VRR_ee - VRR_eh;                    % 2e1h</a:t>
            </a:r>
          </a:p>
          <a:p>
            <a:pPr eaLnBrk="1" hangingPunct="1"/>
            <a:r>
              <a:rPr lang="en-US" smtClean="0"/>
              <a:t>XmB = X0B + VBB_ee - VBB_eh;                    % 2e1h</a:t>
            </a:r>
          </a:p>
          <a:p>
            <a:pPr eaLnBrk="1" hangingPunct="1"/>
            <a:r>
              <a:rPr lang="en-US" smtClean="0"/>
              <a:t>EB_2e1h = XmB + ER_1e;                          % 2e1h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te_3e1h = te_eh;                                % 3e1h</a:t>
            </a:r>
          </a:p>
          <a:p>
            <a:pPr eaLnBrk="1" hangingPunct="1"/>
            <a:r>
              <a:rPr lang="en-US" smtClean="0"/>
              <a:t>th_3e1h = th_eh;                                % 3e1h</a:t>
            </a:r>
          </a:p>
          <a:p>
            <a:pPr eaLnBrk="1" hangingPunct="1"/>
            <a:r>
              <a:rPr lang="en-US" smtClean="0"/>
              <a:t>Ed1_3e1h = VBB_ee - VRR_ee + VRR_eh - VBR_eh;   % 3e1h</a:t>
            </a:r>
          </a:p>
          <a:p>
            <a:pPr eaLnBrk="1" hangingPunct="1"/>
            <a:r>
              <a:rPr lang="en-US" smtClean="0"/>
              <a:t>Ed2_3e1h = VBB_ee - VRR_ee - VBB_eh + VBR_eh;   % 3e1h</a:t>
            </a:r>
          </a:p>
          <a:p>
            <a:pPr eaLnBrk="1" hangingPunct="1"/>
            <a:r>
              <a:rPr lang="en-US" smtClean="0"/>
              <a:t>ER_3e1h = XmR + ER_ee;                          % 3e1h VRR_ee-VRR_eh</a:t>
            </a:r>
          </a:p>
          <a:p>
            <a:pPr eaLnBrk="1" hangingPunct="1"/>
            <a:r>
              <a:rPr lang="en-US" smtClean="0"/>
              <a:t>EB_3e1h = XmB + ER_ee;                          % 3e1h VBB_ee-VBB_eh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th_4e1h = th_1h;                                % 4e1h</a:t>
            </a:r>
          </a:p>
          <a:p>
            <a:pPr eaLnBrk="1" hangingPunct="1"/>
            <a:r>
              <a:rPr lang="en-US" smtClean="0"/>
              <a:t>Ed1_4e1h = VBB_eh - VRR_eh - X0B + X0R;         % 4e1h</a:t>
            </a:r>
          </a:p>
          <a:p>
            <a:pPr eaLnBrk="1" hangingPunct="1"/>
            <a:r>
              <a:rPr lang="en-US" smtClean="0"/>
              <a:t>ER_4e1h = XmR + ER_3e;                          % 4e1h</a:t>
            </a:r>
          </a:p>
          <a:p>
            <a:pPr eaLnBrk="1" hangingPunct="1"/>
            <a:r>
              <a:rPr lang="en-US" smtClean="0"/>
              <a:t>EB_4e1h = XmB + ER_3e;                          % 4e1h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0 %%%%%%%%%%%%%%%%%%%%%%%%%%%%%%%%%%%%%%%%%%%%%%%%%%%%%%%%%</a:t>
            </a:r>
          </a:p>
          <a:p>
            <a:pPr eaLnBrk="1" hangingPunct="1"/>
            <a:r>
              <a:rPr lang="en-US" smtClean="0"/>
              <a:t>E_0 = zeros(n,1);</a:t>
            </a:r>
          </a:p>
          <a:p>
            <a:pPr eaLnBrk="1" hangingPunct="1"/>
            <a:r>
              <a:rPr lang="en-US" smtClean="0"/>
              <a:t>Vec_0 = mat2cell(ones(1,n),1,linspace(1,1,n));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plot(Vgate,E_0,'b'); title('0','Fontsize',24);xlabel('Gate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ylim([-15 15]);pbaspect([1.4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1e %%%%%%%%%%%%%%%%%%%%%%%%%%%%%%%%%%%%%%%%%%%%%%%%%%%%%%%%%</a:t>
            </a:r>
          </a:p>
          <a:p>
            <a:pPr eaLnBrk="1" hangingPunct="1"/>
            <a:r>
              <a:rPr lang="en-US" smtClean="0"/>
              <a:t>E_1e = cell(1,n);</a:t>
            </a:r>
          </a:p>
          <a:p>
            <a:pPr eaLnBrk="1" hangingPunct="1"/>
            <a:r>
              <a:rPr lang="en-US" smtClean="0"/>
              <a:t>Vec_1e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SolveH_1e(te_1e,Ze1,Ze2,ER_1e,Ed1_1e,Ed(i));</a:t>
            </a:r>
          </a:p>
          <a:p>
            <a:pPr eaLnBrk="1" hangingPunct="1"/>
            <a:r>
              <a:rPr lang="en-US" smtClean="0"/>
              <a:t>    E_1e{i} = E_temp;</a:t>
            </a:r>
          </a:p>
          <a:p>
            <a:pPr eaLnBrk="1" hangingPunct="1"/>
            <a:r>
              <a:rPr lang="en-US" smtClean="0"/>
              <a:t>    Vec_1e{i} = Vec_temp;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E_1e = cell2mat(E_1e)';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plot(Vgate,E_1e,'b'); title('1e','Fontsize',24);xlabel('Gate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ylim([ER_1e-15 ER_1e+15]);pbaspect([1.4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 %%%%%%%%%%%%%%%%%%%%%%%%%%%%%%%%%%%%%%%%%%%%%%%%%%%%%%%%%</a:t>
            </a:r>
          </a:p>
          <a:p>
            <a:pPr eaLnBrk="1" hangingPunct="1"/>
            <a:r>
              <a:rPr lang="en-US" smtClean="0"/>
              <a:t>E_2e = cell(1,n);</a:t>
            </a:r>
          </a:p>
          <a:p>
            <a:pPr eaLnBrk="1" hangingPunct="1"/>
            <a:r>
              <a:rPr lang="en-US" smtClean="0"/>
              <a:t>Vec_2e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SolveH_2e(J_ee,t_ee,Ze1,Ze2,ER_ee,Ed1_ee,Ed2_ee,Ed(i));</a:t>
            </a:r>
          </a:p>
          <a:p>
            <a:pPr eaLnBrk="1" hangingPunct="1"/>
            <a:r>
              <a:rPr lang="en-US" smtClean="0"/>
              <a:t>    E_2e{i} = E_temp;</a:t>
            </a:r>
          </a:p>
          <a:p>
            <a:pPr eaLnBrk="1" hangingPunct="1"/>
            <a:r>
              <a:rPr lang="en-US" smtClean="0"/>
              <a:t>    Vec_2e{i}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 = cell2mat(E_2e)';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plot(Vgate,E_2e,'b'); title('2e','Fontsize',24);xlabel('Gate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ylim([ER_ee-15 ER_ee+15]);pbaspect([1.4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 %%%%%%%%%%%%%%%%%%%%%%%%%%%%%%%%%%%%%%%%%%%%%%%%%%%%%%%%%</a:t>
            </a:r>
          </a:p>
          <a:p>
            <a:pPr eaLnBrk="1" hangingPunct="1"/>
            <a:r>
              <a:rPr lang="en-US" smtClean="0"/>
              <a:t>E_3e = cell(1,n);</a:t>
            </a:r>
          </a:p>
          <a:p>
            <a:pPr eaLnBrk="1" hangingPunct="1"/>
            <a:r>
              <a:rPr lang="en-US" smtClean="0"/>
              <a:t>Vec_3e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SolveH_3e(te_3e,Ze1,Ze2,ER_3e,Ed1_3e,Ed(i));</a:t>
            </a:r>
          </a:p>
          <a:p>
            <a:pPr eaLnBrk="1" hangingPunct="1"/>
            <a:r>
              <a:rPr lang="en-US" smtClean="0"/>
              <a:t>    E_3e{i} = E_temp;</a:t>
            </a:r>
          </a:p>
          <a:p>
            <a:pPr eaLnBrk="1" hangingPunct="1"/>
            <a:r>
              <a:rPr lang="en-US" smtClean="0"/>
              <a:t>    Vec_3e{i}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 = cell2mat(E_3e)';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plot(Vgate,E_3e,'b'); title('3e','Fontsize',24);xlabel('Gate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ylim([ER_3e-15 ER_3e+15]);pbaspect([1.4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%%%%%%%%%%%%%%%%%%%%%%%%%%%%%%%%%%%%%%%%%%%%%%%%%%%%%%%%</a:t>
            </a:r>
          </a:p>
          <a:p>
            <a:pPr eaLnBrk="1" hangingPunct="1"/>
            <a:r>
              <a:rPr lang="en-US" smtClean="0"/>
              <a:t>E_eh = cell(1,n);</a:t>
            </a:r>
          </a:p>
          <a:p>
            <a:pPr eaLnBrk="1" hangingPunct="1"/>
            <a:r>
              <a:rPr lang="en-US" smtClean="0"/>
              <a:t>Vec_eh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SolveH_1e1h(d0RR,d0BB,d0BR,d1RR,d1BB,d1BR,d2RR,d2BB,d2BR,te_eh,th_eh,Ze1,Ze2,Zh1,Zh2,ER_eh,EB_eh,Ed1_eh,Ed2_eh,Ed(i));</a:t>
            </a:r>
          </a:p>
          <a:p>
            <a:pPr eaLnBrk="1" hangingPunct="1"/>
            <a:r>
              <a:rPr lang="en-US" smtClean="0"/>
              <a:t>    E_eh{i} = E_temp;</a:t>
            </a:r>
          </a:p>
          <a:p>
            <a:pPr eaLnBrk="1" hangingPunct="1"/>
            <a:r>
              <a:rPr lang="en-US" smtClean="0"/>
              <a:t>    Vec_eh{i}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E_eh = cell2mat(E_eh)';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plot(Vgate,E_eh,'b'); title('1e1h','Fontsize',24);xlabel('Gate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ylim([ER_eh-5 ER_eh+25]);pbaspect([1.4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2e1h %%%%%%%%%%%%%%%%%%%%%%%%%%%%%%%%%%%%%%%%%%%%%%%%%%%%%%%%%</a:t>
            </a:r>
          </a:p>
          <a:p>
            <a:pPr eaLnBrk="1" hangingPunct="1"/>
            <a:r>
              <a:rPr lang="en-US" smtClean="0"/>
              <a:t>E_2e1h = cell(1,n);</a:t>
            </a:r>
          </a:p>
          <a:p>
            <a:pPr eaLnBrk="1" hangingPunct="1"/>
            <a:r>
              <a:rPr lang="en-US" smtClean="0"/>
              <a:t>Vec_2e1h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SolveH_2e1h(J_ee,te_2e1h,th_2e1h,d0RR,d0BB,d1RR,d1BB,d2RR,d2BB,Ze1,Ze2,Zh1,Zh2,ER_2e1h,EB_2e1h,Ed1_2e1h,Ed2_2e1h,Ed3_2e1h,Ed4_2e1h,Ed(i));</a:t>
            </a:r>
          </a:p>
          <a:p>
            <a:pPr eaLnBrk="1" hangingPunct="1"/>
            <a:r>
              <a:rPr lang="en-US" smtClean="0"/>
              <a:t>    E_2e1h{i} = E_temp;</a:t>
            </a:r>
          </a:p>
          <a:p>
            <a:pPr eaLnBrk="1" hangingPunct="1"/>
            <a:r>
              <a:rPr lang="en-US" smtClean="0"/>
              <a:t>    Vec_2e1h{i}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E_2e1h = cell2mat(E_2e1h)';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plot(Vgate,E_2e1h,'b'); title('2e1h','Fontsize',24);xlabel('Gate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ylim([ER_2e1h-10 ER_2e1h+20]);pbaspect([1.4 1 1]);</a:t>
            </a:r>
          </a:p>
          <a:p>
            <a:pPr eaLnBrk="1" hangingPunct="1"/>
            <a:r>
              <a:rPr lang="en-US" smtClean="0"/>
              <a:t>   </a:t>
            </a:r>
          </a:p>
          <a:p>
            <a:pPr eaLnBrk="1" hangingPunct="1"/>
            <a:r>
              <a:rPr lang="en-US" smtClean="0"/>
              <a:t>% 3e1h %%%%%%%%%%%%%%%%%%%%%%%%%%%%%%%%%%%%%%%%%%%%%%%%%%%%%%%%%</a:t>
            </a:r>
          </a:p>
          <a:p>
            <a:pPr eaLnBrk="1" hangingPunct="1"/>
            <a:r>
              <a:rPr lang="en-US" smtClean="0"/>
              <a:t>E_3e1h = cell(1,n);</a:t>
            </a:r>
          </a:p>
          <a:p>
            <a:pPr eaLnBrk="1" hangingPunct="1"/>
            <a:r>
              <a:rPr lang="en-US" smtClean="0"/>
              <a:t>Vec_3e1h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SolveH_3e1h(d0RR,d0BB,d0BR,d1RR,d1BB,d1BR,d2RR,d2BB,d2BR,te_3e1h,th_3e1h,Ze1,Ze2,Zh1,Zh2,ER_3e1h,EB_3e1h,Ed1_3e1h,Ed2_3e1h,Ed(i));</a:t>
            </a:r>
          </a:p>
          <a:p>
            <a:pPr eaLnBrk="1" hangingPunct="1"/>
            <a:r>
              <a:rPr lang="en-US" smtClean="0"/>
              <a:t>    E_3e1h{i} = E_temp;</a:t>
            </a:r>
          </a:p>
          <a:p>
            <a:pPr eaLnBrk="1" hangingPunct="1"/>
            <a:r>
              <a:rPr lang="en-US" smtClean="0"/>
              <a:t>    Vec_3e1h{i}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E_3e1h = cell2mat(E_3e1h)';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plot(Vgate,E_3e1h,'b'); title('3e1h','Fontsize',24);xlabel('Gate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ylim([ER_3e1h-5 ER_3e1h+25]);pbaspect([1.4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%%%%%%%%%%%%%%%%%%%%%%%%%%%%%%%%%%%%%%%%%%%%%%%%%%%%%%%%%</a:t>
            </a:r>
          </a:p>
          <a:p>
            <a:pPr eaLnBrk="1" hangingPunct="1"/>
            <a:r>
              <a:rPr lang="en-US" smtClean="0"/>
              <a:t>E_4e1h = cell(1,n);</a:t>
            </a:r>
          </a:p>
          <a:p>
            <a:pPr eaLnBrk="1" hangingPunct="1"/>
            <a:r>
              <a:rPr lang="en-US" smtClean="0"/>
              <a:t>Vec_4e1h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SolveH_4e1h(th_4e1h,Zh1,Zh2,ER_4e1h,Ed1_4e1h,Ed(i));</a:t>
            </a:r>
          </a:p>
          <a:p>
            <a:pPr eaLnBrk="1" hangingPunct="1"/>
            <a:r>
              <a:rPr lang="en-US" smtClean="0"/>
              <a:t>    E_4e1h{i} = E_temp;</a:t>
            </a:r>
          </a:p>
          <a:p>
            <a:pPr eaLnBrk="1" hangingPunct="1"/>
            <a:r>
              <a:rPr lang="en-US" smtClean="0"/>
              <a:t>    Vec_4e1h{i}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E_4e1h = cell2mat(E_4e1h)';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plot(Vgate,E_4e1h,'b'); title('4e1h','Fontsize',24);xlabel('Gate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ylim([ER_4e1h-20 ER_4e1h+10]);pbaspect([1.4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- 0 %%%%%%%%%%%%%%%%%%%%%%%%%%%%%%%%%%%%%%%%%%%%%%%%%%%%%%%%%</a:t>
            </a:r>
          </a:p>
          <a:p>
            <a:pPr eaLnBrk="1" hangingPunct="1"/>
            <a:r>
              <a:rPr lang="en-US" smtClean="0"/>
              <a:t>M_eh = [s_id 1 s_id 1 s_id*s_d s_d s_id*s_d s_d s_id*s_b s_b s_id*s_b s_b s_id*s_d*s_b s_d*s_b s_id*s_d*s_b s_d*s_b];</a:t>
            </a:r>
          </a:p>
          <a:p>
            <a:pPr eaLnBrk="1" hangingPunct="1"/>
            <a:r>
              <a:rPr lang="en-US" smtClean="0"/>
              <a:t>E_0 = TransitionEnergy(E_eh,zeros(n,1));</a:t>
            </a:r>
          </a:p>
          <a:p>
            <a:pPr eaLnBrk="1" hangingPunct="1"/>
            <a:r>
              <a:rPr lang="en-US" smtClean="0"/>
              <a:t>matrix0 = TransitionStrength(E_0,Vec_eh,Vec_0,M_eh,E,HWHM);</a:t>
            </a:r>
          </a:p>
          <a:p>
            <a:pPr eaLnBrk="1" hangingPunct="1"/>
            <a:r>
              <a:rPr lang="en-US" smtClean="0"/>
              <a:t>figure;plot(Vgate,E_0,'b'); title('X0','Fontsize',24);xlabel('Gate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PlotMatrix(matrix0,Vgate,E(1,:),'Gate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PlotMatrix(log(abs(matrix0)),Vgate,E(1,:),'Gate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2e1h - 1e %%%%%%%%%%%%%%%%%%%%%%%%%%%%%%%%%%%%%%%%%%%%%%%%%%%%%%%%%</a:t>
            </a:r>
          </a:p>
          <a:p>
            <a:pPr eaLnBrk="1" hangingPunct="1"/>
            <a:r>
              <a:rPr lang="en-US" smtClean="0"/>
              <a:t>M_2e1h = [  s_id 0 1 0 s_d 0 s_d*s_id 0 s_d 0 1 0 s_b 0 s_id*s_b 0 s_d*s_id 0 s_b*s_d 0 s_b*s_d*s_id 0 s_b*s_id 0;</a:t>
            </a:r>
          </a:p>
          <a:p>
            <a:pPr eaLnBrk="1" hangingPunct="1"/>
            <a:r>
              <a:rPr lang="en-US" smtClean="0"/>
              <a:t>            0 1 0 s_id s_d*s_id 0 0 s_d 0 s_d*s_id s_id 0 s_b*0 s_b*s_id 0 s_b s_b*s_d 0 0 s_b*s_d*s_id 0 s_b*s_d s_b 0;</a:t>
            </a:r>
          </a:p>
          <a:p>
            <a:pPr eaLnBrk="1" hangingPunct="1"/>
            <a:r>
              <a:rPr lang="en-US" smtClean="0"/>
              <a:t>            s_d*s_id 0 0 s_d 0 1 s_id 0 0 1 0 s_d s_b*s_d 0 0 s_b*s_d*s_id 0 s_b*s_id s_b 0 0 s_b*s_id 0 s_b*s_d*s_id;</a:t>
            </a:r>
          </a:p>
          <a:p>
            <a:pPr eaLnBrk="1" hangingPunct="1"/>
            <a:r>
              <a:rPr lang="en-US" smtClean="0"/>
              <a:t>            0 s_d s_d*s_id 0 0 s_id 0 1 s_id 0 0 s_d*s_id 0 s_b*s_d*s_id s_b*s_d 0 0 s_b 0 s_b*s_id s_b 0 0 s_b*s_d ];</a:t>
            </a:r>
          </a:p>
          <a:p>
            <a:pPr eaLnBrk="1" hangingPunct="1"/>
            <a:r>
              <a:rPr lang="en-US" smtClean="0"/>
              <a:t>E_1 = TransitionEnergy(E_2e1h,E_1e);</a:t>
            </a:r>
          </a:p>
          <a:p>
            <a:pPr eaLnBrk="1" hangingPunct="1"/>
            <a:r>
              <a:rPr lang="en-US" smtClean="0"/>
              <a:t>matrix1 = TransitionStrength(E_1,Vec_2e1h,Vec_1e,M_2e1h,E,HWHM);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plot(Vgate,E_1,'b'); title('X1-','Fontsize',24);xlabel('Gate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PlotMatrix(matrix1,Vgate,E(1,:),'Gate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PlotMatrix(log(abs(matrix1)),Vgate,E(1,:),'Gate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3e1h - 2e %%%%%%%%%%%%%%%%%%%%%%%%%%%%%%%%%%%%%%%%%%%%%%%%%%%%%%%%%</a:t>
            </a:r>
          </a:p>
          <a:p>
            <a:pPr eaLnBrk="1" hangingPunct="1"/>
            <a:r>
              <a:rPr lang="en-US" smtClean="0"/>
              <a:t>M_3e1h = ones(6,16);</a:t>
            </a:r>
          </a:p>
          <a:p>
            <a:pPr eaLnBrk="1" hangingPunct="1"/>
            <a:r>
              <a:rPr lang="en-US" smtClean="0"/>
              <a:t>M_3e1h = [  0 1 0 1 0 s_d 0 s_d s_b*s_id 0 s_b*s_id 0 s_b*s_d*s_id 0 s_b*s_d*s_id 0;</a:t>
            </a:r>
          </a:p>
          <a:p>
            <a:pPr eaLnBrk="1" hangingPunct="1"/>
            <a:r>
              <a:rPr lang="en-US" smtClean="0"/>
              <a:t>            s_id 0 s_id 0 s_d*s_id 0 s_d*s_id 0 0 s_b 0 s_b 0 s_b*s_d 0 s_b*s_d;</a:t>
            </a:r>
          </a:p>
          <a:p>
            <a:pPr eaLnBrk="1" hangingPunct="1"/>
            <a:r>
              <a:rPr lang="en-US" smtClean="0"/>
              <a:t>            0 s_id 1 0 s_d 0 0 s_d*s_id s_b 0 s_b*s_d s_b*s_id 0 s_b*s_d*s_id s_b*s_d 0;</a:t>
            </a:r>
          </a:p>
          <a:p>
            <a:pPr eaLnBrk="1" hangingPunct="1"/>
            <a:r>
              <a:rPr lang="en-US" smtClean="0"/>
              <a:t>            1 0 0 s_id 0 s_d*s_id s_d 0 0 s_b*s_id s_b 0 s_b*s_d 0 0 s_b*s_d*s_id;</a:t>
            </a:r>
          </a:p>
          <a:p>
            <a:pPr eaLnBrk="1" hangingPunct="1"/>
            <a:r>
              <a:rPr lang="en-US" smtClean="0"/>
              <a:t>            0 0 s_d s_d*s_id 1 s_id 0 0 0 0 s_b*s_d s_b*s_d*s_id s_b s_b*s_id 0 0;</a:t>
            </a:r>
          </a:p>
          <a:p>
            <a:pPr eaLnBrk="1" hangingPunct="1"/>
            <a:r>
              <a:rPr lang="en-US" smtClean="0"/>
              <a:t>            s_d s_d*s_id 0 0 0 0 1 s_id s_b*s_d s_b*s_d*s_id 0 0 0 0 s_b s_b*s_id];</a:t>
            </a:r>
          </a:p>
          <a:p>
            <a:pPr eaLnBrk="1" hangingPunct="1"/>
            <a:r>
              <a:rPr lang="en-US" smtClean="0"/>
              <a:t>E_2 = TransitionEnergy(E_3e1h,E_2e);</a:t>
            </a:r>
          </a:p>
          <a:p>
            <a:pPr eaLnBrk="1" hangingPunct="1"/>
            <a:r>
              <a:rPr lang="en-US" smtClean="0"/>
              <a:t>matrix2 = TransitionStrength(E_2,Vec_3e1h,Vec_2e,M_3e1h,E,HWHM);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plot(Vgate,E_2,'b'); title('X2-','Fontsize',24);xlabel('Gate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PlotMatrix(matrix2,Vgate,E(1,:),'Gate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PlotMatrix(log(abs(matrix2)),Vgate,E(1,:),'Gate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- 3e %%%%%%%%%%%%%%%%%%%%%%%%%%%%%%%%%%%%%%%%%%%%%%%%%%%%%%%%%</a:t>
            </a:r>
          </a:p>
          <a:p>
            <a:pPr eaLnBrk="1" hangingPunct="1"/>
            <a:r>
              <a:rPr lang="en-US" smtClean="0"/>
              <a:t>M_4e1h = ones(4,4);</a:t>
            </a:r>
          </a:p>
          <a:p>
            <a:pPr eaLnBrk="1" hangingPunct="1"/>
            <a:r>
              <a:rPr lang="en-US" smtClean="0"/>
              <a:t>M_4e1h = [  s_b s_id s_b*s_d s_d*s_id;</a:t>
            </a:r>
          </a:p>
          <a:p>
            <a:pPr eaLnBrk="1" hangingPunct="1"/>
            <a:r>
              <a:rPr lang="en-US" smtClean="0"/>
              <a:t>            s_b*s_id 1 s_b*s_d*s_id s_d;</a:t>
            </a:r>
          </a:p>
          <a:p>
            <a:pPr eaLnBrk="1" hangingPunct="1"/>
            <a:r>
              <a:rPr lang="en-US" smtClean="0"/>
              <a:t>            s_b*s_d s_d*s_id s_b s_id;</a:t>
            </a:r>
          </a:p>
          <a:p>
            <a:pPr eaLnBrk="1" hangingPunct="1"/>
            <a:r>
              <a:rPr lang="en-US" smtClean="0"/>
              <a:t>            s_b*s_d*s_id s_d s_b*s_id 1];</a:t>
            </a:r>
          </a:p>
          <a:p>
            <a:pPr eaLnBrk="1" hangingPunct="1"/>
            <a:r>
              <a:rPr lang="en-US" smtClean="0"/>
              <a:t>E_3 = TransitionEnergy(E_4e1h,E_3e);</a:t>
            </a:r>
          </a:p>
          <a:p>
            <a:pPr eaLnBrk="1" hangingPunct="1"/>
            <a:r>
              <a:rPr lang="en-US" smtClean="0"/>
              <a:t>matrix3 = TransitionStrength(E_3,Vec_4e1h,Vec_3e,M_4e1h,E,HWHM);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plot(Vgate,E_3,'b'); title('X3-','Fontsize',24);xlabel('Gate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PlotMatrix(matrix3,Vgate,E(1,:),'Gate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PlotMatrix(log(abs(matrix3)),Vgate,E(1,:),'Gate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combined %%%%%%%%%%%%%%%%%%%%%%%%%%%%%%%%%%%%%%%%%%%%%%%%%%%%%%%%%</a:t>
            </a:r>
          </a:p>
          <a:p>
            <a:pPr eaLnBrk="1" hangingPunct="1"/>
            <a:r>
              <a:rPr lang="en-US" smtClean="0"/>
              <a:t>figure; title(['All transitions: Vg1 = ',num2str(Vg1),' mV; Vg2 = ',num2str(Vg2),' mV'],'Fontsize',24);</a:t>
            </a:r>
          </a:p>
          <a:p>
            <a:pPr eaLnBrk="1" hangingPunct="1"/>
            <a:r>
              <a:rPr lang="en-US" smtClean="0"/>
              <a:t>hold on;</a:t>
            </a:r>
          </a:p>
          <a:p>
            <a:pPr eaLnBrk="1" hangingPunct="1"/>
            <a:r>
              <a:rPr lang="en-US" smtClean="0"/>
              <a:t>plot(Vgate(1:index1),E_0(1:index1,:),'b');</a:t>
            </a:r>
          </a:p>
          <a:p>
            <a:pPr eaLnBrk="1" hangingPunct="1"/>
            <a:r>
              <a:rPr lang="en-US" smtClean="0"/>
              <a:t>plot(Vgate(index1+1:index2),E_1(index1+1:index2,:),'b');</a:t>
            </a:r>
          </a:p>
          <a:p>
            <a:pPr eaLnBrk="1" hangingPunct="1"/>
            <a:r>
              <a:rPr lang="en-US" smtClean="0"/>
              <a:t>plot(Vgate(index2+1:index3),E_2(index2+1:index3,:),'b');</a:t>
            </a:r>
          </a:p>
          <a:p>
            <a:pPr eaLnBrk="1" hangingPunct="1"/>
            <a:r>
              <a:rPr lang="en-US" smtClean="0"/>
              <a:t>plot(Vgate(index3+1:n),E_3(index3+1:n,:),'b');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hold off;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[matrix0(1:index1,:);matrix1(index1+1:index2,:);matrix2(index2+1:index3,:);matrix3(index3+1:n,:)];</a:t>
            </a:r>
          </a:p>
          <a:p>
            <a:pPr eaLnBrk="1" hangingPunct="1"/>
            <a:r>
              <a:rPr lang="en-US" smtClean="0"/>
              <a:t>PlotMatrix(matrix,Vgate,E(1,:),'Gate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(matrix0+matrix1+matrix2+matrix3)/4;</a:t>
            </a:r>
          </a:p>
          <a:p>
            <a:pPr eaLnBrk="1" hangingPunct="1"/>
            <a:r>
              <a:rPr lang="en-US" smtClean="0"/>
              <a:t>PlotMatrix(matrix,Vgate,E(1,:),'Gate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SAVE %%%%%%%%%%%%%%%%%%%%%%%%%%%%%%%%%%%%%%%%%%%%%%%%%%%%%%%%</a:t>
            </a:r>
          </a:p>
          <a:p>
            <a:pPr eaLnBrk="1" hangingPunct="1"/>
            <a:r>
              <a:rPr lang="en-US" smtClean="0"/>
              <a:t>% eval(['save ', 'D:\Temp\temp.dat', ' PLE -ascii']);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C71A4-9125-46BB-8991-D44974ED8AA6}" type="slidenum">
              <a:rPr lang="en-GB"/>
              <a:pPr/>
              <a:t>15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% CQDEnergiesFinal</a:t>
            </a:r>
          </a:p>
          <a:p>
            <a:pPr eaLnBrk="1" hangingPunct="1"/>
            <a:r>
              <a:rPr lang="en-US" smtClean="0"/>
              <a:t>% Author    : Jeroen Elzerman</a:t>
            </a:r>
          </a:p>
          <a:p>
            <a:pPr eaLnBrk="1" hangingPunct="1"/>
            <a:r>
              <a:rPr lang="en-US" smtClean="0"/>
              <a:t>% Date      : 2009.07.31</a:t>
            </a:r>
          </a:p>
          <a:p>
            <a:pPr eaLnBrk="1" hangingPunct="1"/>
            <a:r>
              <a:rPr lang="en-US" smtClean="0"/>
              <a:t>% Version   : 0.1</a:t>
            </a:r>
          </a:p>
          <a:p>
            <a:pPr eaLnBrk="1" hangingPunct="1"/>
            <a:r>
              <a:rPr lang="en-US" smtClean="0"/>
              <a:t>% Plots the transition energies for a set of inital and a set of final</a:t>
            </a:r>
          </a:p>
          <a:p>
            <a:pPr eaLnBrk="1" hangingPunct="1"/>
            <a:r>
              <a:rPr lang="en-US" smtClean="0"/>
              <a:t>% states in a double dot. Includes B-field dependence. Hole can sit in either blue</a:t>
            </a:r>
          </a:p>
          <a:p>
            <a:pPr eaLnBrk="1" hangingPunct="1"/>
            <a:r>
              <a:rPr lang="en-US" smtClean="0"/>
              <a:t>% or red QD.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addpath('D:\Scripts\ScriptsNew3\Functions');</a:t>
            </a:r>
          </a:p>
          <a:p>
            <a:pPr eaLnBrk="1" hangingPunct="1"/>
            <a:r>
              <a:rPr lang="en-US" smtClean="0"/>
              <a:t>clc;</a:t>
            </a:r>
          </a:p>
          <a:p>
            <a:pPr eaLnBrk="1" hangingPunct="1"/>
            <a:r>
              <a:rPr lang="en-US" smtClean="0"/>
              <a:t>close all;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n = 1000;                       % number of points on gate voltage-axis</a:t>
            </a:r>
          </a:p>
          <a:p>
            <a:pPr eaLnBrk="1" hangingPunct="1"/>
            <a:r>
              <a:rPr lang="en-US" smtClean="0"/>
              <a:t>nE = 5000;                      % number of points on energy-axis</a:t>
            </a:r>
          </a:p>
          <a:p>
            <a:pPr eaLnBrk="1" hangingPunct="1"/>
            <a:r>
              <a:rPr lang="en-US" smtClean="0"/>
              <a:t>Vg1 = -580;                     % transition from X0 to X-1 in gate voltage [mVg]</a:t>
            </a:r>
          </a:p>
          <a:p>
            <a:pPr eaLnBrk="1" hangingPunct="1"/>
            <a:r>
              <a:rPr lang="en-US" smtClean="0"/>
              <a:t>Vg2 = -220;                     % transition from X-1 to X-2 in gate voltage [mVg]</a:t>
            </a:r>
          </a:p>
          <a:p>
            <a:pPr eaLnBrk="1" hangingPunct="1"/>
            <a:r>
              <a:rPr lang="en-US" smtClean="0"/>
              <a:t>Vg3 = -180;                     % transition from X-2 to X-3 in gate voltage [mVg]</a:t>
            </a:r>
          </a:p>
          <a:p>
            <a:pPr eaLnBrk="1" hangingPunct="1"/>
            <a:r>
              <a:rPr lang="en-US" smtClean="0"/>
              <a:t>s_id = 0.05;                    % indirect transition strength (compared to direct)</a:t>
            </a:r>
          </a:p>
          <a:p>
            <a:pPr eaLnBrk="1" hangingPunct="1"/>
            <a:r>
              <a:rPr lang="en-US" smtClean="0"/>
              <a:t>s_d = 0.05;                     % dark transition strength (compared to bright)</a:t>
            </a:r>
          </a:p>
          <a:p>
            <a:pPr eaLnBrk="1" hangingPunct="1"/>
            <a:r>
              <a:rPr lang="en-US" smtClean="0"/>
              <a:t>s_b = 0.5;                      % blue transition strenght (compared to red)</a:t>
            </a:r>
          </a:p>
          <a:p>
            <a:pPr eaLnBrk="1" hangingPunct="1"/>
            <a:r>
              <a:rPr lang="en-US" smtClean="0"/>
              <a:t>leverarm = 9/175;               % leverarm determining detuning between two dots</a:t>
            </a:r>
          </a:p>
          <a:p>
            <a:pPr eaLnBrk="1" hangingPunct="1"/>
            <a:r>
              <a:rPr lang="en-US" smtClean="0"/>
              <a:t>Vgate = linspace(-600,600,n);   % gate voltage [mV]</a:t>
            </a:r>
          </a:p>
          <a:p>
            <a:pPr eaLnBrk="1" hangingPunct="1"/>
            <a:r>
              <a:rPr lang="en-US" smtClean="0"/>
              <a:t>Ed = -Vgate*leverarm;           % energy detuning [meV] between dots (Eright - Eleft, with E-right = 0)</a:t>
            </a:r>
          </a:p>
          <a:p>
            <a:pPr eaLnBrk="1" hangingPunct="1"/>
            <a:r>
              <a:rPr lang="en-US" smtClean="0"/>
              <a:t>index1 = min(find(Vgate&gt;Vg1));  % index of Vgate-array corresponding to Vg1</a:t>
            </a:r>
          </a:p>
          <a:p>
            <a:pPr eaLnBrk="1" hangingPunct="1"/>
            <a:r>
              <a:rPr lang="en-US" smtClean="0"/>
              <a:t>index2 = min(find(Vgate&gt;Vg2));  % index of Vgate-array corresponding to Vg2</a:t>
            </a:r>
          </a:p>
          <a:p>
            <a:pPr eaLnBrk="1" hangingPunct="1"/>
            <a:r>
              <a:rPr lang="en-US" smtClean="0"/>
              <a:t>index3 = min(find(Vgate&gt;Vg3));  % index of Vgate-array corresponding to Vg3</a:t>
            </a:r>
          </a:p>
          <a:p>
            <a:pPr eaLnBrk="1" hangingPunct="1"/>
            <a:r>
              <a:rPr lang="en-US" smtClean="0"/>
              <a:t>B = linspace(0,4,n)';           % B-field [T]</a:t>
            </a:r>
          </a:p>
          <a:p>
            <a:pPr eaLnBrk="1" hangingPunct="1"/>
            <a:r>
              <a:rPr lang="en-US" smtClean="0"/>
              <a:t>%Ze1 = 0.6*B*0.5*56.8E-3;       % half the Zeeman splitting [meV] for the electron (g-factor ~ 0.6)</a:t>
            </a:r>
          </a:p>
          <a:p>
            <a:pPr eaLnBrk="1" hangingPunct="1"/>
            <a:r>
              <a:rPr lang="en-US" smtClean="0"/>
              <a:t>%Zh2 = 1.3*B*0.5*56.8E-3;       % half the Zeeman splitting [meV] for the hole (g-factor ~ 1.2)</a:t>
            </a:r>
          </a:p>
          <a:p>
            <a:pPr eaLnBrk="1" hangingPunct="1"/>
            <a:r>
              <a:rPr lang="en-US" smtClean="0"/>
              <a:t>Ze1 = 0.0;                      % half the Zeeman splitting [meV at 1T] for an electron in dot 1</a:t>
            </a:r>
          </a:p>
          <a:p>
            <a:pPr eaLnBrk="1" hangingPunct="1"/>
            <a:r>
              <a:rPr lang="en-US" smtClean="0"/>
              <a:t>Ze2 = 0.0;                      % half the Zeeman splitting [meV at 1T] for an electron in dot 2</a:t>
            </a:r>
          </a:p>
          <a:p>
            <a:pPr eaLnBrk="1" hangingPunct="1"/>
            <a:r>
              <a:rPr lang="en-US" smtClean="0"/>
              <a:t>Zh1 = 0.0;                      % half the Zeeman splitting [meV at 1T] for a hole in dot 1</a:t>
            </a:r>
          </a:p>
          <a:p>
            <a:pPr eaLnBrk="1" hangingPunct="1"/>
            <a:r>
              <a:rPr lang="en-US" smtClean="0"/>
              <a:t>Zh2 = 0.0;                      % half the Zeeman splitting [meV at 1T] for a hole in dot 2</a:t>
            </a:r>
          </a:p>
          <a:p>
            <a:pPr eaLnBrk="1" hangingPunct="1"/>
            <a:r>
              <a:rPr lang="en-US" smtClean="0"/>
              <a:t>X0R = 1290;                     % X0R energy [meV]</a:t>
            </a:r>
          </a:p>
          <a:p>
            <a:pPr eaLnBrk="1" hangingPunct="1"/>
            <a:r>
              <a:rPr lang="en-US" smtClean="0"/>
              <a:t>X0B = 1310;                     % X0B energy [meV]</a:t>
            </a:r>
          </a:p>
          <a:p>
            <a:pPr eaLnBrk="1" hangingPunct="1"/>
            <a:r>
              <a:rPr lang="en-US" smtClean="0"/>
              <a:t>HWHM = 0.05;                    % transition energy width [meV]</a:t>
            </a:r>
          </a:p>
          <a:p>
            <a:pPr eaLnBrk="1" hangingPunct="1"/>
            <a:r>
              <a:rPr lang="en-US" smtClean="0"/>
              <a:t>E = linspace(X0R-10,X0B-15,nE); % range for plotting transition energies [meV]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th_1h = 0.1;                    % 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te_1e = 0.5;                    % 1e</a:t>
            </a:r>
          </a:p>
          <a:p>
            <a:pPr eaLnBrk="1" hangingPunct="1"/>
            <a:r>
              <a:rPr lang="en-US" smtClean="0"/>
              <a:t>Ed1_1e = 0;                     % 1e</a:t>
            </a:r>
          </a:p>
          <a:p>
            <a:pPr eaLnBrk="1" hangingPunct="1"/>
            <a:r>
              <a:rPr lang="en-US" smtClean="0"/>
              <a:t>ER_1e = 0;                      % 1e</a:t>
            </a:r>
          </a:p>
          <a:p>
            <a:pPr eaLnBrk="1" hangingPunct="1"/>
            <a:r>
              <a:rPr lang="en-US" smtClean="0"/>
              <a:t>EB_1e = 0;                      % 1e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VRR_ee = 20;                    % 2e</a:t>
            </a:r>
          </a:p>
          <a:p>
            <a:pPr eaLnBrk="1" hangingPunct="1"/>
            <a:r>
              <a:rPr lang="en-US" smtClean="0"/>
              <a:t>VBB_ee = 22;                    % 2e                  </a:t>
            </a:r>
          </a:p>
          <a:p>
            <a:pPr eaLnBrk="1" hangingPunct="1"/>
            <a:r>
              <a:rPr lang="en-US" smtClean="0"/>
              <a:t>VBR_ee = 10;                    % 2e</a:t>
            </a:r>
          </a:p>
          <a:p>
            <a:pPr eaLnBrk="1" hangingPunct="1"/>
            <a:r>
              <a:rPr lang="en-US" smtClean="0"/>
              <a:t>J_ee = 0.0;                     % 2e (= VBRBR)</a:t>
            </a:r>
          </a:p>
          <a:p>
            <a:pPr eaLnBrk="1" hangingPunct="1"/>
            <a:r>
              <a:rPr lang="en-US" smtClean="0"/>
              <a:t>VBBBR_ee = 0;                   % 2e</a:t>
            </a:r>
          </a:p>
          <a:p>
            <a:pPr eaLnBrk="1" hangingPunct="1"/>
            <a:r>
              <a:rPr lang="en-US" smtClean="0"/>
              <a:t>t_ee = sqrt(2)*(te_1e+VBBBR_ee);% 2e</a:t>
            </a:r>
          </a:p>
          <a:p>
            <a:pPr eaLnBrk="1" hangingPunct="1"/>
            <a:r>
              <a:rPr lang="en-US" smtClean="0"/>
              <a:t>Ed1_ee = VBB_ee - VBR_ee;       % 2e</a:t>
            </a:r>
          </a:p>
          <a:p>
            <a:pPr eaLnBrk="1" hangingPunct="1"/>
            <a:r>
              <a:rPr lang="en-US" smtClean="0"/>
              <a:t>Ed2_ee = -VRR_ee + VBR_ee;      % 2e</a:t>
            </a:r>
          </a:p>
          <a:p>
            <a:pPr eaLnBrk="1" hangingPunct="1"/>
            <a:r>
              <a:rPr lang="en-US" smtClean="0"/>
              <a:t>ER_ee = VBR_ee;                 % 2e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 = te_1e;                  % 3e</a:t>
            </a:r>
          </a:p>
          <a:p>
            <a:pPr eaLnBrk="1" hangingPunct="1"/>
            <a:r>
              <a:rPr lang="en-US" smtClean="0"/>
              <a:t>Ed1_3e = VBB_ee - VRR_ee;       % 3e</a:t>
            </a:r>
          </a:p>
          <a:p>
            <a:pPr eaLnBrk="1" hangingPunct="1"/>
            <a:r>
              <a:rPr lang="en-US" smtClean="0"/>
              <a:t>ER_3e = VBB_ee + 2*VBR_ee;      % 3e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VBRRR_eh = 0;                   % 1e1h</a:t>
            </a:r>
          </a:p>
          <a:p>
            <a:pPr eaLnBrk="1" hangingPunct="1"/>
            <a:r>
              <a:rPr lang="en-US" smtClean="0"/>
              <a:t>VBR_eh = 10;                    % 1e1h</a:t>
            </a:r>
          </a:p>
          <a:p>
            <a:pPr eaLnBrk="1" hangingPunct="1"/>
            <a:r>
              <a:rPr lang="en-US" smtClean="0"/>
              <a:t>VRR_eh = 24;                    % 1e1h</a:t>
            </a:r>
          </a:p>
          <a:p>
            <a:pPr eaLnBrk="1" hangingPunct="1"/>
            <a:r>
              <a:rPr lang="en-US" smtClean="0"/>
              <a:t>VBB_eh = 26;                    % 1e1h</a:t>
            </a:r>
          </a:p>
          <a:p>
            <a:pPr eaLnBrk="1" hangingPunct="1"/>
            <a:r>
              <a:rPr lang="en-US" smtClean="0"/>
              <a:t>d0RR = 0.2;                     % 1e1h</a:t>
            </a:r>
          </a:p>
          <a:p>
            <a:pPr eaLnBrk="1" hangingPunct="1"/>
            <a:r>
              <a:rPr lang="en-US" smtClean="0"/>
              <a:t>d0BB = 0.2;                     % 1e1h</a:t>
            </a:r>
          </a:p>
          <a:p>
            <a:pPr eaLnBrk="1" hangingPunct="1"/>
            <a:r>
              <a:rPr lang="en-US" smtClean="0"/>
              <a:t>d0BR = d0RR/1000;               % 1e1h</a:t>
            </a:r>
          </a:p>
          <a:p>
            <a:pPr eaLnBrk="1" hangingPunct="1"/>
            <a:r>
              <a:rPr lang="en-US" smtClean="0"/>
              <a:t>d1RR = 0.01;                    % 1e1h</a:t>
            </a:r>
          </a:p>
          <a:p>
            <a:pPr eaLnBrk="1" hangingPunct="1"/>
            <a:r>
              <a:rPr lang="en-US" smtClean="0"/>
              <a:t>d1BB = 0.01;                    % 1e1h</a:t>
            </a:r>
          </a:p>
          <a:p>
            <a:pPr eaLnBrk="1" hangingPunct="1"/>
            <a:r>
              <a:rPr lang="en-US" smtClean="0"/>
              <a:t>d1BR = d1RR/1000;               % 1e1h</a:t>
            </a:r>
          </a:p>
          <a:p>
            <a:pPr eaLnBrk="1" hangingPunct="1"/>
            <a:r>
              <a:rPr lang="en-US" smtClean="0"/>
              <a:t>d2RR = 0.02;                    % 1e1h</a:t>
            </a:r>
          </a:p>
          <a:p>
            <a:pPr eaLnBrk="1" hangingPunct="1"/>
            <a:r>
              <a:rPr lang="en-US" smtClean="0"/>
              <a:t>d2BB = 0.02;                    % 1e1h</a:t>
            </a:r>
          </a:p>
          <a:p>
            <a:pPr eaLnBrk="1" hangingPunct="1"/>
            <a:r>
              <a:rPr lang="en-US" smtClean="0"/>
              <a:t>d2BR = d2RR/1000;               % 1e1h</a:t>
            </a:r>
          </a:p>
          <a:p>
            <a:pPr eaLnBrk="1" hangingPunct="1"/>
            <a:r>
              <a:rPr lang="en-US" smtClean="0"/>
              <a:t>te_eh = te_1e - VBRRR_eh;       % 1e1h</a:t>
            </a:r>
          </a:p>
          <a:p>
            <a:pPr eaLnBrk="1" hangingPunct="1"/>
            <a:r>
              <a:rPr lang="en-US" smtClean="0"/>
              <a:t>th_eh = th_1h - VBRRR_eh;       % 1e1h</a:t>
            </a:r>
          </a:p>
          <a:p>
            <a:pPr eaLnBrk="1" hangingPunct="1"/>
            <a:r>
              <a:rPr lang="en-US" smtClean="0"/>
              <a:t>Ed1_eh = VRR_eh - VBR_eh;       % 1e1h</a:t>
            </a:r>
          </a:p>
          <a:p>
            <a:pPr eaLnBrk="1" hangingPunct="1"/>
            <a:r>
              <a:rPr lang="en-US" smtClean="0"/>
              <a:t>Ed2_eh = -VBB_eh + VBR_eh;      % 1e1h</a:t>
            </a:r>
          </a:p>
          <a:p>
            <a:pPr eaLnBrk="1" hangingPunct="1"/>
            <a:r>
              <a:rPr lang="en-US" smtClean="0"/>
              <a:t>ER_eh = X0R;                    % 1e1h</a:t>
            </a:r>
          </a:p>
          <a:p>
            <a:pPr eaLnBrk="1" hangingPunct="1"/>
            <a:r>
              <a:rPr lang="en-US" smtClean="0"/>
              <a:t>EB_eh = X0B;                    % 1e1h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te_2e1h = te_1e - VBBBR_ee - VBRRR_eh;          % 2e1h</a:t>
            </a:r>
          </a:p>
          <a:p>
            <a:pPr eaLnBrk="1" hangingPunct="1"/>
            <a:r>
              <a:rPr lang="en-US" smtClean="0"/>
              <a:t>th_2e1h = th_1h - VBBBR_ee - VBRRR_eh;          % 2e1h</a:t>
            </a:r>
          </a:p>
          <a:p>
            <a:pPr eaLnBrk="1" hangingPunct="1"/>
            <a:r>
              <a:rPr lang="en-US" smtClean="0"/>
              <a:t>Ed1_2e1h = VBB_ee - VBR_ee + VRR_eh - VBR_eh;   % 2e1h              </a:t>
            </a:r>
          </a:p>
          <a:p>
            <a:pPr eaLnBrk="1" hangingPunct="1"/>
            <a:r>
              <a:rPr lang="en-US" smtClean="0"/>
              <a:t>Ed2_2e1h = -VRR_ee + VBR_ee + VRR_eh - VBR_eh;  % 2e1h</a:t>
            </a:r>
          </a:p>
          <a:p>
            <a:pPr eaLnBrk="1" hangingPunct="1"/>
            <a:r>
              <a:rPr lang="en-US" smtClean="0"/>
              <a:t>Ed3_2e1h = VBB_ee - VBR_ee - VBB_eh + VBR_eh;   % 2e1h              </a:t>
            </a:r>
          </a:p>
          <a:p>
            <a:pPr eaLnBrk="1" hangingPunct="1"/>
            <a:r>
              <a:rPr lang="en-US" smtClean="0"/>
              <a:t>Ed4_2e1h = -VRR_ee + VBR_ee - VBB_eh + VBR_eh;  % 2e1h</a:t>
            </a:r>
          </a:p>
          <a:p>
            <a:pPr eaLnBrk="1" hangingPunct="1"/>
            <a:r>
              <a:rPr lang="en-US" smtClean="0"/>
              <a:t>ER_2e1h = X0R + EB_1e;                          % 2e1h</a:t>
            </a:r>
          </a:p>
          <a:p>
            <a:pPr eaLnBrk="1" hangingPunct="1"/>
            <a:r>
              <a:rPr lang="en-US" smtClean="0"/>
              <a:t>XmR = X0R + VRR_ee - VRR_eh;                    % 2e1h</a:t>
            </a:r>
          </a:p>
          <a:p>
            <a:pPr eaLnBrk="1" hangingPunct="1"/>
            <a:r>
              <a:rPr lang="en-US" smtClean="0"/>
              <a:t>XmB = X0B + VBB_ee - VBB_eh;                    % 2e1h</a:t>
            </a:r>
          </a:p>
          <a:p>
            <a:pPr eaLnBrk="1" hangingPunct="1"/>
            <a:r>
              <a:rPr lang="en-US" smtClean="0"/>
              <a:t>EB_2e1h = XmB + ER_1e;                          % 2e1h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te_3e1h = te_eh;                                % 3e1h</a:t>
            </a:r>
          </a:p>
          <a:p>
            <a:pPr eaLnBrk="1" hangingPunct="1"/>
            <a:r>
              <a:rPr lang="en-US" smtClean="0"/>
              <a:t>th_3e1h = th_eh;                                % 3e1h</a:t>
            </a:r>
          </a:p>
          <a:p>
            <a:pPr eaLnBrk="1" hangingPunct="1"/>
            <a:r>
              <a:rPr lang="en-US" smtClean="0"/>
              <a:t>Ed1_3e1h = VBB_ee - VRR_ee + VRR_eh - VBR_eh;   % 3e1h</a:t>
            </a:r>
          </a:p>
          <a:p>
            <a:pPr eaLnBrk="1" hangingPunct="1"/>
            <a:r>
              <a:rPr lang="en-US" smtClean="0"/>
              <a:t>Ed2_3e1h = VBB_ee - VRR_ee - VBB_eh + VBR_eh;   % 3e1h</a:t>
            </a:r>
          </a:p>
          <a:p>
            <a:pPr eaLnBrk="1" hangingPunct="1"/>
            <a:r>
              <a:rPr lang="en-US" smtClean="0"/>
              <a:t>ER_3e1h = XmR + ER_ee;                          % 3e1h VRR_ee-VRR_eh</a:t>
            </a:r>
          </a:p>
          <a:p>
            <a:pPr eaLnBrk="1" hangingPunct="1"/>
            <a:r>
              <a:rPr lang="en-US" smtClean="0"/>
              <a:t>EB_3e1h = XmB + ER_ee;                          % 3e1h VBB_ee-VBB_eh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th_4e1h = th_1h;                                % 4e1h</a:t>
            </a:r>
          </a:p>
          <a:p>
            <a:pPr eaLnBrk="1" hangingPunct="1"/>
            <a:r>
              <a:rPr lang="en-US" smtClean="0"/>
              <a:t>Ed1_4e1h = VBB_eh - VRR_eh - X0B + X0R;         % 4e1h</a:t>
            </a:r>
          </a:p>
          <a:p>
            <a:pPr eaLnBrk="1" hangingPunct="1"/>
            <a:r>
              <a:rPr lang="en-US" smtClean="0"/>
              <a:t>ER_4e1h = XmR + ER_3e;                          % 4e1h</a:t>
            </a:r>
          </a:p>
          <a:p>
            <a:pPr eaLnBrk="1" hangingPunct="1"/>
            <a:r>
              <a:rPr lang="en-US" smtClean="0"/>
              <a:t>EB_4e1h = XmB + ER_3e;                          % 4e1h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0 %%%%%%%%%%%%%%%%%%%%%%%%%%%%%%%%%%%%%%%%%%%%%%%%%%%%%%%%%</a:t>
            </a:r>
          </a:p>
          <a:p>
            <a:pPr eaLnBrk="1" hangingPunct="1"/>
            <a:r>
              <a:rPr lang="en-US" smtClean="0"/>
              <a:t>E_0 = zeros(n,1);</a:t>
            </a:r>
          </a:p>
          <a:p>
            <a:pPr eaLnBrk="1" hangingPunct="1"/>
            <a:r>
              <a:rPr lang="en-US" smtClean="0"/>
              <a:t>Vec_0 = mat2cell(ones(1,n),1,linspace(1,1,n));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plot(Vgate,E_0,'b'); title('0','Fontsize',24);xlabel('Gate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ylim([-15 15]);pbaspect([1.4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1e %%%%%%%%%%%%%%%%%%%%%%%%%%%%%%%%%%%%%%%%%%%%%%%%%%%%%%%%%</a:t>
            </a:r>
          </a:p>
          <a:p>
            <a:pPr eaLnBrk="1" hangingPunct="1"/>
            <a:r>
              <a:rPr lang="en-US" smtClean="0"/>
              <a:t>E_1e = cell(1,n);</a:t>
            </a:r>
          </a:p>
          <a:p>
            <a:pPr eaLnBrk="1" hangingPunct="1"/>
            <a:r>
              <a:rPr lang="en-US" smtClean="0"/>
              <a:t>Vec_1e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SolveH_1e(te_1e,Ze1,Ze2,ER_1e,Ed1_1e,Ed(i));</a:t>
            </a:r>
          </a:p>
          <a:p>
            <a:pPr eaLnBrk="1" hangingPunct="1"/>
            <a:r>
              <a:rPr lang="en-US" smtClean="0"/>
              <a:t>    E_1e{i} = E_temp;</a:t>
            </a:r>
          </a:p>
          <a:p>
            <a:pPr eaLnBrk="1" hangingPunct="1"/>
            <a:r>
              <a:rPr lang="en-US" smtClean="0"/>
              <a:t>    Vec_1e{i} = Vec_temp;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E_1e = cell2mat(E_1e)';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plot(Vgate,E_1e,'b'); title('1e','Fontsize',24);xlabel('Gate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ylim([ER_1e-15 ER_1e+15]);pbaspect([1.4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 %%%%%%%%%%%%%%%%%%%%%%%%%%%%%%%%%%%%%%%%%%%%%%%%%%%%%%%%%</a:t>
            </a:r>
          </a:p>
          <a:p>
            <a:pPr eaLnBrk="1" hangingPunct="1"/>
            <a:r>
              <a:rPr lang="en-US" smtClean="0"/>
              <a:t>E_2e = cell(1,n);</a:t>
            </a:r>
          </a:p>
          <a:p>
            <a:pPr eaLnBrk="1" hangingPunct="1"/>
            <a:r>
              <a:rPr lang="en-US" smtClean="0"/>
              <a:t>Vec_2e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SolveH_2e(J_ee,t_ee,Ze1,Ze2,ER_ee,Ed1_ee,Ed2_ee,Ed(i));</a:t>
            </a:r>
          </a:p>
          <a:p>
            <a:pPr eaLnBrk="1" hangingPunct="1"/>
            <a:r>
              <a:rPr lang="en-US" smtClean="0"/>
              <a:t>    E_2e{i} = E_temp;</a:t>
            </a:r>
          </a:p>
          <a:p>
            <a:pPr eaLnBrk="1" hangingPunct="1"/>
            <a:r>
              <a:rPr lang="en-US" smtClean="0"/>
              <a:t>    Vec_2e{i}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 = cell2mat(E_2e)';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plot(Vgate,E_2e,'b'); title('2e','Fontsize',24);xlabel('Gate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ylim([ER_ee-15 ER_ee+15]);pbaspect([1.4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 %%%%%%%%%%%%%%%%%%%%%%%%%%%%%%%%%%%%%%%%%%%%%%%%%%%%%%%%%</a:t>
            </a:r>
          </a:p>
          <a:p>
            <a:pPr eaLnBrk="1" hangingPunct="1"/>
            <a:r>
              <a:rPr lang="en-US" smtClean="0"/>
              <a:t>E_3e = cell(1,n);</a:t>
            </a:r>
          </a:p>
          <a:p>
            <a:pPr eaLnBrk="1" hangingPunct="1"/>
            <a:r>
              <a:rPr lang="en-US" smtClean="0"/>
              <a:t>Vec_3e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SolveH_3e(te_3e,Ze1,Ze2,ER_3e,Ed1_3e,Ed(i));</a:t>
            </a:r>
          </a:p>
          <a:p>
            <a:pPr eaLnBrk="1" hangingPunct="1"/>
            <a:r>
              <a:rPr lang="en-US" smtClean="0"/>
              <a:t>    E_3e{i} = E_temp;</a:t>
            </a:r>
          </a:p>
          <a:p>
            <a:pPr eaLnBrk="1" hangingPunct="1"/>
            <a:r>
              <a:rPr lang="en-US" smtClean="0"/>
              <a:t>    Vec_3e{i}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 = cell2mat(E_3e)';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plot(Vgate,E_3e,'b'); title('3e','Fontsize',24);xlabel('Gate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ylim([ER_3e-15 ER_3e+15]);pbaspect([1.4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%%%%%%%%%%%%%%%%%%%%%%%%%%%%%%%%%%%%%%%%%%%%%%%%%%%%%%%%</a:t>
            </a:r>
          </a:p>
          <a:p>
            <a:pPr eaLnBrk="1" hangingPunct="1"/>
            <a:r>
              <a:rPr lang="en-US" smtClean="0"/>
              <a:t>E_eh = cell(1,n);</a:t>
            </a:r>
          </a:p>
          <a:p>
            <a:pPr eaLnBrk="1" hangingPunct="1"/>
            <a:r>
              <a:rPr lang="en-US" smtClean="0"/>
              <a:t>Vec_eh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SolveH_1e1h(d0RR,d0BB,d0BR,d1RR,d1BB,d1BR,d2RR,d2BB,d2BR,te_eh,th_eh,Ze1,Ze2,Zh1,Zh2,ER_eh,EB_eh,Ed1_eh,Ed2_eh,Ed(i));</a:t>
            </a:r>
          </a:p>
          <a:p>
            <a:pPr eaLnBrk="1" hangingPunct="1"/>
            <a:r>
              <a:rPr lang="en-US" smtClean="0"/>
              <a:t>    E_eh{i} = E_temp;</a:t>
            </a:r>
          </a:p>
          <a:p>
            <a:pPr eaLnBrk="1" hangingPunct="1"/>
            <a:r>
              <a:rPr lang="en-US" smtClean="0"/>
              <a:t>    Vec_eh{i}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E_eh = cell2mat(E_eh)';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plot(Vgate,E_eh,'b'); title('1e1h','Fontsize',24);xlabel('Gate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ylim([ER_eh-5 ER_eh+25]);pbaspect([1.4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2e1h %%%%%%%%%%%%%%%%%%%%%%%%%%%%%%%%%%%%%%%%%%%%%%%%%%%%%%%%%</a:t>
            </a:r>
          </a:p>
          <a:p>
            <a:pPr eaLnBrk="1" hangingPunct="1"/>
            <a:r>
              <a:rPr lang="en-US" smtClean="0"/>
              <a:t>E_2e1h = cell(1,n);</a:t>
            </a:r>
          </a:p>
          <a:p>
            <a:pPr eaLnBrk="1" hangingPunct="1"/>
            <a:r>
              <a:rPr lang="en-US" smtClean="0"/>
              <a:t>Vec_2e1h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SolveH_2e1h(J_ee,te_2e1h,th_2e1h,d0RR,d0BB,d1RR,d1BB,d2RR,d2BB,Ze1,Ze2,Zh1,Zh2,ER_2e1h,EB_2e1h,Ed1_2e1h,Ed2_2e1h,Ed3_2e1h,Ed4_2e1h,Ed(i));</a:t>
            </a:r>
          </a:p>
          <a:p>
            <a:pPr eaLnBrk="1" hangingPunct="1"/>
            <a:r>
              <a:rPr lang="en-US" smtClean="0"/>
              <a:t>    E_2e1h{i} = E_temp;</a:t>
            </a:r>
          </a:p>
          <a:p>
            <a:pPr eaLnBrk="1" hangingPunct="1"/>
            <a:r>
              <a:rPr lang="en-US" smtClean="0"/>
              <a:t>    Vec_2e1h{i}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E_2e1h = cell2mat(E_2e1h)';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plot(Vgate,E_2e1h,'b'); title('2e1h','Fontsize',24);xlabel('Gate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ylim([ER_2e1h-10 ER_2e1h+20]);pbaspect([1.4 1 1]);</a:t>
            </a:r>
          </a:p>
          <a:p>
            <a:pPr eaLnBrk="1" hangingPunct="1"/>
            <a:r>
              <a:rPr lang="en-US" smtClean="0"/>
              <a:t>   </a:t>
            </a:r>
          </a:p>
          <a:p>
            <a:pPr eaLnBrk="1" hangingPunct="1"/>
            <a:r>
              <a:rPr lang="en-US" smtClean="0"/>
              <a:t>% 3e1h %%%%%%%%%%%%%%%%%%%%%%%%%%%%%%%%%%%%%%%%%%%%%%%%%%%%%%%%%</a:t>
            </a:r>
          </a:p>
          <a:p>
            <a:pPr eaLnBrk="1" hangingPunct="1"/>
            <a:r>
              <a:rPr lang="en-US" smtClean="0"/>
              <a:t>E_3e1h = cell(1,n);</a:t>
            </a:r>
          </a:p>
          <a:p>
            <a:pPr eaLnBrk="1" hangingPunct="1"/>
            <a:r>
              <a:rPr lang="en-US" smtClean="0"/>
              <a:t>Vec_3e1h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SolveH_3e1h(d0RR,d0BB,d0BR,d1RR,d1BB,d1BR,d2RR,d2BB,d2BR,te_3e1h,th_3e1h,Ze1,Ze2,Zh1,Zh2,ER_3e1h,EB_3e1h,Ed1_3e1h,Ed2_3e1h,Ed(i));</a:t>
            </a:r>
          </a:p>
          <a:p>
            <a:pPr eaLnBrk="1" hangingPunct="1"/>
            <a:r>
              <a:rPr lang="en-US" smtClean="0"/>
              <a:t>    E_3e1h{i} = E_temp;</a:t>
            </a:r>
          </a:p>
          <a:p>
            <a:pPr eaLnBrk="1" hangingPunct="1"/>
            <a:r>
              <a:rPr lang="en-US" smtClean="0"/>
              <a:t>    Vec_3e1h{i}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E_3e1h = cell2mat(E_3e1h)';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plot(Vgate,E_3e1h,'b'); title('3e1h','Fontsize',24);xlabel('Gate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ylim([ER_3e1h-5 ER_3e1h+25]);pbaspect([1.4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%%%%%%%%%%%%%%%%%%%%%%%%%%%%%%%%%%%%%%%%%%%%%%%%%%%%%%%%%</a:t>
            </a:r>
          </a:p>
          <a:p>
            <a:pPr eaLnBrk="1" hangingPunct="1"/>
            <a:r>
              <a:rPr lang="en-US" smtClean="0"/>
              <a:t>E_4e1h = cell(1,n);</a:t>
            </a:r>
          </a:p>
          <a:p>
            <a:pPr eaLnBrk="1" hangingPunct="1"/>
            <a:r>
              <a:rPr lang="en-US" smtClean="0"/>
              <a:t>Vec_4e1h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SolveH_4e1h(th_4e1h,Zh1,Zh2,ER_4e1h,Ed1_4e1h,Ed(i));</a:t>
            </a:r>
          </a:p>
          <a:p>
            <a:pPr eaLnBrk="1" hangingPunct="1"/>
            <a:r>
              <a:rPr lang="en-US" smtClean="0"/>
              <a:t>    E_4e1h{i} = E_temp;</a:t>
            </a:r>
          </a:p>
          <a:p>
            <a:pPr eaLnBrk="1" hangingPunct="1"/>
            <a:r>
              <a:rPr lang="en-US" smtClean="0"/>
              <a:t>    Vec_4e1h{i}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E_4e1h = cell2mat(E_4e1h)';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plot(Vgate,E_4e1h,'b'); title('4e1h','Fontsize',24);xlabel('Gate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ylim([ER_4e1h-20 ER_4e1h+10]);pbaspect([1.4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- 0 %%%%%%%%%%%%%%%%%%%%%%%%%%%%%%%%%%%%%%%%%%%%%%%%%%%%%%%%%</a:t>
            </a:r>
          </a:p>
          <a:p>
            <a:pPr eaLnBrk="1" hangingPunct="1"/>
            <a:r>
              <a:rPr lang="en-US" smtClean="0"/>
              <a:t>M_eh = [s_id 1 s_id 1 s_id*s_d s_d s_id*s_d s_d s_id*s_b s_b s_id*s_b s_b s_id*s_d*s_b s_d*s_b s_id*s_d*s_b s_d*s_b];</a:t>
            </a:r>
          </a:p>
          <a:p>
            <a:pPr eaLnBrk="1" hangingPunct="1"/>
            <a:r>
              <a:rPr lang="en-US" smtClean="0"/>
              <a:t>E_0 = TransitionEnergy(E_eh,zeros(n,1));</a:t>
            </a:r>
          </a:p>
          <a:p>
            <a:pPr eaLnBrk="1" hangingPunct="1"/>
            <a:r>
              <a:rPr lang="en-US" smtClean="0"/>
              <a:t>matrix0 = TransitionStrength(E_0,Vec_eh,Vec_0,M_eh,E,HWHM);</a:t>
            </a:r>
          </a:p>
          <a:p>
            <a:pPr eaLnBrk="1" hangingPunct="1"/>
            <a:r>
              <a:rPr lang="en-US" smtClean="0"/>
              <a:t>figure;plot(Vgate,E_0,'b'); title('X0','Fontsize',24);xlabel('Gate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PlotMatrix(matrix0,Vgate,E(1,:),'Gate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PlotMatrix(log(abs(matrix0)),Vgate,E(1,:),'Gate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2e1h - 1e %%%%%%%%%%%%%%%%%%%%%%%%%%%%%%%%%%%%%%%%%%%%%%%%%%%%%%%%%</a:t>
            </a:r>
          </a:p>
          <a:p>
            <a:pPr eaLnBrk="1" hangingPunct="1"/>
            <a:r>
              <a:rPr lang="en-US" smtClean="0"/>
              <a:t>M_2e1h = [  s_id 0 1 0 s_d 0 s_d*s_id 0 s_d 0 1 0 s_b 0 s_id*s_b 0 s_d*s_id 0 s_b*s_d 0 s_b*s_d*s_id 0 s_b*s_id 0;</a:t>
            </a:r>
          </a:p>
          <a:p>
            <a:pPr eaLnBrk="1" hangingPunct="1"/>
            <a:r>
              <a:rPr lang="en-US" smtClean="0"/>
              <a:t>            0 1 0 s_id s_d*s_id 0 0 s_d 0 s_d*s_id s_id 0 s_b*0 s_b*s_id 0 s_b s_b*s_d 0 0 s_b*s_d*s_id 0 s_b*s_d s_b 0;</a:t>
            </a:r>
          </a:p>
          <a:p>
            <a:pPr eaLnBrk="1" hangingPunct="1"/>
            <a:r>
              <a:rPr lang="en-US" smtClean="0"/>
              <a:t>            s_d*s_id 0 0 s_d 0 1 s_id 0 0 1 0 s_d s_b*s_d 0 0 s_b*s_d*s_id 0 s_b*s_id s_b 0 0 s_b*s_id 0 s_b*s_d*s_id;</a:t>
            </a:r>
          </a:p>
          <a:p>
            <a:pPr eaLnBrk="1" hangingPunct="1"/>
            <a:r>
              <a:rPr lang="en-US" smtClean="0"/>
              <a:t>            0 s_d s_d*s_id 0 0 s_id 0 1 s_id 0 0 s_d*s_id 0 s_b*s_d*s_id s_b*s_d 0 0 s_b 0 s_b*s_id s_b 0 0 s_b*s_d ];</a:t>
            </a:r>
          </a:p>
          <a:p>
            <a:pPr eaLnBrk="1" hangingPunct="1"/>
            <a:r>
              <a:rPr lang="en-US" smtClean="0"/>
              <a:t>E_1 = TransitionEnergy(E_2e1h,E_1e);</a:t>
            </a:r>
          </a:p>
          <a:p>
            <a:pPr eaLnBrk="1" hangingPunct="1"/>
            <a:r>
              <a:rPr lang="en-US" smtClean="0"/>
              <a:t>matrix1 = TransitionStrength(E_1,Vec_2e1h,Vec_1e,M_2e1h,E,HWHM);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plot(Vgate,E_1,'b'); title('X1-','Fontsize',24);xlabel('Gate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PlotMatrix(matrix1,Vgate,E(1,:),'Gate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PlotMatrix(log(abs(matrix1)),Vgate,E(1,:),'Gate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3e1h - 2e %%%%%%%%%%%%%%%%%%%%%%%%%%%%%%%%%%%%%%%%%%%%%%%%%%%%%%%%%</a:t>
            </a:r>
          </a:p>
          <a:p>
            <a:pPr eaLnBrk="1" hangingPunct="1"/>
            <a:r>
              <a:rPr lang="en-US" smtClean="0"/>
              <a:t>M_3e1h = ones(6,16);</a:t>
            </a:r>
          </a:p>
          <a:p>
            <a:pPr eaLnBrk="1" hangingPunct="1"/>
            <a:r>
              <a:rPr lang="en-US" smtClean="0"/>
              <a:t>M_3e1h = [  0 1 0 1 0 s_d 0 s_d s_b*s_id 0 s_b*s_id 0 s_b*s_d*s_id 0 s_b*s_d*s_id 0;</a:t>
            </a:r>
          </a:p>
          <a:p>
            <a:pPr eaLnBrk="1" hangingPunct="1"/>
            <a:r>
              <a:rPr lang="en-US" smtClean="0"/>
              <a:t>            s_id 0 s_id 0 s_d*s_id 0 s_d*s_id 0 0 s_b 0 s_b 0 s_b*s_d 0 s_b*s_d;</a:t>
            </a:r>
          </a:p>
          <a:p>
            <a:pPr eaLnBrk="1" hangingPunct="1"/>
            <a:r>
              <a:rPr lang="en-US" smtClean="0"/>
              <a:t>            0 s_id 1 0 s_d 0 0 s_d*s_id s_b 0 s_b*s_d s_b*s_id 0 s_b*s_d*s_id s_b*s_d 0;</a:t>
            </a:r>
          </a:p>
          <a:p>
            <a:pPr eaLnBrk="1" hangingPunct="1"/>
            <a:r>
              <a:rPr lang="en-US" smtClean="0"/>
              <a:t>            1 0 0 s_id 0 s_d*s_id s_d 0 0 s_b*s_id s_b 0 s_b*s_d 0 0 s_b*s_d*s_id;</a:t>
            </a:r>
          </a:p>
          <a:p>
            <a:pPr eaLnBrk="1" hangingPunct="1"/>
            <a:r>
              <a:rPr lang="en-US" smtClean="0"/>
              <a:t>            0 0 s_d s_d*s_id 1 s_id 0 0 0 0 s_b*s_d s_b*s_d*s_id s_b s_b*s_id 0 0;</a:t>
            </a:r>
          </a:p>
          <a:p>
            <a:pPr eaLnBrk="1" hangingPunct="1"/>
            <a:r>
              <a:rPr lang="en-US" smtClean="0"/>
              <a:t>            s_d s_d*s_id 0 0 0 0 1 s_id s_b*s_d s_b*s_d*s_id 0 0 0 0 s_b s_b*s_id];</a:t>
            </a:r>
          </a:p>
          <a:p>
            <a:pPr eaLnBrk="1" hangingPunct="1"/>
            <a:r>
              <a:rPr lang="en-US" smtClean="0"/>
              <a:t>E_2 = TransitionEnergy(E_3e1h,E_2e);</a:t>
            </a:r>
          </a:p>
          <a:p>
            <a:pPr eaLnBrk="1" hangingPunct="1"/>
            <a:r>
              <a:rPr lang="en-US" smtClean="0"/>
              <a:t>matrix2 = TransitionStrength(E_2,Vec_3e1h,Vec_2e,M_3e1h,E,HWHM);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plot(Vgate,E_2,'b'); title('X2-','Fontsize',24);xlabel('Gate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PlotMatrix(matrix2,Vgate,E(1,:),'Gate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PlotMatrix(log(abs(matrix2)),Vgate,E(1,:),'Gate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- 3e %%%%%%%%%%%%%%%%%%%%%%%%%%%%%%%%%%%%%%%%%%%%%%%%%%%%%%%%%</a:t>
            </a:r>
          </a:p>
          <a:p>
            <a:pPr eaLnBrk="1" hangingPunct="1"/>
            <a:r>
              <a:rPr lang="en-US" smtClean="0"/>
              <a:t>M_4e1h = ones(4,4);</a:t>
            </a:r>
          </a:p>
          <a:p>
            <a:pPr eaLnBrk="1" hangingPunct="1"/>
            <a:r>
              <a:rPr lang="en-US" smtClean="0"/>
              <a:t>M_4e1h = [  s_b s_id s_b*s_d s_d*s_id;</a:t>
            </a:r>
          </a:p>
          <a:p>
            <a:pPr eaLnBrk="1" hangingPunct="1"/>
            <a:r>
              <a:rPr lang="en-US" smtClean="0"/>
              <a:t>            s_b*s_id 1 s_b*s_d*s_id s_d;</a:t>
            </a:r>
          </a:p>
          <a:p>
            <a:pPr eaLnBrk="1" hangingPunct="1"/>
            <a:r>
              <a:rPr lang="en-US" smtClean="0"/>
              <a:t>            s_b*s_d s_d*s_id s_b s_id;</a:t>
            </a:r>
          </a:p>
          <a:p>
            <a:pPr eaLnBrk="1" hangingPunct="1"/>
            <a:r>
              <a:rPr lang="en-US" smtClean="0"/>
              <a:t>            s_b*s_d*s_id s_d s_b*s_id 1];</a:t>
            </a:r>
          </a:p>
          <a:p>
            <a:pPr eaLnBrk="1" hangingPunct="1"/>
            <a:r>
              <a:rPr lang="en-US" smtClean="0"/>
              <a:t>E_3 = TransitionEnergy(E_4e1h,E_3e);</a:t>
            </a:r>
          </a:p>
          <a:p>
            <a:pPr eaLnBrk="1" hangingPunct="1"/>
            <a:r>
              <a:rPr lang="en-US" smtClean="0"/>
              <a:t>matrix3 = TransitionStrength(E_3,Vec_4e1h,Vec_3e,M_4e1h,E,HWHM);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plot(Vgate,E_3,'b'); title('X3-','Fontsize',24);xlabel('Gate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PlotMatrix(matrix3,Vgate,E(1,:),'Gate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PlotMatrix(log(abs(matrix3)),Vgate,E(1,:),'Gate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combined %%%%%%%%%%%%%%%%%%%%%%%%%%%%%%%%%%%%%%%%%%%%%%%%%%%%%%%%%</a:t>
            </a:r>
          </a:p>
          <a:p>
            <a:pPr eaLnBrk="1" hangingPunct="1"/>
            <a:r>
              <a:rPr lang="en-US" smtClean="0"/>
              <a:t>figure; title(['All transitions: Vg1 = ',num2str(Vg1),' mV; Vg2 = ',num2str(Vg2),' mV'],'Fontsize',24);</a:t>
            </a:r>
          </a:p>
          <a:p>
            <a:pPr eaLnBrk="1" hangingPunct="1"/>
            <a:r>
              <a:rPr lang="en-US" smtClean="0"/>
              <a:t>hold on;</a:t>
            </a:r>
          </a:p>
          <a:p>
            <a:pPr eaLnBrk="1" hangingPunct="1"/>
            <a:r>
              <a:rPr lang="en-US" smtClean="0"/>
              <a:t>plot(Vgate(1:index1),E_0(1:index1,:),'b');</a:t>
            </a:r>
          </a:p>
          <a:p>
            <a:pPr eaLnBrk="1" hangingPunct="1"/>
            <a:r>
              <a:rPr lang="en-US" smtClean="0"/>
              <a:t>plot(Vgate(index1+1:index2),E_1(index1+1:index2,:),'b');</a:t>
            </a:r>
          </a:p>
          <a:p>
            <a:pPr eaLnBrk="1" hangingPunct="1"/>
            <a:r>
              <a:rPr lang="en-US" smtClean="0"/>
              <a:t>plot(Vgate(index2+1:index3),E_2(index2+1:index3,:),'b');</a:t>
            </a:r>
          </a:p>
          <a:p>
            <a:pPr eaLnBrk="1" hangingPunct="1"/>
            <a:r>
              <a:rPr lang="en-US" smtClean="0"/>
              <a:t>plot(Vgate(index3+1:n),E_3(index3+1:n,:),'b');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hold off;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[matrix0(1:index1,:);matrix1(index1+1:index2,:);matrix2(index2+1:index3,:);matrix3(index3+1:n,:)];</a:t>
            </a:r>
          </a:p>
          <a:p>
            <a:pPr eaLnBrk="1" hangingPunct="1"/>
            <a:r>
              <a:rPr lang="en-US" smtClean="0"/>
              <a:t>PlotMatrix(matrix,Vgate,E(1,:),'Gate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(matrix0+matrix1+matrix2+matrix3)/4;</a:t>
            </a:r>
          </a:p>
          <a:p>
            <a:pPr eaLnBrk="1" hangingPunct="1"/>
            <a:r>
              <a:rPr lang="en-US" smtClean="0"/>
              <a:t>PlotMatrix(matrix,Vgate,E(1,:),'Gate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SAVE %%%%%%%%%%%%%%%%%%%%%%%%%%%%%%%%%%%%%%%%%%%%%%%%%%%%%%%%</a:t>
            </a:r>
          </a:p>
          <a:p>
            <a:pPr eaLnBrk="1" hangingPunct="1"/>
            <a:r>
              <a:rPr lang="en-US" smtClean="0"/>
              <a:t>% eval(['save ', 'D:\Temp\temp.dat', ' PLE -ascii']);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C71A4-9125-46BB-8991-D44974ED8AA6}" type="slidenum">
              <a:rPr lang="en-GB"/>
              <a:pPr/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% CQDEnergiesFinal</a:t>
            </a:r>
          </a:p>
          <a:p>
            <a:pPr eaLnBrk="1" hangingPunct="1"/>
            <a:r>
              <a:rPr lang="en-US" smtClean="0"/>
              <a:t>% Author    : Jeroen Elzerman</a:t>
            </a:r>
          </a:p>
          <a:p>
            <a:pPr eaLnBrk="1" hangingPunct="1"/>
            <a:r>
              <a:rPr lang="en-US" smtClean="0"/>
              <a:t>% Date      : 2009.07.31</a:t>
            </a:r>
          </a:p>
          <a:p>
            <a:pPr eaLnBrk="1" hangingPunct="1"/>
            <a:r>
              <a:rPr lang="en-US" smtClean="0"/>
              <a:t>% Version   : 0.1</a:t>
            </a:r>
          </a:p>
          <a:p>
            <a:pPr eaLnBrk="1" hangingPunct="1"/>
            <a:r>
              <a:rPr lang="en-US" smtClean="0"/>
              <a:t>% Plots the transition energies for a set of inital and a set of final</a:t>
            </a:r>
          </a:p>
          <a:p>
            <a:pPr eaLnBrk="1" hangingPunct="1"/>
            <a:r>
              <a:rPr lang="en-US" smtClean="0"/>
              <a:t>% states in a double dot. Includes B-field dependence. Hole can sit in either blue</a:t>
            </a:r>
          </a:p>
          <a:p>
            <a:pPr eaLnBrk="1" hangingPunct="1"/>
            <a:r>
              <a:rPr lang="en-US" smtClean="0"/>
              <a:t>% or red QD.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addpath('D:\Scripts\ScriptsNew3\Functions');</a:t>
            </a:r>
          </a:p>
          <a:p>
            <a:pPr eaLnBrk="1" hangingPunct="1"/>
            <a:r>
              <a:rPr lang="en-US" smtClean="0"/>
              <a:t>clc;</a:t>
            </a:r>
          </a:p>
          <a:p>
            <a:pPr eaLnBrk="1" hangingPunct="1"/>
            <a:r>
              <a:rPr lang="en-US" smtClean="0"/>
              <a:t>close all;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n = 1000;                       % number of points on gate voltage-axis</a:t>
            </a:r>
          </a:p>
          <a:p>
            <a:pPr eaLnBrk="1" hangingPunct="1"/>
            <a:r>
              <a:rPr lang="en-US" smtClean="0"/>
              <a:t>nE = 5000;                      % number of points on energy-axis</a:t>
            </a:r>
          </a:p>
          <a:p>
            <a:pPr eaLnBrk="1" hangingPunct="1"/>
            <a:r>
              <a:rPr lang="en-US" smtClean="0"/>
              <a:t>Vg1 = -580;                     % transition from X0 to X-1 in gate voltage [mVg]</a:t>
            </a:r>
          </a:p>
          <a:p>
            <a:pPr eaLnBrk="1" hangingPunct="1"/>
            <a:r>
              <a:rPr lang="en-US" smtClean="0"/>
              <a:t>Vg2 = -220;                     % transition from X-1 to X-2 in gate voltage [mVg]</a:t>
            </a:r>
          </a:p>
          <a:p>
            <a:pPr eaLnBrk="1" hangingPunct="1"/>
            <a:r>
              <a:rPr lang="en-US" smtClean="0"/>
              <a:t>Vg3 = -180;                     % transition from X-2 to X-3 in gate voltage [mVg]</a:t>
            </a:r>
          </a:p>
          <a:p>
            <a:pPr eaLnBrk="1" hangingPunct="1"/>
            <a:r>
              <a:rPr lang="en-US" smtClean="0"/>
              <a:t>s_id = 0.05;                    % indirect transition strength (compared to direct)</a:t>
            </a:r>
          </a:p>
          <a:p>
            <a:pPr eaLnBrk="1" hangingPunct="1"/>
            <a:r>
              <a:rPr lang="en-US" smtClean="0"/>
              <a:t>s_d = 0.05;                     % dark transition strength (compared to bright)</a:t>
            </a:r>
          </a:p>
          <a:p>
            <a:pPr eaLnBrk="1" hangingPunct="1"/>
            <a:r>
              <a:rPr lang="en-US" smtClean="0"/>
              <a:t>s_b = 0.5;                      % blue transition strenght (compared to red)</a:t>
            </a:r>
          </a:p>
          <a:p>
            <a:pPr eaLnBrk="1" hangingPunct="1"/>
            <a:r>
              <a:rPr lang="en-US" smtClean="0"/>
              <a:t>leverarm = 9/175;               % leverarm determining detuning between two dots</a:t>
            </a:r>
          </a:p>
          <a:p>
            <a:pPr eaLnBrk="1" hangingPunct="1"/>
            <a:r>
              <a:rPr lang="en-US" smtClean="0"/>
              <a:t>Vgate = linspace(-600,600,n);   % gate voltage [mV]</a:t>
            </a:r>
          </a:p>
          <a:p>
            <a:pPr eaLnBrk="1" hangingPunct="1"/>
            <a:r>
              <a:rPr lang="en-US" smtClean="0"/>
              <a:t>Ed = -Vgate*leverarm;           % energy detuning [meV] between dots (Eright - Eleft, with E-right = 0)</a:t>
            </a:r>
          </a:p>
          <a:p>
            <a:pPr eaLnBrk="1" hangingPunct="1"/>
            <a:r>
              <a:rPr lang="en-US" smtClean="0"/>
              <a:t>index1 = min(find(Vgate&gt;Vg1));  % index of Vgate-array corresponding to Vg1</a:t>
            </a:r>
          </a:p>
          <a:p>
            <a:pPr eaLnBrk="1" hangingPunct="1"/>
            <a:r>
              <a:rPr lang="en-US" smtClean="0"/>
              <a:t>index2 = min(find(Vgate&gt;Vg2));  % index of Vgate-array corresponding to Vg2</a:t>
            </a:r>
          </a:p>
          <a:p>
            <a:pPr eaLnBrk="1" hangingPunct="1"/>
            <a:r>
              <a:rPr lang="en-US" smtClean="0"/>
              <a:t>index3 = min(find(Vgate&gt;Vg3));  % index of Vgate-array corresponding to Vg3</a:t>
            </a:r>
          </a:p>
          <a:p>
            <a:pPr eaLnBrk="1" hangingPunct="1"/>
            <a:r>
              <a:rPr lang="en-US" smtClean="0"/>
              <a:t>B = linspace(0,4,n)';           % B-field [T]</a:t>
            </a:r>
          </a:p>
          <a:p>
            <a:pPr eaLnBrk="1" hangingPunct="1"/>
            <a:r>
              <a:rPr lang="en-US" smtClean="0"/>
              <a:t>%Ze1 = 0.6*B*0.5*56.8E-3;       % half the Zeeman splitting [meV] for the electron (g-factor ~ 0.6)</a:t>
            </a:r>
          </a:p>
          <a:p>
            <a:pPr eaLnBrk="1" hangingPunct="1"/>
            <a:r>
              <a:rPr lang="en-US" smtClean="0"/>
              <a:t>%Zh2 = 1.3*B*0.5*56.8E-3;       % half the Zeeman splitting [meV] for the hole (g-factor ~ 1.2)</a:t>
            </a:r>
          </a:p>
          <a:p>
            <a:pPr eaLnBrk="1" hangingPunct="1"/>
            <a:r>
              <a:rPr lang="en-US" smtClean="0"/>
              <a:t>Ze1 = 0.0;                      % half the Zeeman splitting [meV at 1T] for an electron in dot 1</a:t>
            </a:r>
          </a:p>
          <a:p>
            <a:pPr eaLnBrk="1" hangingPunct="1"/>
            <a:r>
              <a:rPr lang="en-US" smtClean="0"/>
              <a:t>Ze2 = 0.0;                      % half the Zeeman splitting [meV at 1T] for an electron in dot 2</a:t>
            </a:r>
          </a:p>
          <a:p>
            <a:pPr eaLnBrk="1" hangingPunct="1"/>
            <a:r>
              <a:rPr lang="en-US" smtClean="0"/>
              <a:t>Zh1 = 0.0;                      % half the Zeeman splitting [meV at 1T] for a hole in dot 1</a:t>
            </a:r>
          </a:p>
          <a:p>
            <a:pPr eaLnBrk="1" hangingPunct="1"/>
            <a:r>
              <a:rPr lang="en-US" smtClean="0"/>
              <a:t>Zh2 = 0.0;                      % half the Zeeman splitting [meV at 1T] for a hole in dot 2</a:t>
            </a:r>
          </a:p>
          <a:p>
            <a:pPr eaLnBrk="1" hangingPunct="1"/>
            <a:r>
              <a:rPr lang="en-US" smtClean="0"/>
              <a:t>X0R = 1290;                     % X0R energy [meV]</a:t>
            </a:r>
          </a:p>
          <a:p>
            <a:pPr eaLnBrk="1" hangingPunct="1"/>
            <a:r>
              <a:rPr lang="en-US" smtClean="0"/>
              <a:t>X0B = 1310;                     % X0B energy [meV]</a:t>
            </a:r>
          </a:p>
          <a:p>
            <a:pPr eaLnBrk="1" hangingPunct="1"/>
            <a:r>
              <a:rPr lang="en-US" smtClean="0"/>
              <a:t>HWHM = 0.05;                    % transition energy width [meV]</a:t>
            </a:r>
          </a:p>
          <a:p>
            <a:pPr eaLnBrk="1" hangingPunct="1"/>
            <a:r>
              <a:rPr lang="en-US" smtClean="0"/>
              <a:t>E = linspace(X0R-10,X0B-15,nE); % range for plotting transition energies [meV]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th_1h = 0.1;                    % 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te_1e = 0.5;                    % 1e</a:t>
            </a:r>
          </a:p>
          <a:p>
            <a:pPr eaLnBrk="1" hangingPunct="1"/>
            <a:r>
              <a:rPr lang="en-US" smtClean="0"/>
              <a:t>Ed1_1e = 0;                     % 1e</a:t>
            </a:r>
          </a:p>
          <a:p>
            <a:pPr eaLnBrk="1" hangingPunct="1"/>
            <a:r>
              <a:rPr lang="en-US" smtClean="0"/>
              <a:t>ER_1e = 0;                      % 1e</a:t>
            </a:r>
          </a:p>
          <a:p>
            <a:pPr eaLnBrk="1" hangingPunct="1"/>
            <a:r>
              <a:rPr lang="en-US" smtClean="0"/>
              <a:t>EB_1e = 0;                      % 1e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VRR_ee = 20;                    % 2e</a:t>
            </a:r>
          </a:p>
          <a:p>
            <a:pPr eaLnBrk="1" hangingPunct="1"/>
            <a:r>
              <a:rPr lang="en-US" smtClean="0"/>
              <a:t>VBB_ee = 22;                    % 2e                  </a:t>
            </a:r>
          </a:p>
          <a:p>
            <a:pPr eaLnBrk="1" hangingPunct="1"/>
            <a:r>
              <a:rPr lang="en-US" smtClean="0"/>
              <a:t>VBR_ee = 10;                    % 2e</a:t>
            </a:r>
          </a:p>
          <a:p>
            <a:pPr eaLnBrk="1" hangingPunct="1"/>
            <a:r>
              <a:rPr lang="en-US" smtClean="0"/>
              <a:t>J_ee = 0.0;                     % 2e (= VBRBR)</a:t>
            </a:r>
          </a:p>
          <a:p>
            <a:pPr eaLnBrk="1" hangingPunct="1"/>
            <a:r>
              <a:rPr lang="en-US" smtClean="0"/>
              <a:t>VBBBR_ee = 0;                   % 2e</a:t>
            </a:r>
          </a:p>
          <a:p>
            <a:pPr eaLnBrk="1" hangingPunct="1"/>
            <a:r>
              <a:rPr lang="en-US" smtClean="0"/>
              <a:t>t_ee = sqrt(2)*(te_1e+VBBBR_ee);% 2e</a:t>
            </a:r>
          </a:p>
          <a:p>
            <a:pPr eaLnBrk="1" hangingPunct="1"/>
            <a:r>
              <a:rPr lang="en-US" smtClean="0"/>
              <a:t>Ed1_ee = VBB_ee - VBR_ee;       % 2e</a:t>
            </a:r>
          </a:p>
          <a:p>
            <a:pPr eaLnBrk="1" hangingPunct="1"/>
            <a:r>
              <a:rPr lang="en-US" smtClean="0"/>
              <a:t>Ed2_ee = -VRR_ee + VBR_ee;      % 2e</a:t>
            </a:r>
          </a:p>
          <a:p>
            <a:pPr eaLnBrk="1" hangingPunct="1"/>
            <a:r>
              <a:rPr lang="en-US" smtClean="0"/>
              <a:t>ER_ee = VBR_ee;                 % 2e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 = te_1e;                  % 3e</a:t>
            </a:r>
          </a:p>
          <a:p>
            <a:pPr eaLnBrk="1" hangingPunct="1"/>
            <a:r>
              <a:rPr lang="en-US" smtClean="0"/>
              <a:t>Ed1_3e = VBB_ee - VRR_ee;       % 3e</a:t>
            </a:r>
          </a:p>
          <a:p>
            <a:pPr eaLnBrk="1" hangingPunct="1"/>
            <a:r>
              <a:rPr lang="en-US" smtClean="0"/>
              <a:t>ER_3e = VBB_ee + 2*VBR_ee;      % 3e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VBRRR_eh = 0;                   % 1e1h</a:t>
            </a:r>
          </a:p>
          <a:p>
            <a:pPr eaLnBrk="1" hangingPunct="1"/>
            <a:r>
              <a:rPr lang="en-US" smtClean="0"/>
              <a:t>VBR_eh = 10;                    % 1e1h</a:t>
            </a:r>
          </a:p>
          <a:p>
            <a:pPr eaLnBrk="1" hangingPunct="1"/>
            <a:r>
              <a:rPr lang="en-US" smtClean="0"/>
              <a:t>VRR_eh = 24;                    % 1e1h</a:t>
            </a:r>
          </a:p>
          <a:p>
            <a:pPr eaLnBrk="1" hangingPunct="1"/>
            <a:r>
              <a:rPr lang="en-US" smtClean="0"/>
              <a:t>VBB_eh = 26;                    % 1e1h</a:t>
            </a:r>
          </a:p>
          <a:p>
            <a:pPr eaLnBrk="1" hangingPunct="1"/>
            <a:r>
              <a:rPr lang="en-US" smtClean="0"/>
              <a:t>d0RR = 0.2;                     % 1e1h</a:t>
            </a:r>
          </a:p>
          <a:p>
            <a:pPr eaLnBrk="1" hangingPunct="1"/>
            <a:r>
              <a:rPr lang="en-US" smtClean="0"/>
              <a:t>d0BB = 0.2;                     % 1e1h</a:t>
            </a:r>
          </a:p>
          <a:p>
            <a:pPr eaLnBrk="1" hangingPunct="1"/>
            <a:r>
              <a:rPr lang="en-US" smtClean="0"/>
              <a:t>d0BR = d0RR/1000;               % 1e1h</a:t>
            </a:r>
          </a:p>
          <a:p>
            <a:pPr eaLnBrk="1" hangingPunct="1"/>
            <a:r>
              <a:rPr lang="en-US" smtClean="0"/>
              <a:t>d1RR = 0.01;                    % 1e1h</a:t>
            </a:r>
          </a:p>
          <a:p>
            <a:pPr eaLnBrk="1" hangingPunct="1"/>
            <a:r>
              <a:rPr lang="en-US" smtClean="0"/>
              <a:t>d1BB = 0.01;                    % 1e1h</a:t>
            </a:r>
          </a:p>
          <a:p>
            <a:pPr eaLnBrk="1" hangingPunct="1"/>
            <a:r>
              <a:rPr lang="en-US" smtClean="0"/>
              <a:t>d1BR = d1RR/1000;               % 1e1h</a:t>
            </a:r>
          </a:p>
          <a:p>
            <a:pPr eaLnBrk="1" hangingPunct="1"/>
            <a:r>
              <a:rPr lang="en-US" smtClean="0"/>
              <a:t>d2RR = 0.02;                    % 1e1h</a:t>
            </a:r>
          </a:p>
          <a:p>
            <a:pPr eaLnBrk="1" hangingPunct="1"/>
            <a:r>
              <a:rPr lang="en-US" smtClean="0"/>
              <a:t>d2BB = 0.02;                    % 1e1h</a:t>
            </a:r>
          </a:p>
          <a:p>
            <a:pPr eaLnBrk="1" hangingPunct="1"/>
            <a:r>
              <a:rPr lang="en-US" smtClean="0"/>
              <a:t>d2BR = d2RR/1000;               % 1e1h</a:t>
            </a:r>
          </a:p>
          <a:p>
            <a:pPr eaLnBrk="1" hangingPunct="1"/>
            <a:r>
              <a:rPr lang="en-US" smtClean="0"/>
              <a:t>te_eh = te_1e - VBRRR_eh;       % 1e1h</a:t>
            </a:r>
          </a:p>
          <a:p>
            <a:pPr eaLnBrk="1" hangingPunct="1"/>
            <a:r>
              <a:rPr lang="en-US" smtClean="0"/>
              <a:t>th_eh = th_1h - VBRRR_eh;       % 1e1h</a:t>
            </a:r>
          </a:p>
          <a:p>
            <a:pPr eaLnBrk="1" hangingPunct="1"/>
            <a:r>
              <a:rPr lang="en-US" smtClean="0"/>
              <a:t>Ed1_eh = VRR_eh - VBR_eh;       % 1e1h</a:t>
            </a:r>
          </a:p>
          <a:p>
            <a:pPr eaLnBrk="1" hangingPunct="1"/>
            <a:r>
              <a:rPr lang="en-US" smtClean="0"/>
              <a:t>Ed2_eh = -VBB_eh + VBR_eh;      % 1e1h</a:t>
            </a:r>
          </a:p>
          <a:p>
            <a:pPr eaLnBrk="1" hangingPunct="1"/>
            <a:r>
              <a:rPr lang="en-US" smtClean="0"/>
              <a:t>ER_eh = X0R;                    % 1e1h</a:t>
            </a:r>
          </a:p>
          <a:p>
            <a:pPr eaLnBrk="1" hangingPunct="1"/>
            <a:r>
              <a:rPr lang="en-US" smtClean="0"/>
              <a:t>EB_eh = X0B;                    % 1e1h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te_2e1h = te_1e - VBBBR_ee - VBRRR_eh;          % 2e1h</a:t>
            </a:r>
          </a:p>
          <a:p>
            <a:pPr eaLnBrk="1" hangingPunct="1"/>
            <a:r>
              <a:rPr lang="en-US" smtClean="0"/>
              <a:t>th_2e1h = th_1h - VBBBR_ee - VBRRR_eh;          % 2e1h</a:t>
            </a:r>
          </a:p>
          <a:p>
            <a:pPr eaLnBrk="1" hangingPunct="1"/>
            <a:r>
              <a:rPr lang="en-US" smtClean="0"/>
              <a:t>Ed1_2e1h = VBB_ee - VBR_ee + VRR_eh - VBR_eh;   % 2e1h              </a:t>
            </a:r>
          </a:p>
          <a:p>
            <a:pPr eaLnBrk="1" hangingPunct="1"/>
            <a:r>
              <a:rPr lang="en-US" smtClean="0"/>
              <a:t>Ed2_2e1h = -VRR_ee + VBR_ee + VRR_eh - VBR_eh;  % 2e1h</a:t>
            </a:r>
          </a:p>
          <a:p>
            <a:pPr eaLnBrk="1" hangingPunct="1"/>
            <a:r>
              <a:rPr lang="en-US" smtClean="0"/>
              <a:t>Ed3_2e1h = VBB_ee - VBR_ee - VBB_eh + VBR_eh;   % 2e1h              </a:t>
            </a:r>
          </a:p>
          <a:p>
            <a:pPr eaLnBrk="1" hangingPunct="1"/>
            <a:r>
              <a:rPr lang="en-US" smtClean="0"/>
              <a:t>Ed4_2e1h = -VRR_ee + VBR_ee - VBB_eh + VBR_eh;  % 2e1h</a:t>
            </a:r>
          </a:p>
          <a:p>
            <a:pPr eaLnBrk="1" hangingPunct="1"/>
            <a:r>
              <a:rPr lang="en-US" smtClean="0"/>
              <a:t>ER_2e1h = X0R + EB_1e;                          % 2e1h</a:t>
            </a:r>
          </a:p>
          <a:p>
            <a:pPr eaLnBrk="1" hangingPunct="1"/>
            <a:r>
              <a:rPr lang="en-US" smtClean="0"/>
              <a:t>XmR = X0R + VRR_ee - VRR_eh;                    % 2e1h</a:t>
            </a:r>
          </a:p>
          <a:p>
            <a:pPr eaLnBrk="1" hangingPunct="1"/>
            <a:r>
              <a:rPr lang="en-US" smtClean="0"/>
              <a:t>XmB = X0B + VBB_ee - VBB_eh;                    % 2e1h</a:t>
            </a:r>
          </a:p>
          <a:p>
            <a:pPr eaLnBrk="1" hangingPunct="1"/>
            <a:r>
              <a:rPr lang="en-US" smtClean="0"/>
              <a:t>EB_2e1h = XmB + ER_1e;                          % 2e1h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te_3e1h = te_eh;                                % 3e1h</a:t>
            </a:r>
          </a:p>
          <a:p>
            <a:pPr eaLnBrk="1" hangingPunct="1"/>
            <a:r>
              <a:rPr lang="en-US" smtClean="0"/>
              <a:t>th_3e1h = th_eh;                                % 3e1h</a:t>
            </a:r>
          </a:p>
          <a:p>
            <a:pPr eaLnBrk="1" hangingPunct="1"/>
            <a:r>
              <a:rPr lang="en-US" smtClean="0"/>
              <a:t>Ed1_3e1h = VBB_ee - VRR_ee + VRR_eh - VBR_eh;   % 3e1h</a:t>
            </a:r>
          </a:p>
          <a:p>
            <a:pPr eaLnBrk="1" hangingPunct="1"/>
            <a:r>
              <a:rPr lang="en-US" smtClean="0"/>
              <a:t>Ed2_3e1h = VBB_ee - VRR_ee - VBB_eh + VBR_eh;   % 3e1h</a:t>
            </a:r>
          </a:p>
          <a:p>
            <a:pPr eaLnBrk="1" hangingPunct="1"/>
            <a:r>
              <a:rPr lang="en-US" smtClean="0"/>
              <a:t>ER_3e1h = XmR + ER_ee;                          % 3e1h VRR_ee-VRR_eh</a:t>
            </a:r>
          </a:p>
          <a:p>
            <a:pPr eaLnBrk="1" hangingPunct="1"/>
            <a:r>
              <a:rPr lang="en-US" smtClean="0"/>
              <a:t>EB_3e1h = XmB + ER_ee;                          % 3e1h VBB_ee-VBB_eh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th_4e1h = th_1h;                                % 4e1h</a:t>
            </a:r>
          </a:p>
          <a:p>
            <a:pPr eaLnBrk="1" hangingPunct="1"/>
            <a:r>
              <a:rPr lang="en-US" smtClean="0"/>
              <a:t>Ed1_4e1h = VBB_eh - VRR_eh - X0B + X0R;         % 4e1h</a:t>
            </a:r>
          </a:p>
          <a:p>
            <a:pPr eaLnBrk="1" hangingPunct="1"/>
            <a:r>
              <a:rPr lang="en-US" smtClean="0"/>
              <a:t>ER_4e1h = XmR + ER_3e;                          % 4e1h</a:t>
            </a:r>
          </a:p>
          <a:p>
            <a:pPr eaLnBrk="1" hangingPunct="1"/>
            <a:r>
              <a:rPr lang="en-US" smtClean="0"/>
              <a:t>EB_4e1h = XmB + ER_3e;                          % 4e1h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0 %%%%%%%%%%%%%%%%%%%%%%%%%%%%%%%%%%%%%%%%%%%%%%%%%%%%%%%%%</a:t>
            </a:r>
          </a:p>
          <a:p>
            <a:pPr eaLnBrk="1" hangingPunct="1"/>
            <a:r>
              <a:rPr lang="en-US" smtClean="0"/>
              <a:t>E_0 = zeros(n,1);</a:t>
            </a:r>
          </a:p>
          <a:p>
            <a:pPr eaLnBrk="1" hangingPunct="1"/>
            <a:r>
              <a:rPr lang="en-US" smtClean="0"/>
              <a:t>Vec_0 = mat2cell(ones(1,n),1,linspace(1,1,n));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plot(Vgate,E_0,'b'); title('0','Fontsize',24);xlabel('Gate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ylim([-15 15]);pbaspect([1.4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1e %%%%%%%%%%%%%%%%%%%%%%%%%%%%%%%%%%%%%%%%%%%%%%%%%%%%%%%%%</a:t>
            </a:r>
          </a:p>
          <a:p>
            <a:pPr eaLnBrk="1" hangingPunct="1"/>
            <a:r>
              <a:rPr lang="en-US" smtClean="0"/>
              <a:t>E_1e = cell(1,n);</a:t>
            </a:r>
          </a:p>
          <a:p>
            <a:pPr eaLnBrk="1" hangingPunct="1"/>
            <a:r>
              <a:rPr lang="en-US" smtClean="0"/>
              <a:t>Vec_1e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SolveH_1e(te_1e,Ze1,Ze2,ER_1e,Ed1_1e,Ed(i));</a:t>
            </a:r>
          </a:p>
          <a:p>
            <a:pPr eaLnBrk="1" hangingPunct="1"/>
            <a:r>
              <a:rPr lang="en-US" smtClean="0"/>
              <a:t>    E_1e{i} = E_temp;</a:t>
            </a:r>
          </a:p>
          <a:p>
            <a:pPr eaLnBrk="1" hangingPunct="1"/>
            <a:r>
              <a:rPr lang="en-US" smtClean="0"/>
              <a:t>    Vec_1e{i} = Vec_temp;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E_1e = cell2mat(E_1e)';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plot(Vgate,E_1e,'b'); title('1e','Fontsize',24);xlabel('Gate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ylim([ER_1e-15 ER_1e+15]);pbaspect([1.4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 %%%%%%%%%%%%%%%%%%%%%%%%%%%%%%%%%%%%%%%%%%%%%%%%%%%%%%%%%</a:t>
            </a:r>
          </a:p>
          <a:p>
            <a:pPr eaLnBrk="1" hangingPunct="1"/>
            <a:r>
              <a:rPr lang="en-US" smtClean="0"/>
              <a:t>E_2e = cell(1,n);</a:t>
            </a:r>
          </a:p>
          <a:p>
            <a:pPr eaLnBrk="1" hangingPunct="1"/>
            <a:r>
              <a:rPr lang="en-US" smtClean="0"/>
              <a:t>Vec_2e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SolveH_2e(J_ee,t_ee,Ze1,Ze2,ER_ee,Ed1_ee,Ed2_ee,Ed(i));</a:t>
            </a:r>
          </a:p>
          <a:p>
            <a:pPr eaLnBrk="1" hangingPunct="1"/>
            <a:r>
              <a:rPr lang="en-US" smtClean="0"/>
              <a:t>    E_2e{i} = E_temp;</a:t>
            </a:r>
          </a:p>
          <a:p>
            <a:pPr eaLnBrk="1" hangingPunct="1"/>
            <a:r>
              <a:rPr lang="en-US" smtClean="0"/>
              <a:t>    Vec_2e{i}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 = cell2mat(E_2e)';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plot(Vgate,E_2e,'b'); title('2e','Fontsize',24);xlabel('Gate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ylim([ER_ee-15 ER_ee+15]);pbaspect([1.4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 %%%%%%%%%%%%%%%%%%%%%%%%%%%%%%%%%%%%%%%%%%%%%%%%%%%%%%%%%</a:t>
            </a:r>
          </a:p>
          <a:p>
            <a:pPr eaLnBrk="1" hangingPunct="1"/>
            <a:r>
              <a:rPr lang="en-US" smtClean="0"/>
              <a:t>E_3e = cell(1,n);</a:t>
            </a:r>
          </a:p>
          <a:p>
            <a:pPr eaLnBrk="1" hangingPunct="1"/>
            <a:r>
              <a:rPr lang="en-US" smtClean="0"/>
              <a:t>Vec_3e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SolveH_3e(te_3e,Ze1,Ze2,ER_3e,Ed1_3e,Ed(i));</a:t>
            </a:r>
          </a:p>
          <a:p>
            <a:pPr eaLnBrk="1" hangingPunct="1"/>
            <a:r>
              <a:rPr lang="en-US" smtClean="0"/>
              <a:t>    E_3e{i} = E_temp;</a:t>
            </a:r>
          </a:p>
          <a:p>
            <a:pPr eaLnBrk="1" hangingPunct="1"/>
            <a:r>
              <a:rPr lang="en-US" smtClean="0"/>
              <a:t>    Vec_3e{i}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 = cell2mat(E_3e)';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plot(Vgate,E_3e,'b'); title('3e','Fontsize',24);xlabel('Gate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ylim([ER_3e-15 ER_3e+15]);pbaspect([1.4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%%%%%%%%%%%%%%%%%%%%%%%%%%%%%%%%%%%%%%%%%%%%%%%%%%%%%%%%</a:t>
            </a:r>
          </a:p>
          <a:p>
            <a:pPr eaLnBrk="1" hangingPunct="1"/>
            <a:r>
              <a:rPr lang="en-US" smtClean="0"/>
              <a:t>E_eh = cell(1,n);</a:t>
            </a:r>
          </a:p>
          <a:p>
            <a:pPr eaLnBrk="1" hangingPunct="1"/>
            <a:r>
              <a:rPr lang="en-US" smtClean="0"/>
              <a:t>Vec_eh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SolveH_1e1h(d0RR,d0BB,d0BR,d1RR,d1BB,d1BR,d2RR,d2BB,d2BR,te_eh,th_eh,Ze1,Ze2,Zh1,Zh2,ER_eh,EB_eh,Ed1_eh,Ed2_eh,Ed(i));</a:t>
            </a:r>
          </a:p>
          <a:p>
            <a:pPr eaLnBrk="1" hangingPunct="1"/>
            <a:r>
              <a:rPr lang="en-US" smtClean="0"/>
              <a:t>    E_eh{i} = E_temp;</a:t>
            </a:r>
          </a:p>
          <a:p>
            <a:pPr eaLnBrk="1" hangingPunct="1"/>
            <a:r>
              <a:rPr lang="en-US" smtClean="0"/>
              <a:t>    Vec_eh{i}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E_eh = cell2mat(E_eh)';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plot(Vgate,E_eh,'b'); title('1e1h','Fontsize',24);xlabel('Gate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ylim([ER_eh-5 ER_eh+25]);pbaspect([1.4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2e1h %%%%%%%%%%%%%%%%%%%%%%%%%%%%%%%%%%%%%%%%%%%%%%%%%%%%%%%%%</a:t>
            </a:r>
          </a:p>
          <a:p>
            <a:pPr eaLnBrk="1" hangingPunct="1"/>
            <a:r>
              <a:rPr lang="en-US" smtClean="0"/>
              <a:t>E_2e1h = cell(1,n);</a:t>
            </a:r>
          </a:p>
          <a:p>
            <a:pPr eaLnBrk="1" hangingPunct="1"/>
            <a:r>
              <a:rPr lang="en-US" smtClean="0"/>
              <a:t>Vec_2e1h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SolveH_2e1h(J_ee,te_2e1h,th_2e1h,d0RR,d0BB,d1RR,d1BB,d2RR,d2BB,Ze1,Ze2,Zh1,Zh2,ER_2e1h,EB_2e1h,Ed1_2e1h,Ed2_2e1h,Ed3_2e1h,Ed4_2e1h,Ed(i));</a:t>
            </a:r>
          </a:p>
          <a:p>
            <a:pPr eaLnBrk="1" hangingPunct="1"/>
            <a:r>
              <a:rPr lang="en-US" smtClean="0"/>
              <a:t>    E_2e1h{i} = E_temp;</a:t>
            </a:r>
          </a:p>
          <a:p>
            <a:pPr eaLnBrk="1" hangingPunct="1"/>
            <a:r>
              <a:rPr lang="en-US" smtClean="0"/>
              <a:t>    Vec_2e1h{i}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E_2e1h = cell2mat(E_2e1h)';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plot(Vgate,E_2e1h,'b'); title('2e1h','Fontsize',24);xlabel('Gate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ylim([ER_2e1h-10 ER_2e1h+20]);pbaspect([1.4 1 1]);</a:t>
            </a:r>
          </a:p>
          <a:p>
            <a:pPr eaLnBrk="1" hangingPunct="1"/>
            <a:r>
              <a:rPr lang="en-US" smtClean="0"/>
              <a:t>   </a:t>
            </a:r>
          </a:p>
          <a:p>
            <a:pPr eaLnBrk="1" hangingPunct="1"/>
            <a:r>
              <a:rPr lang="en-US" smtClean="0"/>
              <a:t>% 3e1h %%%%%%%%%%%%%%%%%%%%%%%%%%%%%%%%%%%%%%%%%%%%%%%%%%%%%%%%%</a:t>
            </a:r>
          </a:p>
          <a:p>
            <a:pPr eaLnBrk="1" hangingPunct="1"/>
            <a:r>
              <a:rPr lang="en-US" smtClean="0"/>
              <a:t>E_3e1h = cell(1,n);</a:t>
            </a:r>
          </a:p>
          <a:p>
            <a:pPr eaLnBrk="1" hangingPunct="1"/>
            <a:r>
              <a:rPr lang="en-US" smtClean="0"/>
              <a:t>Vec_3e1h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SolveH_3e1h(d0RR,d0BB,d0BR,d1RR,d1BB,d1BR,d2RR,d2BB,d2BR,te_3e1h,th_3e1h,Ze1,Ze2,Zh1,Zh2,ER_3e1h,EB_3e1h,Ed1_3e1h,Ed2_3e1h,Ed(i));</a:t>
            </a:r>
          </a:p>
          <a:p>
            <a:pPr eaLnBrk="1" hangingPunct="1"/>
            <a:r>
              <a:rPr lang="en-US" smtClean="0"/>
              <a:t>    E_3e1h{i} = E_temp;</a:t>
            </a:r>
          </a:p>
          <a:p>
            <a:pPr eaLnBrk="1" hangingPunct="1"/>
            <a:r>
              <a:rPr lang="en-US" smtClean="0"/>
              <a:t>    Vec_3e1h{i}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E_3e1h = cell2mat(E_3e1h)';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plot(Vgate,E_3e1h,'b'); title('3e1h','Fontsize',24);xlabel('Gate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ylim([ER_3e1h-5 ER_3e1h+25]);pbaspect([1.4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%%%%%%%%%%%%%%%%%%%%%%%%%%%%%%%%%%%%%%%%%%%%%%%%%%%%%%%%%</a:t>
            </a:r>
          </a:p>
          <a:p>
            <a:pPr eaLnBrk="1" hangingPunct="1"/>
            <a:r>
              <a:rPr lang="en-US" smtClean="0"/>
              <a:t>E_4e1h = cell(1,n);</a:t>
            </a:r>
          </a:p>
          <a:p>
            <a:pPr eaLnBrk="1" hangingPunct="1"/>
            <a:r>
              <a:rPr lang="en-US" smtClean="0"/>
              <a:t>Vec_4e1h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SolveH_4e1h(th_4e1h,Zh1,Zh2,ER_4e1h,Ed1_4e1h,Ed(i));</a:t>
            </a:r>
          </a:p>
          <a:p>
            <a:pPr eaLnBrk="1" hangingPunct="1"/>
            <a:r>
              <a:rPr lang="en-US" smtClean="0"/>
              <a:t>    E_4e1h{i} = E_temp;</a:t>
            </a:r>
          </a:p>
          <a:p>
            <a:pPr eaLnBrk="1" hangingPunct="1"/>
            <a:r>
              <a:rPr lang="en-US" smtClean="0"/>
              <a:t>    Vec_4e1h{i}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E_4e1h = cell2mat(E_4e1h)';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plot(Vgate,E_4e1h,'b'); title('4e1h','Fontsize',24);xlabel('Gate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ylim([ER_4e1h-20 ER_4e1h+10]);pbaspect([1.4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- 0 %%%%%%%%%%%%%%%%%%%%%%%%%%%%%%%%%%%%%%%%%%%%%%%%%%%%%%%%%</a:t>
            </a:r>
          </a:p>
          <a:p>
            <a:pPr eaLnBrk="1" hangingPunct="1"/>
            <a:r>
              <a:rPr lang="en-US" smtClean="0"/>
              <a:t>M_eh = [s_id 1 s_id 1 s_id*s_d s_d s_id*s_d s_d s_id*s_b s_b s_id*s_b s_b s_id*s_d*s_b s_d*s_b s_id*s_d*s_b s_d*s_b];</a:t>
            </a:r>
          </a:p>
          <a:p>
            <a:pPr eaLnBrk="1" hangingPunct="1"/>
            <a:r>
              <a:rPr lang="en-US" smtClean="0"/>
              <a:t>E_0 = TransitionEnergy(E_eh,zeros(n,1));</a:t>
            </a:r>
          </a:p>
          <a:p>
            <a:pPr eaLnBrk="1" hangingPunct="1"/>
            <a:r>
              <a:rPr lang="en-US" smtClean="0"/>
              <a:t>matrix0 = TransitionStrength(E_0,Vec_eh,Vec_0,M_eh,E,HWHM);</a:t>
            </a:r>
          </a:p>
          <a:p>
            <a:pPr eaLnBrk="1" hangingPunct="1"/>
            <a:r>
              <a:rPr lang="en-US" smtClean="0"/>
              <a:t>figure;plot(Vgate,E_0,'b'); title('X0','Fontsize',24);xlabel('Gate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PlotMatrix(matrix0,Vgate,E(1,:),'Gate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PlotMatrix(log(abs(matrix0)),Vgate,E(1,:),'Gate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2e1h - 1e %%%%%%%%%%%%%%%%%%%%%%%%%%%%%%%%%%%%%%%%%%%%%%%%%%%%%%%%%</a:t>
            </a:r>
          </a:p>
          <a:p>
            <a:pPr eaLnBrk="1" hangingPunct="1"/>
            <a:r>
              <a:rPr lang="en-US" smtClean="0"/>
              <a:t>M_2e1h = [  s_id 0 1 0 s_d 0 s_d*s_id 0 s_d 0 1 0 s_b 0 s_id*s_b 0 s_d*s_id 0 s_b*s_d 0 s_b*s_d*s_id 0 s_b*s_id 0;</a:t>
            </a:r>
          </a:p>
          <a:p>
            <a:pPr eaLnBrk="1" hangingPunct="1"/>
            <a:r>
              <a:rPr lang="en-US" smtClean="0"/>
              <a:t>            0 1 0 s_id s_d*s_id 0 0 s_d 0 s_d*s_id s_id 0 s_b*0 s_b*s_id 0 s_b s_b*s_d 0 0 s_b*s_d*s_id 0 s_b*s_d s_b 0;</a:t>
            </a:r>
          </a:p>
          <a:p>
            <a:pPr eaLnBrk="1" hangingPunct="1"/>
            <a:r>
              <a:rPr lang="en-US" smtClean="0"/>
              <a:t>            s_d*s_id 0 0 s_d 0 1 s_id 0 0 1 0 s_d s_b*s_d 0 0 s_b*s_d*s_id 0 s_b*s_id s_b 0 0 s_b*s_id 0 s_b*s_d*s_id;</a:t>
            </a:r>
          </a:p>
          <a:p>
            <a:pPr eaLnBrk="1" hangingPunct="1"/>
            <a:r>
              <a:rPr lang="en-US" smtClean="0"/>
              <a:t>            0 s_d s_d*s_id 0 0 s_id 0 1 s_id 0 0 s_d*s_id 0 s_b*s_d*s_id s_b*s_d 0 0 s_b 0 s_b*s_id s_b 0 0 s_b*s_d ];</a:t>
            </a:r>
          </a:p>
          <a:p>
            <a:pPr eaLnBrk="1" hangingPunct="1"/>
            <a:r>
              <a:rPr lang="en-US" smtClean="0"/>
              <a:t>E_1 = TransitionEnergy(E_2e1h,E_1e);</a:t>
            </a:r>
          </a:p>
          <a:p>
            <a:pPr eaLnBrk="1" hangingPunct="1"/>
            <a:r>
              <a:rPr lang="en-US" smtClean="0"/>
              <a:t>matrix1 = TransitionStrength(E_1,Vec_2e1h,Vec_1e,M_2e1h,E,HWHM);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plot(Vgate,E_1,'b'); title('X1-','Fontsize',24);xlabel('Gate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PlotMatrix(matrix1,Vgate,E(1,:),'Gate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PlotMatrix(log(abs(matrix1)),Vgate,E(1,:),'Gate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3e1h - 2e %%%%%%%%%%%%%%%%%%%%%%%%%%%%%%%%%%%%%%%%%%%%%%%%%%%%%%%%%</a:t>
            </a:r>
          </a:p>
          <a:p>
            <a:pPr eaLnBrk="1" hangingPunct="1"/>
            <a:r>
              <a:rPr lang="en-US" smtClean="0"/>
              <a:t>M_3e1h = ones(6,16);</a:t>
            </a:r>
          </a:p>
          <a:p>
            <a:pPr eaLnBrk="1" hangingPunct="1"/>
            <a:r>
              <a:rPr lang="en-US" smtClean="0"/>
              <a:t>M_3e1h = [  0 1 0 1 0 s_d 0 s_d s_b*s_id 0 s_b*s_id 0 s_b*s_d*s_id 0 s_b*s_d*s_id 0;</a:t>
            </a:r>
          </a:p>
          <a:p>
            <a:pPr eaLnBrk="1" hangingPunct="1"/>
            <a:r>
              <a:rPr lang="en-US" smtClean="0"/>
              <a:t>            s_id 0 s_id 0 s_d*s_id 0 s_d*s_id 0 0 s_b 0 s_b 0 s_b*s_d 0 s_b*s_d;</a:t>
            </a:r>
          </a:p>
          <a:p>
            <a:pPr eaLnBrk="1" hangingPunct="1"/>
            <a:r>
              <a:rPr lang="en-US" smtClean="0"/>
              <a:t>            0 s_id 1 0 s_d 0 0 s_d*s_id s_b 0 s_b*s_d s_b*s_id 0 s_b*s_d*s_id s_b*s_d 0;</a:t>
            </a:r>
          </a:p>
          <a:p>
            <a:pPr eaLnBrk="1" hangingPunct="1"/>
            <a:r>
              <a:rPr lang="en-US" smtClean="0"/>
              <a:t>            1 0 0 s_id 0 s_d*s_id s_d 0 0 s_b*s_id s_b 0 s_b*s_d 0 0 s_b*s_d*s_id;</a:t>
            </a:r>
          </a:p>
          <a:p>
            <a:pPr eaLnBrk="1" hangingPunct="1"/>
            <a:r>
              <a:rPr lang="en-US" smtClean="0"/>
              <a:t>            0 0 s_d s_d*s_id 1 s_id 0 0 0 0 s_b*s_d s_b*s_d*s_id s_b s_b*s_id 0 0;</a:t>
            </a:r>
          </a:p>
          <a:p>
            <a:pPr eaLnBrk="1" hangingPunct="1"/>
            <a:r>
              <a:rPr lang="en-US" smtClean="0"/>
              <a:t>            s_d s_d*s_id 0 0 0 0 1 s_id s_b*s_d s_b*s_d*s_id 0 0 0 0 s_b s_b*s_id];</a:t>
            </a:r>
          </a:p>
          <a:p>
            <a:pPr eaLnBrk="1" hangingPunct="1"/>
            <a:r>
              <a:rPr lang="en-US" smtClean="0"/>
              <a:t>E_2 = TransitionEnergy(E_3e1h,E_2e);</a:t>
            </a:r>
          </a:p>
          <a:p>
            <a:pPr eaLnBrk="1" hangingPunct="1"/>
            <a:r>
              <a:rPr lang="en-US" smtClean="0"/>
              <a:t>matrix2 = TransitionStrength(E_2,Vec_3e1h,Vec_2e,M_3e1h,E,HWHM);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plot(Vgate,E_2,'b'); title('X2-','Fontsize',24);xlabel('Gate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PlotMatrix(matrix2,Vgate,E(1,:),'Gate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PlotMatrix(log(abs(matrix2)),Vgate,E(1,:),'Gate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- 3e %%%%%%%%%%%%%%%%%%%%%%%%%%%%%%%%%%%%%%%%%%%%%%%%%%%%%%%%%</a:t>
            </a:r>
          </a:p>
          <a:p>
            <a:pPr eaLnBrk="1" hangingPunct="1"/>
            <a:r>
              <a:rPr lang="en-US" smtClean="0"/>
              <a:t>M_4e1h = ones(4,4);</a:t>
            </a:r>
          </a:p>
          <a:p>
            <a:pPr eaLnBrk="1" hangingPunct="1"/>
            <a:r>
              <a:rPr lang="en-US" smtClean="0"/>
              <a:t>M_4e1h = [  s_b s_id s_b*s_d s_d*s_id;</a:t>
            </a:r>
          </a:p>
          <a:p>
            <a:pPr eaLnBrk="1" hangingPunct="1"/>
            <a:r>
              <a:rPr lang="en-US" smtClean="0"/>
              <a:t>            s_b*s_id 1 s_b*s_d*s_id s_d;</a:t>
            </a:r>
          </a:p>
          <a:p>
            <a:pPr eaLnBrk="1" hangingPunct="1"/>
            <a:r>
              <a:rPr lang="en-US" smtClean="0"/>
              <a:t>            s_b*s_d s_d*s_id s_b s_id;</a:t>
            </a:r>
          </a:p>
          <a:p>
            <a:pPr eaLnBrk="1" hangingPunct="1"/>
            <a:r>
              <a:rPr lang="en-US" smtClean="0"/>
              <a:t>            s_b*s_d*s_id s_d s_b*s_id 1];</a:t>
            </a:r>
          </a:p>
          <a:p>
            <a:pPr eaLnBrk="1" hangingPunct="1"/>
            <a:r>
              <a:rPr lang="en-US" smtClean="0"/>
              <a:t>E_3 = TransitionEnergy(E_4e1h,E_3e);</a:t>
            </a:r>
          </a:p>
          <a:p>
            <a:pPr eaLnBrk="1" hangingPunct="1"/>
            <a:r>
              <a:rPr lang="en-US" smtClean="0"/>
              <a:t>matrix3 = TransitionStrength(E_3,Vec_4e1h,Vec_3e,M_4e1h,E,HWHM);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plot(Vgate,E_3,'b'); title('X3-','Fontsize',24);xlabel('Gate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PlotMatrix(matrix3,Vgate,E(1,:),'Gate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PlotMatrix(log(abs(matrix3)),Vgate,E(1,:),'Gate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combined %%%%%%%%%%%%%%%%%%%%%%%%%%%%%%%%%%%%%%%%%%%%%%%%%%%%%%%%%</a:t>
            </a:r>
          </a:p>
          <a:p>
            <a:pPr eaLnBrk="1" hangingPunct="1"/>
            <a:r>
              <a:rPr lang="en-US" smtClean="0"/>
              <a:t>figure; title(['All transitions: Vg1 = ',num2str(Vg1),' mV; Vg2 = ',num2str(Vg2),' mV'],'Fontsize',24);</a:t>
            </a:r>
          </a:p>
          <a:p>
            <a:pPr eaLnBrk="1" hangingPunct="1"/>
            <a:r>
              <a:rPr lang="en-US" smtClean="0"/>
              <a:t>hold on;</a:t>
            </a:r>
          </a:p>
          <a:p>
            <a:pPr eaLnBrk="1" hangingPunct="1"/>
            <a:r>
              <a:rPr lang="en-US" smtClean="0"/>
              <a:t>plot(Vgate(1:index1),E_0(1:index1,:),'b');</a:t>
            </a:r>
          </a:p>
          <a:p>
            <a:pPr eaLnBrk="1" hangingPunct="1"/>
            <a:r>
              <a:rPr lang="en-US" smtClean="0"/>
              <a:t>plot(Vgate(index1+1:index2),E_1(index1+1:index2,:),'b');</a:t>
            </a:r>
          </a:p>
          <a:p>
            <a:pPr eaLnBrk="1" hangingPunct="1"/>
            <a:r>
              <a:rPr lang="en-US" smtClean="0"/>
              <a:t>plot(Vgate(index2+1:index3),E_2(index2+1:index3,:),'b');</a:t>
            </a:r>
          </a:p>
          <a:p>
            <a:pPr eaLnBrk="1" hangingPunct="1"/>
            <a:r>
              <a:rPr lang="en-US" smtClean="0"/>
              <a:t>plot(Vgate(index3+1:n),E_3(index3+1:n,:),'b');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hold off;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[matrix0(1:index1,:);matrix1(index1+1:index2,:);matrix2(index2+1:index3,:);matrix3(index3+1:n,:)];</a:t>
            </a:r>
          </a:p>
          <a:p>
            <a:pPr eaLnBrk="1" hangingPunct="1"/>
            <a:r>
              <a:rPr lang="en-US" smtClean="0"/>
              <a:t>PlotMatrix(matrix,Vgate,E(1,:),'Gate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(matrix0+matrix1+matrix2+matrix3)/4;</a:t>
            </a:r>
          </a:p>
          <a:p>
            <a:pPr eaLnBrk="1" hangingPunct="1"/>
            <a:r>
              <a:rPr lang="en-US" smtClean="0"/>
              <a:t>PlotMatrix(matrix,Vgate,E(1,:),'Gate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SAVE %%%%%%%%%%%%%%%%%%%%%%%%%%%%%%%%%%%%%%%%%%%%%%%%%%%%%%%%</a:t>
            </a:r>
          </a:p>
          <a:p>
            <a:pPr eaLnBrk="1" hangingPunct="1"/>
            <a:r>
              <a:rPr lang="en-US" smtClean="0"/>
              <a:t>% eval(['save ', 'D:\Temp\temp.dat', ' PLE -ascii']);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C71A4-9125-46BB-8991-D44974ED8AA6}" type="slidenum">
              <a:rPr lang="en-GB"/>
              <a:pPr/>
              <a:t>26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% CQDEnergiesFinal</a:t>
            </a:r>
          </a:p>
          <a:p>
            <a:pPr eaLnBrk="1" hangingPunct="1"/>
            <a:r>
              <a:rPr lang="en-US" smtClean="0"/>
              <a:t>% Author    : Jeroen Elzerman</a:t>
            </a:r>
          </a:p>
          <a:p>
            <a:pPr eaLnBrk="1" hangingPunct="1"/>
            <a:r>
              <a:rPr lang="en-US" smtClean="0"/>
              <a:t>% Date      : 2009.07.31</a:t>
            </a:r>
          </a:p>
          <a:p>
            <a:pPr eaLnBrk="1" hangingPunct="1"/>
            <a:r>
              <a:rPr lang="en-US" smtClean="0"/>
              <a:t>% Version   : 0.1</a:t>
            </a:r>
          </a:p>
          <a:p>
            <a:pPr eaLnBrk="1" hangingPunct="1"/>
            <a:r>
              <a:rPr lang="en-US" smtClean="0"/>
              <a:t>% Plots the transition energies for a set of inital and a set of final</a:t>
            </a:r>
          </a:p>
          <a:p>
            <a:pPr eaLnBrk="1" hangingPunct="1"/>
            <a:r>
              <a:rPr lang="en-US" smtClean="0"/>
              <a:t>% states in a double dot. Includes B-field dependence. Hole can sit in either blue</a:t>
            </a:r>
          </a:p>
          <a:p>
            <a:pPr eaLnBrk="1" hangingPunct="1"/>
            <a:r>
              <a:rPr lang="en-US" smtClean="0"/>
              <a:t>% or red QD.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addpath('D:\Scripts\ScriptsNew3\Functions');</a:t>
            </a:r>
          </a:p>
          <a:p>
            <a:pPr eaLnBrk="1" hangingPunct="1"/>
            <a:r>
              <a:rPr lang="en-US" smtClean="0"/>
              <a:t>clc;</a:t>
            </a:r>
          </a:p>
          <a:p>
            <a:pPr eaLnBrk="1" hangingPunct="1"/>
            <a:r>
              <a:rPr lang="en-US" smtClean="0"/>
              <a:t>close all;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n = 1000;                       % number of points on gate voltage-axis</a:t>
            </a:r>
          </a:p>
          <a:p>
            <a:pPr eaLnBrk="1" hangingPunct="1"/>
            <a:r>
              <a:rPr lang="en-US" smtClean="0"/>
              <a:t>nE = 5000;                      % number of points on energy-axis</a:t>
            </a:r>
          </a:p>
          <a:p>
            <a:pPr eaLnBrk="1" hangingPunct="1"/>
            <a:r>
              <a:rPr lang="en-US" smtClean="0"/>
              <a:t>Vg1 = -580;                     % transition from X0 to X-1 in gate voltage [mVg]</a:t>
            </a:r>
          </a:p>
          <a:p>
            <a:pPr eaLnBrk="1" hangingPunct="1"/>
            <a:r>
              <a:rPr lang="en-US" smtClean="0"/>
              <a:t>Vg2 = -220;                     % transition from X-1 to X-2 in gate voltage [mVg]</a:t>
            </a:r>
          </a:p>
          <a:p>
            <a:pPr eaLnBrk="1" hangingPunct="1"/>
            <a:r>
              <a:rPr lang="en-US" smtClean="0"/>
              <a:t>Vg3 = -180;                     % transition from X-2 to X-3 in gate voltage [mVg]</a:t>
            </a:r>
          </a:p>
          <a:p>
            <a:pPr eaLnBrk="1" hangingPunct="1"/>
            <a:r>
              <a:rPr lang="en-US" smtClean="0"/>
              <a:t>s_id = 0.05;                    % indirect transition strength (compared to direct)</a:t>
            </a:r>
          </a:p>
          <a:p>
            <a:pPr eaLnBrk="1" hangingPunct="1"/>
            <a:r>
              <a:rPr lang="en-US" smtClean="0"/>
              <a:t>s_d = 0.05;                     % dark transition strength (compared to bright)</a:t>
            </a:r>
          </a:p>
          <a:p>
            <a:pPr eaLnBrk="1" hangingPunct="1"/>
            <a:r>
              <a:rPr lang="en-US" smtClean="0"/>
              <a:t>s_b = 0.5;                      % blue transition strenght (compared to red)</a:t>
            </a:r>
          </a:p>
          <a:p>
            <a:pPr eaLnBrk="1" hangingPunct="1"/>
            <a:r>
              <a:rPr lang="en-US" smtClean="0"/>
              <a:t>leverarm = 9/175;               % leverarm determining detuning between two dots</a:t>
            </a:r>
          </a:p>
          <a:p>
            <a:pPr eaLnBrk="1" hangingPunct="1"/>
            <a:r>
              <a:rPr lang="en-US" smtClean="0"/>
              <a:t>Vgate = linspace(-600,600,n);   % gate voltage [mV]</a:t>
            </a:r>
          </a:p>
          <a:p>
            <a:pPr eaLnBrk="1" hangingPunct="1"/>
            <a:r>
              <a:rPr lang="en-US" smtClean="0"/>
              <a:t>Ed = -Vgate*leverarm;           % energy detuning [meV] between dots (Eright - Eleft, with E-right = 0)</a:t>
            </a:r>
          </a:p>
          <a:p>
            <a:pPr eaLnBrk="1" hangingPunct="1"/>
            <a:r>
              <a:rPr lang="en-US" smtClean="0"/>
              <a:t>index1 = min(find(Vgate&gt;Vg1));  % index of Vgate-array corresponding to Vg1</a:t>
            </a:r>
          </a:p>
          <a:p>
            <a:pPr eaLnBrk="1" hangingPunct="1"/>
            <a:r>
              <a:rPr lang="en-US" smtClean="0"/>
              <a:t>index2 = min(find(Vgate&gt;Vg2));  % index of Vgate-array corresponding to Vg2</a:t>
            </a:r>
          </a:p>
          <a:p>
            <a:pPr eaLnBrk="1" hangingPunct="1"/>
            <a:r>
              <a:rPr lang="en-US" smtClean="0"/>
              <a:t>index3 = min(find(Vgate&gt;Vg3));  % index of Vgate-array corresponding to Vg3</a:t>
            </a:r>
          </a:p>
          <a:p>
            <a:pPr eaLnBrk="1" hangingPunct="1"/>
            <a:r>
              <a:rPr lang="en-US" smtClean="0"/>
              <a:t>B = linspace(0,4,n)';           % B-field [T]</a:t>
            </a:r>
          </a:p>
          <a:p>
            <a:pPr eaLnBrk="1" hangingPunct="1"/>
            <a:r>
              <a:rPr lang="en-US" smtClean="0"/>
              <a:t>%Ze1 = 0.6*B*0.5*56.8E-3;       % half the Zeeman splitting [meV] for the electron (g-factor ~ 0.6)</a:t>
            </a:r>
          </a:p>
          <a:p>
            <a:pPr eaLnBrk="1" hangingPunct="1"/>
            <a:r>
              <a:rPr lang="en-US" smtClean="0"/>
              <a:t>%Zh2 = 1.3*B*0.5*56.8E-3;       % half the Zeeman splitting [meV] for the hole (g-factor ~ 1.2)</a:t>
            </a:r>
          </a:p>
          <a:p>
            <a:pPr eaLnBrk="1" hangingPunct="1"/>
            <a:r>
              <a:rPr lang="en-US" smtClean="0"/>
              <a:t>Ze1 = 0.0;                      % half the Zeeman splitting [meV at 1T] for an electron in dot 1</a:t>
            </a:r>
          </a:p>
          <a:p>
            <a:pPr eaLnBrk="1" hangingPunct="1"/>
            <a:r>
              <a:rPr lang="en-US" smtClean="0"/>
              <a:t>Ze2 = 0.0;                      % half the Zeeman splitting [meV at 1T] for an electron in dot 2</a:t>
            </a:r>
          </a:p>
          <a:p>
            <a:pPr eaLnBrk="1" hangingPunct="1"/>
            <a:r>
              <a:rPr lang="en-US" smtClean="0"/>
              <a:t>Zh1 = 0.0;                      % half the Zeeman splitting [meV at 1T] for a hole in dot 1</a:t>
            </a:r>
          </a:p>
          <a:p>
            <a:pPr eaLnBrk="1" hangingPunct="1"/>
            <a:r>
              <a:rPr lang="en-US" smtClean="0"/>
              <a:t>Zh2 = 0.0;                      % half the Zeeman splitting [meV at 1T] for a hole in dot 2</a:t>
            </a:r>
          </a:p>
          <a:p>
            <a:pPr eaLnBrk="1" hangingPunct="1"/>
            <a:r>
              <a:rPr lang="en-US" smtClean="0"/>
              <a:t>X0R = 1290;                     % X0R energy [meV]</a:t>
            </a:r>
          </a:p>
          <a:p>
            <a:pPr eaLnBrk="1" hangingPunct="1"/>
            <a:r>
              <a:rPr lang="en-US" smtClean="0"/>
              <a:t>X0B = 1310;                     % X0B energy [meV]</a:t>
            </a:r>
          </a:p>
          <a:p>
            <a:pPr eaLnBrk="1" hangingPunct="1"/>
            <a:r>
              <a:rPr lang="en-US" smtClean="0"/>
              <a:t>HWHM = 0.05;                    % transition energy width [meV]</a:t>
            </a:r>
          </a:p>
          <a:p>
            <a:pPr eaLnBrk="1" hangingPunct="1"/>
            <a:r>
              <a:rPr lang="en-US" smtClean="0"/>
              <a:t>E = linspace(X0R-10,X0B-15,nE); % range for plotting transition energies [meV]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%%%%%%%%%%%%%%%%%%%%%%%%%%%%%%%%%%%%%%%%%%%%%%%%%%%%%%%%%%</a:t>
            </a:r>
          </a:p>
          <a:p>
            <a:pPr eaLnBrk="1" hangingPunct="1"/>
            <a:r>
              <a:rPr lang="en-US" smtClean="0"/>
              <a:t>th_1h = 0.1;                    % 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te_1e = 0.5;                    % 1e</a:t>
            </a:r>
          </a:p>
          <a:p>
            <a:pPr eaLnBrk="1" hangingPunct="1"/>
            <a:r>
              <a:rPr lang="en-US" smtClean="0"/>
              <a:t>Ed1_1e = 0;                     % 1e</a:t>
            </a:r>
          </a:p>
          <a:p>
            <a:pPr eaLnBrk="1" hangingPunct="1"/>
            <a:r>
              <a:rPr lang="en-US" smtClean="0"/>
              <a:t>ER_1e = 0;                      % 1e</a:t>
            </a:r>
          </a:p>
          <a:p>
            <a:pPr eaLnBrk="1" hangingPunct="1"/>
            <a:r>
              <a:rPr lang="en-US" smtClean="0"/>
              <a:t>EB_1e = 0;                      % 1e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VRR_ee = 20;                    % 2e</a:t>
            </a:r>
          </a:p>
          <a:p>
            <a:pPr eaLnBrk="1" hangingPunct="1"/>
            <a:r>
              <a:rPr lang="en-US" smtClean="0"/>
              <a:t>VBB_ee = 22;                    % 2e                  </a:t>
            </a:r>
          </a:p>
          <a:p>
            <a:pPr eaLnBrk="1" hangingPunct="1"/>
            <a:r>
              <a:rPr lang="en-US" smtClean="0"/>
              <a:t>VBR_ee = 10;                    % 2e</a:t>
            </a:r>
          </a:p>
          <a:p>
            <a:pPr eaLnBrk="1" hangingPunct="1"/>
            <a:r>
              <a:rPr lang="en-US" smtClean="0"/>
              <a:t>J_ee = 0.0;                     % 2e (= VBRBR)</a:t>
            </a:r>
          </a:p>
          <a:p>
            <a:pPr eaLnBrk="1" hangingPunct="1"/>
            <a:r>
              <a:rPr lang="en-US" smtClean="0"/>
              <a:t>VBBBR_ee = 0;                   % 2e</a:t>
            </a:r>
          </a:p>
          <a:p>
            <a:pPr eaLnBrk="1" hangingPunct="1"/>
            <a:r>
              <a:rPr lang="en-US" smtClean="0"/>
              <a:t>t_ee = sqrt(2)*(te_1e+VBBBR_ee);% 2e</a:t>
            </a:r>
          </a:p>
          <a:p>
            <a:pPr eaLnBrk="1" hangingPunct="1"/>
            <a:r>
              <a:rPr lang="en-US" smtClean="0"/>
              <a:t>Ed1_ee = VBB_ee - VBR_ee;       % 2e</a:t>
            </a:r>
          </a:p>
          <a:p>
            <a:pPr eaLnBrk="1" hangingPunct="1"/>
            <a:r>
              <a:rPr lang="en-US" smtClean="0"/>
              <a:t>Ed2_ee = -VRR_ee + VBR_ee;      % 2e</a:t>
            </a:r>
          </a:p>
          <a:p>
            <a:pPr eaLnBrk="1" hangingPunct="1"/>
            <a:r>
              <a:rPr lang="en-US" smtClean="0"/>
              <a:t>ER_ee = VBR_ee;                 % 2e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 = te_1e;                  % 3e</a:t>
            </a:r>
          </a:p>
          <a:p>
            <a:pPr eaLnBrk="1" hangingPunct="1"/>
            <a:r>
              <a:rPr lang="en-US" smtClean="0"/>
              <a:t>Ed1_3e = VBB_ee - VRR_ee;       % 3e</a:t>
            </a:r>
          </a:p>
          <a:p>
            <a:pPr eaLnBrk="1" hangingPunct="1"/>
            <a:r>
              <a:rPr lang="en-US" smtClean="0"/>
              <a:t>ER_3e = VBB_ee + 2*VBR_ee;      % 3e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VBRRR_eh = 0;                   % 1e1h</a:t>
            </a:r>
          </a:p>
          <a:p>
            <a:pPr eaLnBrk="1" hangingPunct="1"/>
            <a:r>
              <a:rPr lang="en-US" smtClean="0"/>
              <a:t>VBR_eh = 10;                    % 1e1h</a:t>
            </a:r>
          </a:p>
          <a:p>
            <a:pPr eaLnBrk="1" hangingPunct="1"/>
            <a:r>
              <a:rPr lang="en-US" smtClean="0"/>
              <a:t>VRR_eh = 24;                    % 1e1h</a:t>
            </a:r>
          </a:p>
          <a:p>
            <a:pPr eaLnBrk="1" hangingPunct="1"/>
            <a:r>
              <a:rPr lang="en-US" smtClean="0"/>
              <a:t>VBB_eh = 26;                    % 1e1h</a:t>
            </a:r>
          </a:p>
          <a:p>
            <a:pPr eaLnBrk="1" hangingPunct="1"/>
            <a:r>
              <a:rPr lang="en-US" smtClean="0"/>
              <a:t>d0RR = 0.2;                     % 1e1h</a:t>
            </a:r>
          </a:p>
          <a:p>
            <a:pPr eaLnBrk="1" hangingPunct="1"/>
            <a:r>
              <a:rPr lang="en-US" smtClean="0"/>
              <a:t>d0BB = 0.2;                     % 1e1h</a:t>
            </a:r>
          </a:p>
          <a:p>
            <a:pPr eaLnBrk="1" hangingPunct="1"/>
            <a:r>
              <a:rPr lang="en-US" smtClean="0"/>
              <a:t>d0BR = d0RR/1000;               % 1e1h</a:t>
            </a:r>
          </a:p>
          <a:p>
            <a:pPr eaLnBrk="1" hangingPunct="1"/>
            <a:r>
              <a:rPr lang="en-US" smtClean="0"/>
              <a:t>d1RR = 0.01;                    % 1e1h</a:t>
            </a:r>
          </a:p>
          <a:p>
            <a:pPr eaLnBrk="1" hangingPunct="1"/>
            <a:r>
              <a:rPr lang="en-US" smtClean="0"/>
              <a:t>d1BB = 0.01;                    % 1e1h</a:t>
            </a:r>
          </a:p>
          <a:p>
            <a:pPr eaLnBrk="1" hangingPunct="1"/>
            <a:r>
              <a:rPr lang="en-US" smtClean="0"/>
              <a:t>d1BR = d1RR/1000;               % 1e1h</a:t>
            </a:r>
          </a:p>
          <a:p>
            <a:pPr eaLnBrk="1" hangingPunct="1"/>
            <a:r>
              <a:rPr lang="en-US" smtClean="0"/>
              <a:t>d2RR = 0.02;                    % 1e1h</a:t>
            </a:r>
          </a:p>
          <a:p>
            <a:pPr eaLnBrk="1" hangingPunct="1"/>
            <a:r>
              <a:rPr lang="en-US" smtClean="0"/>
              <a:t>d2BB = 0.02;                    % 1e1h</a:t>
            </a:r>
          </a:p>
          <a:p>
            <a:pPr eaLnBrk="1" hangingPunct="1"/>
            <a:r>
              <a:rPr lang="en-US" smtClean="0"/>
              <a:t>d2BR = d2RR/1000;               % 1e1h</a:t>
            </a:r>
          </a:p>
          <a:p>
            <a:pPr eaLnBrk="1" hangingPunct="1"/>
            <a:r>
              <a:rPr lang="en-US" smtClean="0"/>
              <a:t>te_eh = te_1e - VBRRR_eh;       % 1e1h</a:t>
            </a:r>
          </a:p>
          <a:p>
            <a:pPr eaLnBrk="1" hangingPunct="1"/>
            <a:r>
              <a:rPr lang="en-US" smtClean="0"/>
              <a:t>th_eh = th_1h - VBRRR_eh;       % 1e1h</a:t>
            </a:r>
          </a:p>
          <a:p>
            <a:pPr eaLnBrk="1" hangingPunct="1"/>
            <a:r>
              <a:rPr lang="en-US" smtClean="0"/>
              <a:t>Ed1_eh = VRR_eh - VBR_eh;       % 1e1h</a:t>
            </a:r>
          </a:p>
          <a:p>
            <a:pPr eaLnBrk="1" hangingPunct="1"/>
            <a:r>
              <a:rPr lang="en-US" smtClean="0"/>
              <a:t>Ed2_eh = -VBB_eh + VBR_eh;      % 1e1h</a:t>
            </a:r>
          </a:p>
          <a:p>
            <a:pPr eaLnBrk="1" hangingPunct="1"/>
            <a:r>
              <a:rPr lang="en-US" smtClean="0"/>
              <a:t>ER_eh = X0R;                    % 1e1h</a:t>
            </a:r>
          </a:p>
          <a:p>
            <a:pPr eaLnBrk="1" hangingPunct="1"/>
            <a:r>
              <a:rPr lang="en-US" smtClean="0"/>
              <a:t>EB_eh = X0B;                    % 1e1h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te_2e1h = te_1e - VBBBR_ee - VBRRR_eh;          % 2e1h</a:t>
            </a:r>
          </a:p>
          <a:p>
            <a:pPr eaLnBrk="1" hangingPunct="1"/>
            <a:r>
              <a:rPr lang="en-US" smtClean="0"/>
              <a:t>th_2e1h = th_1h - VBBBR_ee - VBRRR_eh;          % 2e1h</a:t>
            </a:r>
          </a:p>
          <a:p>
            <a:pPr eaLnBrk="1" hangingPunct="1"/>
            <a:r>
              <a:rPr lang="en-US" smtClean="0"/>
              <a:t>Ed1_2e1h = VBB_ee - VBR_ee + VRR_eh - VBR_eh;   % 2e1h              </a:t>
            </a:r>
          </a:p>
          <a:p>
            <a:pPr eaLnBrk="1" hangingPunct="1"/>
            <a:r>
              <a:rPr lang="en-US" smtClean="0"/>
              <a:t>Ed2_2e1h = -VRR_ee + VBR_ee + VRR_eh - VBR_eh;  % 2e1h</a:t>
            </a:r>
          </a:p>
          <a:p>
            <a:pPr eaLnBrk="1" hangingPunct="1"/>
            <a:r>
              <a:rPr lang="en-US" smtClean="0"/>
              <a:t>Ed3_2e1h = VBB_ee - VBR_ee - VBB_eh + VBR_eh;   % 2e1h              </a:t>
            </a:r>
          </a:p>
          <a:p>
            <a:pPr eaLnBrk="1" hangingPunct="1"/>
            <a:r>
              <a:rPr lang="en-US" smtClean="0"/>
              <a:t>Ed4_2e1h = -VRR_ee + VBR_ee - VBB_eh + VBR_eh;  % 2e1h</a:t>
            </a:r>
          </a:p>
          <a:p>
            <a:pPr eaLnBrk="1" hangingPunct="1"/>
            <a:r>
              <a:rPr lang="en-US" smtClean="0"/>
              <a:t>ER_2e1h = X0R + EB_1e;                          % 2e1h</a:t>
            </a:r>
          </a:p>
          <a:p>
            <a:pPr eaLnBrk="1" hangingPunct="1"/>
            <a:r>
              <a:rPr lang="en-US" smtClean="0"/>
              <a:t>XmR = X0R + VRR_ee - VRR_eh;                    % 2e1h</a:t>
            </a:r>
          </a:p>
          <a:p>
            <a:pPr eaLnBrk="1" hangingPunct="1"/>
            <a:r>
              <a:rPr lang="en-US" smtClean="0"/>
              <a:t>XmB = X0B + VBB_ee - VBB_eh;                    % 2e1h</a:t>
            </a:r>
          </a:p>
          <a:p>
            <a:pPr eaLnBrk="1" hangingPunct="1"/>
            <a:r>
              <a:rPr lang="en-US" smtClean="0"/>
              <a:t>EB_2e1h = XmB + ER_1e;                          % 2e1h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te_3e1h = te_eh;                                % 3e1h</a:t>
            </a:r>
          </a:p>
          <a:p>
            <a:pPr eaLnBrk="1" hangingPunct="1"/>
            <a:r>
              <a:rPr lang="en-US" smtClean="0"/>
              <a:t>th_3e1h = th_eh;                                % 3e1h</a:t>
            </a:r>
          </a:p>
          <a:p>
            <a:pPr eaLnBrk="1" hangingPunct="1"/>
            <a:r>
              <a:rPr lang="en-US" smtClean="0"/>
              <a:t>Ed1_3e1h = VBB_ee - VRR_ee + VRR_eh - VBR_eh;   % 3e1h</a:t>
            </a:r>
          </a:p>
          <a:p>
            <a:pPr eaLnBrk="1" hangingPunct="1"/>
            <a:r>
              <a:rPr lang="en-US" smtClean="0"/>
              <a:t>Ed2_3e1h = VBB_ee - VRR_ee - VBB_eh + VBR_eh;   % 3e1h</a:t>
            </a:r>
          </a:p>
          <a:p>
            <a:pPr eaLnBrk="1" hangingPunct="1"/>
            <a:r>
              <a:rPr lang="en-US" smtClean="0"/>
              <a:t>ER_3e1h = XmR + ER_ee;                          % 3e1h VRR_ee-VRR_eh</a:t>
            </a:r>
          </a:p>
          <a:p>
            <a:pPr eaLnBrk="1" hangingPunct="1"/>
            <a:r>
              <a:rPr lang="en-US" smtClean="0"/>
              <a:t>EB_3e1h = XmB + ER_ee;                          % 3e1h VBB_ee-VBB_eh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th_4e1h = th_1h;                                % 4e1h</a:t>
            </a:r>
          </a:p>
          <a:p>
            <a:pPr eaLnBrk="1" hangingPunct="1"/>
            <a:r>
              <a:rPr lang="en-US" smtClean="0"/>
              <a:t>Ed1_4e1h = VBB_eh - VRR_eh - X0B + X0R;         % 4e1h</a:t>
            </a:r>
          </a:p>
          <a:p>
            <a:pPr eaLnBrk="1" hangingPunct="1"/>
            <a:r>
              <a:rPr lang="en-US" smtClean="0"/>
              <a:t>ER_4e1h = XmR + ER_3e;                          % 4e1h</a:t>
            </a:r>
          </a:p>
          <a:p>
            <a:pPr eaLnBrk="1" hangingPunct="1"/>
            <a:r>
              <a:rPr lang="en-US" smtClean="0"/>
              <a:t>EB_4e1h = XmB + ER_3e;                          % 4e1h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0 %%%%%%%%%%%%%%%%%%%%%%%%%%%%%%%%%%%%%%%%%%%%%%%%%%%%%%%%%</a:t>
            </a:r>
          </a:p>
          <a:p>
            <a:pPr eaLnBrk="1" hangingPunct="1"/>
            <a:r>
              <a:rPr lang="en-US" smtClean="0"/>
              <a:t>E_0 = zeros(n,1);</a:t>
            </a:r>
          </a:p>
          <a:p>
            <a:pPr eaLnBrk="1" hangingPunct="1"/>
            <a:r>
              <a:rPr lang="en-US" smtClean="0"/>
              <a:t>Vec_0 = mat2cell(ones(1,n),1,linspace(1,1,n));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plot(Vgate,E_0,'b'); title('0','Fontsize',24);xlabel('Gate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ylim([-15 15]);pbaspect([1.4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1e %%%%%%%%%%%%%%%%%%%%%%%%%%%%%%%%%%%%%%%%%%%%%%%%%%%%%%%%%</a:t>
            </a:r>
          </a:p>
          <a:p>
            <a:pPr eaLnBrk="1" hangingPunct="1"/>
            <a:r>
              <a:rPr lang="en-US" smtClean="0"/>
              <a:t>E_1e = cell(1,n);</a:t>
            </a:r>
          </a:p>
          <a:p>
            <a:pPr eaLnBrk="1" hangingPunct="1"/>
            <a:r>
              <a:rPr lang="en-US" smtClean="0"/>
              <a:t>Vec_1e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SolveH_1e(te_1e,Ze1,Ze2,ER_1e,Ed1_1e,Ed(i));</a:t>
            </a:r>
          </a:p>
          <a:p>
            <a:pPr eaLnBrk="1" hangingPunct="1"/>
            <a:r>
              <a:rPr lang="en-US" smtClean="0"/>
              <a:t>    E_1e{i} = E_temp;</a:t>
            </a:r>
          </a:p>
          <a:p>
            <a:pPr eaLnBrk="1" hangingPunct="1"/>
            <a:r>
              <a:rPr lang="en-US" smtClean="0"/>
              <a:t>    Vec_1e{i} = Vec_temp;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E_1e = cell2mat(E_1e)';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plot(Vgate,E_1e,'b'); title('1e','Fontsize',24);xlabel('Gate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ylim([ER_1e-15 ER_1e+15]);pbaspect([1.4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 %%%%%%%%%%%%%%%%%%%%%%%%%%%%%%%%%%%%%%%%%%%%%%%%%%%%%%%%%</a:t>
            </a:r>
          </a:p>
          <a:p>
            <a:pPr eaLnBrk="1" hangingPunct="1"/>
            <a:r>
              <a:rPr lang="en-US" smtClean="0"/>
              <a:t>E_2e = cell(1,n);</a:t>
            </a:r>
          </a:p>
          <a:p>
            <a:pPr eaLnBrk="1" hangingPunct="1"/>
            <a:r>
              <a:rPr lang="en-US" smtClean="0"/>
              <a:t>Vec_2e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SolveH_2e(J_ee,t_ee,Ze1,Ze2,ER_ee,Ed1_ee,Ed2_ee,Ed(i));</a:t>
            </a:r>
          </a:p>
          <a:p>
            <a:pPr eaLnBrk="1" hangingPunct="1"/>
            <a:r>
              <a:rPr lang="en-US" smtClean="0"/>
              <a:t>    E_2e{i} = E_temp;</a:t>
            </a:r>
          </a:p>
          <a:p>
            <a:pPr eaLnBrk="1" hangingPunct="1"/>
            <a:r>
              <a:rPr lang="en-US" smtClean="0"/>
              <a:t>    Vec_2e{i}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 = cell2mat(E_2e)';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plot(Vgate,E_2e,'b'); title('2e','Fontsize',24);xlabel('Gate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ylim([ER_ee-15 ER_ee+15]);pbaspect([1.4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 %%%%%%%%%%%%%%%%%%%%%%%%%%%%%%%%%%%%%%%%%%%%%%%%%%%%%%%%%</a:t>
            </a:r>
          </a:p>
          <a:p>
            <a:pPr eaLnBrk="1" hangingPunct="1"/>
            <a:r>
              <a:rPr lang="en-US" smtClean="0"/>
              <a:t>E_3e = cell(1,n);</a:t>
            </a:r>
          </a:p>
          <a:p>
            <a:pPr eaLnBrk="1" hangingPunct="1"/>
            <a:r>
              <a:rPr lang="en-US" smtClean="0"/>
              <a:t>Vec_3e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SolveH_3e(te_3e,Ze1,Ze2,ER_3e,Ed1_3e,Ed(i));</a:t>
            </a:r>
          </a:p>
          <a:p>
            <a:pPr eaLnBrk="1" hangingPunct="1"/>
            <a:r>
              <a:rPr lang="en-US" smtClean="0"/>
              <a:t>    E_3e{i} = E_temp;</a:t>
            </a:r>
          </a:p>
          <a:p>
            <a:pPr eaLnBrk="1" hangingPunct="1"/>
            <a:r>
              <a:rPr lang="en-US" smtClean="0"/>
              <a:t>    Vec_3e{i}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 = cell2mat(E_3e)';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plot(Vgate,E_3e,'b'); title('3e','Fontsize',24);xlabel('Gate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ylim([ER_3e-15 ER_3e+15]);pbaspect([1.4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%%%%%%%%%%%%%%%%%%%%%%%%%%%%%%%%%%%%%%%%%%%%%%%%%%%%%%%%</a:t>
            </a:r>
          </a:p>
          <a:p>
            <a:pPr eaLnBrk="1" hangingPunct="1"/>
            <a:r>
              <a:rPr lang="en-US" smtClean="0"/>
              <a:t>E_eh = cell(1,n);</a:t>
            </a:r>
          </a:p>
          <a:p>
            <a:pPr eaLnBrk="1" hangingPunct="1"/>
            <a:r>
              <a:rPr lang="en-US" smtClean="0"/>
              <a:t>Vec_eh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SolveH_1e1h(d0RR,d0BB,d0BR,d1RR,d1BB,d1BR,d2RR,d2BB,d2BR,te_eh,th_eh,Ze1,Ze2,Zh1,Zh2,ER_eh,EB_eh,Ed1_eh,Ed2_eh,Ed(i));</a:t>
            </a:r>
          </a:p>
          <a:p>
            <a:pPr eaLnBrk="1" hangingPunct="1"/>
            <a:r>
              <a:rPr lang="en-US" smtClean="0"/>
              <a:t>    E_eh{i} = E_temp;</a:t>
            </a:r>
          </a:p>
          <a:p>
            <a:pPr eaLnBrk="1" hangingPunct="1"/>
            <a:r>
              <a:rPr lang="en-US" smtClean="0"/>
              <a:t>    Vec_eh{i}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E_eh = cell2mat(E_eh)';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plot(Vgate,E_eh,'b'); title('1e1h','Fontsize',24);xlabel('Gate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ylim([ER_eh-5 ER_eh+25]);pbaspect([1.4 1 1]);</a:t>
            </a:r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r>
              <a:rPr lang="en-US" smtClean="0"/>
              <a:t>% 2e1h %%%%%%%%%%%%%%%%%%%%%%%%%%%%%%%%%%%%%%%%%%%%%%%%%%%%%%%%%</a:t>
            </a:r>
          </a:p>
          <a:p>
            <a:pPr eaLnBrk="1" hangingPunct="1"/>
            <a:r>
              <a:rPr lang="en-US" smtClean="0"/>
              <a:t>E_2e1h = cell(1,n);</a:t>
            </a:r>
          </a:p>
          <a:p>
            <a:pPr eaLnBrk="1" hangingPunct="1"/>
            <a:r>
              <a:rPr lang="en-US" smtClean="0"/>
              <a:t>Vec_2e1h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SolveH_2e1h(J_ee,te_2e1h,th_2e1h,d0RR,d0BB,d1RR,d1BB,d2RR,d2BB,Ze1,Ze2,Zh1,Zh2,ER_2e1h,EB_2e1h,Ed1_2e1h,Ed2_2e1h,Ed3_2e1h,Ed4_2e1h,Ed(i));</a:t>
            </a:r>
          </a:p>
          <a:p>
            <a:pPr eaLnBrk="1" hangingPunct="1"/>
            <a:r>
              <a:rPr lang="en-US" smtClean="0"/>
              <a:t>    E_2e1h{i} = E_temp;</a:t>
            </a:r>
          </a:p>
          <a:p>
            <a:pPr eaLnBrk="1" hangingPunct="1"/>
            <a:r>
              <a:rPr lang="en-US" smtClean="0"/>
              <a:t>    Vec_2e1h{i} = Vec_temp;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E_2e1h = cell2mat(E_2e1h)';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plot(Vgate,E_2e1h,'b'); title('2e1h','Fontsize',24);xlabel('Gate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ylim([ER_2e1h-10 ER_2e1h+20]);pbaspect([1.4 1 1]);</a:t>
            </a:r>
          </a:p>
          <a:p>
            <a:pPr eaLnBrk="1" hangingPunct="1"/>
            <a:r>
              <a:rPr lang="en-US" smtClean="0"/>
              <a:t>   </a:t>
            </a:r>
          </a:p>
          <a:p>
            <a:pPr eaLnBrk="1" hangingPunct="1"/>
            <a:r>
              <a:rPr lang="en-US" smtClean="0"/>
              <a:t>% 3e1h %%%%%%%%%%%%%%%%%%%%%%%%%%%%%%%%%%%%%%%%%%%%%%%%%%%%%%%%%</a:t>
            </a:r>
          </a:p>
          <a:p>
            <a:pPr eaLnBrk="1" hangingPunct="1"/>
            <a:r>
              <a:rPr lang="en-US" smtClean="0"/>
              <a:t>E_3e1h = cell(1,n);</a:t>
            </a:r>
          </a:p>
          <a:p>
            <a:pPr eaLnBrk="1" hangingPunct="1"/>
            <a:r>
              <a:rPr lang="en-US" smtClean="0"/>
              <a:t>Vec_3e1h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SolveH_3e1h(d0RR,d0BB,d0BR,d1RR,d1BB,d1BR,d2RR,d2BB,d2BR,te_3e1h,th_3e1h,Ze1,Ze2,Zh1,Zh2,ER_3e1h,EB_3e1h,Ed1_3e1h,Ed2_3e1h,Ed(i));</a:t>
            </a:r>
          </a:p>
          <a:p>
            <a:pPr eaLnBrk="1" hangingPunct="1"/>
            <a:r>
              <a:rPr lang="en-US" smtClean="0"/>
              <a:t>    E_3e1h{i} = E_temp;</a:t>
            </a:r>
          </a:p>
          <a:p>
            <a:pPr eaLnBrk="1" hangingPunct="1"/>
            <a:r>
              <a:rPr lang="en-US" smtClean="0"/>
              <a:t>    Vec_3e1h{i}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E_3e1h = cell2mat(E_3e1h)';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plot(Vgate,E_3e1h,'b'); title('3e1h','Fontsize',24);xlabel('Gate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ylim([ER_3e1h-5 ER_3e1h+25]);pbaspect([1.4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%%%%%%%%%%%%%%%%%%%%%%%%%%%%%%%%%%%%%%%%%%%%%%%%%%%%%%%%%</a:t>
            </a:r>
          </a:p>
          <a:p>
            <a:pPr eaLnBrk="1" hangingPunct="1"/>
            <a:r>
              <a:rPr lang="en-US" smtClean="0"/>
              <a:t>E_4e1h = cell(1,n);</a:t>
            </a:r>
          </a:p>
          <a:p>
            <a:pPr eaLnBrk="1" hangingPunct="1"/>
            <a:r>
              <a:rPr lang="en-US" smtClean="0"/>
              <a:t>Vec_4e1h = cell(1,n);</a:t>
            </a:r>
          </a:p>
          <a:p>
            <a:pPr eaLnBrk="1" hangingPunct="1"/>
            <a:r>
              <a:rPr lang="en-US" smtClean="0"/>
              <a:t>for i = 1:n</a:t>
            </a:r>
          </a:p>
          <a:p>
            <a:pPr eaLnBrk="1" hangingPunct="1"/>
            <a:r>
              <a:rPr lang="en-US" smtClean="0"/>
              <a:t>    [E_temp,Vec_temp] = SolveH_4e1h(th_4e1h,Zh1,Zh2,ER_4e1h,Ed1_4e1h,Ed(i));</a:t>
            </a:r>
          </a:p>
          <a:p>
            <a:pPr eaLnBrk="1" hangingPunct="1"/>
            <a:r>
              <a:rPr lang="en-US" smtClean="0"/>
              <a:t>    E_4e1h{i} = E_temp;</a:t>
            </a:r>
          </a:p>
          <a:p>
            <a:pPr eaLnBrk="1" hangingPunct="1"/>
            <a:r>
              <a:rPr lang="en-US" smtClean="0"/>
              <a:t>    Vec_4e1h{i} = Vec_temp;         % eigenvectors are columns in each cell (for calculating "gate sweeps" later)</a:t>
            </a:r>
          </a:p>
          <a:p>
            <a:pPr eaLnBrk="1" hangingPunct="1"/>
            <a:r>
              <a:rPr lang="en-US" smtClean="0"/>
              <a:t>end</a:t>
            </a:r>
          </a:p>
          <a:p>
            <a:pPr eaLnBrk="1" hangingPunct="1"/>
            <a:r>
              <a:rPr lang="en-US" smtClean="0"/>
              <a:t>E_4e1h = cell2mat(E_4e1h)';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plot(Vgate,E_4e1h,'b'); title('4e1h','Fontsize',24);xlabel('Gate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ylim([ER_4e1h-20 ER_4e1h+10]);pbaspect([1.4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1e1h - 0 %%%%%%%%%%%%%%%%%%%%%%%%%%%%%%%%%%%%%%%%%%%%%%%%%%%%%%%%%</a:t>
            </a:r>
          </a:p>
          <a:p>
            <a:pPr eaLnBrk="1" hangingPunct="1"/>
            <a:r>
              <a:rPr lang="en-US" smtClean="0"/>
              <a:t>M_eh = [s_id 1 s_id 1 s_id*s_d s_d s_id*s_d s_d s_id*s_b s_b s_id*s_b s_b s_id*s_d*s_b s_d*s_b s_id*s_d*s_b s_d*s_b];</a:t>
            </a:r>
          </a:p>
          <a:p>
            <a:pPr eaLnBrk="1" hangingPunct="1"/>
            <a:r>
              <a:rPr lang="en-US" smtClean="0"/>
              <a:t>E_0 = TransitionEnergy(E_eh,zeros(n,1));</a:t>
            </a:r>
          </a:p>
          <a:p>
            <a:pPr eaLnBrk="1" hangingPunct="1"/>
            <a:r>
              <a:rPr lang="en-US" smtClean="0"/>
              <a:t>matrix0 = TransitionStrength(E_0,Vec_eh,Vec_0,M_eh,E,HWHM);</a:t>
            </a:r>
          </a:p>
          <a:p>
            <a:pPr eaLnBrk="1" hangingPunct="1"/>
            <a:r>
              <a:rPr lang="en-US" smtClean="0"/>
              <a:t>figure;plot(Vgate,E_0,'b'); title('X0','Fontsize',24);xlabel('Gate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PlotMatrix(matrix0,Vgate,E(1,:),'Gate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PlotMatrix(log(abs(matrix0)),Vgate,E(1,:),'Gate voltage (mV)','Transition energy (meV)','X0',[-3E10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2e1h - 1e %%%%%%%%%%%%%%%%%%%%%%%%%%%%%%%%%%%%%%%%%%%%%%%%%%%%%%%%%</a:t>
            </a:r>
          </a:p>
          <a:p>
            <a:pPr eaLnBrk="1" hangingPunct="1"/>
            <a:r>
              <a:rPr lang="en-US" smtClean="0"/>
              <a:t>M_2e1h = [  s_id 0 1 0 s_d 0 s_d*s_id 0 s_d 0 1 0 s_b 0 s_id*s_b 0 s_d*s_id 0 s_b*s_d 0 s_b*s_d*s_id 0 s_b*s_id 0;</a:t>
            </a:r>
          </a:p>
          <a:p>
            <a:pPr eaLnBrk="1" hangingPunct="1"/>
            <a:r>
              <a:rPr lang="en-US" smtClean="0"/>
              <a:t>            0 1 0 s_id s_d*s_id 0 0 s_d 0 s_d*s_id s_id 0 s_b*0 s_b*s_id 0 s_b s_b*s_d 0 0 s_b*s_d*s_id 0 s_b*s_d s_b 0;</a:t>
            </a:r>
          </a:p>
          <a:p>
            <a:pPr eaLnBrk="1" hangingPunct="1"/>
            <a:r>
              <a:rPr lang="en-US" smtClean="0"/>
              <a:t>            s_d*s_id 0 0 s_d 0 1 s_id 0 0 1 0 s_d s_b*s_d 0 0 s_b*s_d*s_id 0 s_b*s_id s_b 0 0 s_b*s_id 0 s_b*s_d*s_id;</a:t>
            </a:r>
          </a:p>
          <a:p>
            <a:pPr eaLnBrk="1" hangingPunct="1"/>
            <a:r>
              <a:rPr lang="en-US" smtClean="0"/>
              <a:t>            0 s_d s_d*s_id 0 0 s_id 0 1 s_id 0 0 s_d*s_id 0 s_b*s_d*s_id s_b*s_d 0 0 s_b 0 s_b*s_id s_b 0 0 s_b*s_d ];</a:t>
            </a:r>
          </a:p>
          <a:p>
            <a:pPr eaLnBrk="1" hangingPunct="1"/>
            <a:r>
              <a:rPr lang="en-US" smtClean="0"/>
              <a:t>E_1 = TransitionEnergy(E_2e1h,E_1e);</a:t>
            </a:r>
          </a:p>
          <a:p>
            <a:pPr eaLnBrk="1" hangingPunct="1"/>
            <a:r>
              <a:rPr lang="en-US" smtClean="0"/>
              <a:t>matrix1 = TransitionStrength(E_1,Vec_2e1h,Vec_1e,M_2e1h,E,HWHM);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plot(Vgate,E_1,'b'); title('X1-','Fontsize',24);xlabel('Gate voltage (mV)','Fontsize',24);ylabel('Energy (meV)','Fontsize',24);set(gca,'Fontsize',18);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PlotMatrix(matrix1,Vgate,E(1,:),'Gate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PlotMatrix(log(abs(matrix1)),Vgate,E(1,:),'Gate voltage (mV)','Transition energy (meV)','X1-',[-3E10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3e1h - 2e %%%%%%%%%%%%%%%%%%%%%%%%%%%%%%%%%%%%%%%%%%%%%%%%%%%%%%%%%</a:t>
            </a:r>
          </a:p>
          <a:p>
            <a:pPr eaLnBrk="1" hangingPunct="1"/>
            <a:r>
              <a:rPr lang="en-US" smtClean="0"/>
              <a:t>M_3e1h = ones(6,16);</a:t>
            </a:r>
          </a:p>
          <a:p>
            <a:pPr eaLnBrk="1" hangingPunct="1"/>
            <a:r>
              <a:rPr lang="en-US" smtClean="0"/>
              <a:t>M_3e1h = [  0 1 0 1 0 s_d 0 s_d s_b*s_id 0 s_b*s_id 0 s_b*s_d*s_id 0 s_b*s_d*s_id 0;</a:t>
            </a:r>
          </a:p>
          <a:p>
            <a:pPr eaLnBrk="1" hangingPunct="1"/>
            <a:r>
              <a:rPr lang="en-US" smtClean="0"/>
              <a:t>            s_id 0 s_id 0 s_d*s_id 0 s_d*s_id 0 0 s_b 0 s_b 0 s_b*s_d 0 s_b*s_d;</a:t>
            </a:r>
          </a:p>
          <a:p>
            <a:pPr eaLnBrk="1" hangingPunct="1"/>
            <a:r>
              <a:rPr lang="en-US" smtClean="0"/>
              <a:t>            0 s_id 1 0 s_d 0 0 s_d*s_id s_b 0 s_b*s_d s_b*s_id 0 s_b*s_d*s_id s_b*s_d 0;</a:t>
            </a:r>
          </a:p>
          <a:p>
            <a:pPr eaLnBrk="1" hangingPunct="1"/>
            <a:r>
              <a:rPr lang="en-US" smtClean="0"/>
              <a:t>            1 0 0 s_id 0 s_d*s_id s_d 0 0 s_b*s_id s_b 0 s_b*s_d 0 0 s_b*s_d*s_id;</a:t>
            </a:r>
          </a:p>
          <a:p>
            <a:pPr eaLnBrk="1" hangingPunct="1"/>
            <a:r>
              <a:rPr lang="en-US" smtClean="0"/>
              <a:t>            0 0 s_d s_d*s_id 1 s_id 0 0 0 0 s_b*s_d s_b*s_d*s_id s_b s_b*s_id 0 0;</a:t>
            </a:r>
          </a:p>
          <a:p>
            <a:pPr eaLnBrk="1" hangingPunct="1"/>
            <a:r>
              <a:rPr lang="en-US" smtClean="0"/>
              <a:t>            s_d s_d*s_id 0 0 0 0 1 s_id s_b*s_d s_b*s_d*s_id 0 0 0 0 s_b s_b*s_id];</a:t>
            </a:r>
          </a:p>
          <a:p>
            <a:pPr eaLnBrk="1" hangingPunct="1"/>
            <a:r>
              <a:rPr lang="en-US" smtClean="0"/>
              <a:t>E_2 = TransitionEnergy(E_3e1h,E_2e);</a:t>
            </a:r>
          </a:p>
          <a:p>
            <a:pPr eaLnBrk="1" hangingPunct="1"/>
            <a:r>
              <a:rPr lang="en-US" smtClean="0"/>
              <a:t>matrix2 = TransitionStrength(E_2,Vec_3e1h,Vec_2e,M_3e1h,E,HWHM);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plot(Vgate,E_2,'b'); title('X2-','Fontsize',24);xlabel('Gate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PlotMatrix(matrix2,Vgate,E(1,:),'Gate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PlotMatrix(log(abs(matrix2)),Vgate,E(1,:),'Gate voltage (mV)','Transition energy (meV)','X2-',[-3E10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4e1h - 3e %%%%%%%%%%%%%%%%%%%%%%%%%%%%%%%%%%%%%%%%%%%%%%%%%%%%%%%%%</a:t>
            </a:r>
          </a:p>
          <a:p>
            <a:pPr eaLnBrk="1" hangingPunct="1"/>
            <a:r>
              <a:rPr lang="en-US" smtClean="0"/>
              <a:t>M_4e1h = ones(4,4);</a:t>
            </a:r>
          </a:p>
          <a:p>
            <a:pPr eaLnBrk="1" hangingPunct="1"/>
            <a:r>
              <a:rPr lang="en-US" smtClean="0"/>
              <a:t>M_4e1h = [  s_b s_id s_b*s_d s_d*s_id;</a:t>
            </a:r>
          </a:p>
          <a:p>
            <a:pPr eaLnBrk="1" hangingPunct="1"/>
            <a:r>
              <a:rPr lang="en-US" smtClean="0"/>
              <a:t>            s_b*s_id 1 s_b*s_d*s_id s_d;</a:t>
            </a:r>
          </a:p>
          <a:p>
            <a:pPr eaLnBrk="1" hangingPunct="1"/>
            <a:r>
              <a:rPr lang="en-US" smtClean="0"/>
              <a:t>            s_b*s_d s_d*s_id s_b s_id;</a:t>
            </a:r>
          </a:p>
          <a:p>
            <a:pPr eaLnBrk="1" hangingPunct="1"/>
            <a:r>
              <a:rPr lang="en-US" smtClean="0"/>
              <a:t>            s_b*s_d*s_id s_d s_b*s_id 1];</a:t>
            </a:r>
          </a:p>
          <a:p>
            <a:pPr eaLnBrk="1" hangingPunct="1"/>
            <a:r>
              <a:rPr lang="en-US" smtClean="0"/>
              <a:t>E_3 = TransitionEnergy(E_4e1h,E_3e);</a:t>
            </a:r>
          </a:p>
          <a:p>
            <a:pPr eaLnBrk="1" hangingPunct="1"/>
            <a:r>
              <a:rPr lang="en-US" smtClean="0"/>
              <a:t>matrix3 = TransitionStrength(E_3,Vec_4e1h,Vec_3e,M_4e1h,E,HWHM);</a:t>
            </a:r>
          </a:p>
          <a:p>
            <a:pPr eaLnBrk="1" hangingPunct="1"/>
            <a:r>
              <a:rPr lang="en-US" smtClean="0"/>
              <a:t>figure;</a:t>
            </a:r>
          </a:p>
          <a:p>
            <a:pPr eaLnBrk="1" hangingPunct="1"/>
            <a:r>
              <a:rPr lang="en-US" smtClean="0"/>
              <a:t>plot(Vgate,E_3,'b'); title('X3-','Fontsize',24);xlabel('Gate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PlotMatrix(matrix3,Vgate,E(1,:),'Gate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PlotMatrix(log(abs(matrix3)),Vgate,E(1,:),'Gate voltage (mV)','Transition energy (meV)','X3-',[-3E10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combined %%%%%%%%%%%%%%%%%%%%%%%%%%%%%%%%%%%%%%%%%%%%%%%%%%%%%%%%%</a:t>
            </a:r>
          </a:p>
          <a:p>
            <a:pPr eaLnBrk="1" hangingPunct="1"/>
            <a:r>
              <a:rPr lang="en-US" smtClean="0"/>
              <a:t>figure; title(['All transitions: Vg1 = ',num2str(Vg1),' mV; Vg2 = ',num2str(Vg2),' mV'],'Fontsize',24);</a:t>
            </a:r>
          </a:p>
          <a:p>
            <a:pPr eaLnBrk="1" hangingPunct="1"/>
            <a:r>
              <a:rPr lang="en-US" smtClean="0"/>
              <a:t>hold on;</a:t>
            </a:r>
          </a:p>
          <a:p>
            <a:pPr eaLnBrk="1" hangingPunct="1"/>
            <a:r>
              <a:rPr lang="en-US" smtClean="0"/>
              <a:t>plot(Vgate(1:index1),E_0(1:index1,:),'b');</a:t>
            </a:r>
          </a:p>
          <a:p>
            <a:pPr eaLnBrk="1" hangingPunct="1"/>
            <a:r>
              <a:rPr lang="en-US" smtClean="0"/>
              <a:t>plot(Vgate(index1+1:index2),E_1(index1+1:index2,:),'b');</a:t>
            </a:r>
          </a:p>
          <a:p>
            <a:pPr eaLnBrk="1" hangingPunct="1"/>
            <a:r>
              <a:rPr lang="en-US" smtClean="0"/>
              <a:t>plot(Vgate(index2+1:index3),E_2(index2+1:index3,:),'b');</a:t>
            </a:r>
          </a:p>
          <a:p>
            <a:pPr eaLnBrk="1" hangingPunct="1"/>
            <a:r>
              <a:rPr lang="en-US" smtClean="0"/>
              <a:t>plot(Vgate(index3+1:n),E_3(index3+1:n,:),'b');</a:t>
            </a:r>
          </a:p>
          <a:p>
            <a:pPr eaLnBrk="1" hangingPunct="1"/>
            <a:r>
              <a:rPr lang="en-US" smtClean="0"/>
              <a:t>ylim([X0R-10 X0B+5]);pbaspect([1.4 1 1]);</a:t>
            </a:r>
          </a:p>
          <a:p>
            <a:pPr eaLnBrk="1" hangingPunct="1"/>
            <a:r>
              <a:rPr lang="en-US" smtClean="0"/>
              <a:t>xlabel('Gate voltage (mV)','Fontsize',24);ylabel('Energy (meV)','Fontsize',24);set(gca,'Fontsize',18); </a:t>
            </a:r>
          </a:p>
          <a:p>
            <a:pPr eaLnBrk="1" hangingPunct="1"/>
            <a:r>
              <a:rPr lang="en-US" smtClean="0"/>
              <a:t>hold off;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[matrix0(1:index1,:);matrix1(index1+1:index2,:);matrix2(index2+1:index3,:);matrix3(index3+1:n,:)];</a:t>
            </a:r>
          </a:p>
          <a:p>
            <a:pPr eaLnBrk="1" hangingPunct="1"/>
            <a:r>
              <a:rPr lang="en-US" smtClean="0"/>
              <a:t>PlotMatrix(matrix,Vgate,E(1,:),'Gate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(meV)',['All transitions: Vg1 = ',num2str(Vg1),' mV; Vg2 = ',num2str(Vg2),' mV'],[-3E10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matrix = (matrix0+matrix1+matrix2+matrix3)/4;</a:t>
            </a:r>
          </a:p>
          <a:p>
            <a:pPr eaLnBrk="1" hangingPunct="1"/>
            <a:r>
              <a:rPr lang="en-US" smtClean="0"/>
              <a:t>PlotMatrix(matrix,Vgate,E(1,:),'Gate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PlotMatrix(log(abs(matrix)),Vgate,E(1,:),'Gate voltage (mV)','Transition energy (meV)','All transitions together:',[-3E10 3E10]);pbaspect([1.4 1 1]);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% SAVE %%%%%%%%%%%%%%%%%%%%%%%%%%%%%%%%%%%%%%%%%%%%%%%%%%%%%%%%</a:t>
            </a:r>
          </a:p>
          <a:p>
            <a:pPr eaLnBrk="1" hangingPunct="1"/>
            <a:r>
              <a:rPr lang="en-US" smtClean="0"/>
              <a:t>% eval(['save ', 'D:\Temp\temp.dat', ' PLE -ascii']);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 lIns="91440" tIns="0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752600"/>
            <a:ext cx="3733800" cy="464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7F7FB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82880" tIns="36576" rIns="9144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rgbClr val="FFCC00"/>
          </a:solidFill>
          <a:latin typeface="Arial" charset="0"/>
        </a:defRPr>
      </a:lvl9pPr>
    </p:titleStyle>
    <p:bodyStyle>
      <a:lvl1pPr marL="187325" indent="-18732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99"/>
          </a:solidFill>
          <a:latin typeface="+mn-lt"/>
          <a:ea typeface="+mn-ea"/>
          <a:cs typeface="+mn-cs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99"/>
          </a:solidFill>
          <a:latin typeface="+mn-lt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99"/>
          </a:solidFill>
          <a:latin typeface="+mn-lt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CC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7" name="Rectangle 3078"/>
          <p:cNvSpPr>
            <a:spLocks noChangeArrowheads="1"/>
          </p:cNvSpPr>
          <p:nvPr/>
        </p:nvSpPr>
        <p:spPr bwMode="auto">
          <a:xfrm>
            <a:off x="0" y="1385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FFCC00"/>
                </a:solidFill>
                <a:cs typeface="Times New Roman" pitchFamily="18" charset="0"/>
              </a:rPr>
              <a:t>Coherence between </a:t>
            </a:r>
            <a:r>
              <a:rPr lang="en-US" sz="3600" b="1" dirty="0" smtClean="0">
                <a:solidFill>
                  <a:srgbClr val="FFCC00"/>
                </a:solidFill>
                <a:cs typeface="Times New Roman" pitchFamily="18" charset="0"/>
              </a:rPr>
              <a:t>spin </a:t>
            </a:r>
            <a:r>
              <a:rPr lang="en-US" sz="3600" b="1" dirty="0">
                <a:solidFill>
                  <a:srgbClr val="FFCC00"/>
                </a:solidFill>
                <a:cs typeface="Times New Roman" pitchFamily="18" charset="0"/>
              </a:rPr>
              <a:t>singlet and triplet states in a coupled quantum dot</a:t>
            </a:r>
          </a:p>
        </p:txBody>
      </p:sp>
      <p:pic>
        <p:nvPicPr>
          <p:cNvPr id="8" name="Picture 3107" descr="ethlogo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4" y="5771070"/>
            <a:ext cx="3324009" cy="8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0" y="2281582"/>
            <a:ext cx="1953725" cy="1832263"/>
          </a:xfrm>
          <a:prstGeom prst="rect">
            <a:avLst/>
          </a:prstGeom>
        </p:spPr>
      </p:pic>
      <p:pic>
        <p:nvPicPr>
          <p:cNvPr id="50" name="Picture 49" descr="Lcn_logo.jpg"/>
          <p:cNvPicPr>
            <a:picLocks noChangeAspect="1"/>
          </p:cNvPicPr>
          <p:nvPr/>
        </p:nvPicPr>
        <p:blipFill>
          <a:blip r:embed="rId5"/>
          <a:srcRect t="6385" b="3484"/>
          <a:stretch>
            <a:fillRect/>
          </a:stretch>
        </p:blipFill>
        <p:spPr>
          <a:xfrm>
            <a:off x="4268420" y="5502876"/>
            <a:ext cx="1401387" cy="1110716"/>
          </a:xfrm>
          <a:prstGeom prst="rect">
            <a:avLst/>
          </a:prstGeom>
        </p:spPr>
      </p:pic>
      <p:pic>
        <p:nvPicPr>
          <p:cNvPr id="51" name="Picture 50" descr="ucl_logo2.jpg"/>
          <p:cNvPicPr>
            <a:picLocks noChangeAspect="1"/>
          </p:cNvPicPr>
          <p:nvPr/>
        </p:nvPicPr>
        <p:blipFill>
          <a:blip r:embed="rId6"/>
          <a:srcRect l="20635" t="29079" r="4773"/>
          <a:stretch>
            <a:fillRect/>
          </a:stretch>
        </p:blipFill>
        <p:spPr>
          <a:xfrm>
            <a:off x="6165795" y="5478165"/>
            <a:ext cx="2743956" cy="77176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125623" y="6313010"/>
            <a:ext cx="301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bg1"/>
                </a:solidFill>
              </a:rPr>
              <a:t>University College London</a:t>
            </a:r>
            <a:endParaRPr lang="en-GB" sz="1800" i="0" dirty="0">
              <a:solidFill>
                <a:schemeClr val="bg1"/>
              </a:solidFill>
            </a:endParaRPr>
          </a:p>
        </p:txBody>
      </p:sp>
      <p:sp>
        <p:nvSpPr>
          <p:cNvPr id="53" name="Rectangle 3134"/>
          <p:cNvSpPr>
            <a:spLocks noChangeArrowheads="1"/>
          </p:cNvSpPr>
          <p:nvPr/>
        </p:nvSpPr>
        <p:spPr bwMode="auto">
          <a:xfrm>
            <a:off x="132295" y="2064292"/>
            <a:ext cx="34910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Jeroen Elzerman</a:t>
            </a:r>
            <a:endParaRPr lang="nl-NL" sz="2400" i="0" dirty="0">
              <a:solidFill>
                <a:srgbClr val="FFCC00"/>
              </a:solidFill>
            </a:endParaRPr>
          </a:p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Kathi Weiss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Yves Delley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J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avier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Miguel-Sanchez</a:t>
            </a:r>
            <a:br>
              <a:rPr lang="en-US" sz="2400" i="0" dirty="0" smtClean="0">
                <a:solidFill>
                  <a:srgbClr val="FFCC00"/>
                </a:solidFill>
                <a:cs typeface="Arial" charset="0"/>
              </a:rPr>
            </a:b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Ataç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Imamoğlu</a:t>
            </a:r>
            <a:endParaRPr lang="en-US" sz="2400" i="0" dirty="0">
              <a:solidFill>
                <a:srgbClr val="FFCC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5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/>
          <a:stretch/>
        </p:blipFill>
        <p:spPr>
          <a:xfrm>
            <a:off x="-1" y="165515"/>
            <a:ext cx="6540769" cy="4950480"/>
          </a:xfrm>
          <a:prstGeom prst="rect">
            <a:avLst/>
          </a:prstGeom>
        </p:spPr>
      </p:pic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Two-electron spin states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6063" y="4831486"/>
                <a:ext cx="8651875" cy="1785104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019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No tunneling: delocalized S and T degenerate (localized S and T not)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With tunneling: S and T split by </a:t>
                </a:r>
                <a:r>
                  <a:rPr lang="en-US" dirty="0" smtClean="0"/>
                  <a:t>V</a:t>
                </a:r>
                <a:r>
                  <a:rPr lang="en-US" i="0" dirty="0" smtClean="0"/>
                  <a:t>-dependent exchange energy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With homogeneous </a:t>
                </a:r>
                <a:r>
                  <a:rPr lang="en-US" dirty="0" smtClean="0"/>
                  <a:t>B</a:t>
                </a:r>
                <a:r>
                  <a:rPr lang="en-US" i="0" dirty="0" smtClean="0"/>
                  <a:t>-field: T split by Zeeman energy, S and T</a:t>
                </a:r>
                <a:r>
                  <a:rPr lang="en-US" i="0" baseline="-25000" dirty="0" smtClean="0"/>
                  <a:t>0</a:t>
                </a:r>
                <a:r>
                  <a:rPr lang="en-US" i="0" dirty="0" smtClean="0"/>
                  <a:t> unaffected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b="1" dirty="0"/>
                  <a:t>BUT</a:t>
                </a:r>
                <a:r>
                  <a:rPr lang="en-US" b="1" dirty="0" smtClean="0"/>
                  <a:t>:</a:t>
                </a:r>
                <a:r>
                  <a:rPr lang="en-US" i="0" dirty="0" smtClean="0"/>
                  <a:t> exchange splitting depends on </a:t>
                </a:r>
                <a:r>
                  <a:rPr lang="en-US" dirty="0" smtClean="0"/>
                  <a:t>V</a:t>
                </a:r>
                <a:r>
                  <a:rPr lang="en-US" i="0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sym typeface="Symbol"/>
                      </a:rPr>
                      <m:t></m:t>
                    </m:r>
                  </m:oMath>
                </a14:m>
                <a:r>
                  <a:rPr lang="en-US" i="0" dirty="0" smtClean="0"/>
                  <a:t> sensitive to charge noise!</a:t>
                </a:r>
                <a:endParaRPr lang="en-US" i="0" dirty="0"/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63" y="4831486"/>
                <a:ext cx="8651875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563" t="-1370" r="-493" b="-58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0" y="2764104"/>
            <a:ext cx="2929428" cy="16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4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2309" r="-7272" b="-2309"/>
          <a:stretch/>
        </p:blipFill>
        <p:spPr>
          <a:xfrm>
            <a:off x="0" y="279815"/>
            <a:ext cx="7053734" cy="4950480"/>
          </a:xfrm>
          <a:prstGeom prst="rect">
            <a:avLst/>
          </a:prstGeom>
        </p:spPr>
      </p:pic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Two-electron spin states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46063" y="4831486"/>
                <a:ext cx="8651875" cy="1785104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019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No tunneling: delocalized S and T degenerate (localized S and T not)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With tunneling: S and T split by V-dependent exchange energy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i="0" dirty="0" smtClean="0"/>
                  <a:t>With homogeneous </a:t>
                </a:r>
                <a:r>
                  <a:rPr lang="en-US" dirty="0" smtClean="0"/>
                  <a:t>B</a:t>
                </a:r>
                <a:r>
                  <a:rPr lang="en-US" i="0" dirty="0" smtClean="0"/>
                  <a:t>-field: T split by Zeeman energy, S and T</a:t>
                </a:r>
                <a:r>
                  <a:rPr lang="en-US" i="0" baseline="-25000" dirty="0" smtClean="0"/>
                  <a:t>0</a:t>
                </a:r>
                <a:r>
                  <a:rPr lang="en-US" i="0" dirty="0" smtClean="0"/>
                  <a:t> unaffected</a:t>
                </a:r>
              </a:p>
              <a:p>
                <a:pPr marL="115888" indent="-115888" defTabSz="571500">
                  <a:buFontTx/>
                  <a:buChar char="•"/>
                  <a:tabLst>
                    <a:tab pos="457200" algn="l"/>
                  </a:tabLst>
                </a:pPr>
                <a:r>
                  <a:rPr lang="en-US" b="1" dirty="0"/>
                  <a:t>BUT:</a:t>
                </a:r>
                <a:r>
                  <a:rPr lang="en-US" i="0" dirty="0"/>
                  <a:t> exchange splitting depends on </a:t>
                </a:r>
                <a:r>
                  <a:rPr lang="en-US" dirty="0"/>
                  <a:t>V</a:t>
                </a:r>
                <a:r>
                  <a:rPr lang="en-US" i="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sym typeface="Symbol"/>
                      </a:rPr>
                      <m:t></m:t>
                    </m:r>
                  </m:oMath>
                </a14:m>
                <a:r>
                  <a:rPr lang="en-US" i="0" dirty="0"/>
                  <a:t> sensitive to charge noise</a:t>
                </a:r>
                <a:r>
                  <a:rPr lang="en-US" i="0" dirty="0" smtClean="0"/>
                  <a:t>!</a:t>
                </a:r>
                <a:endParaRPr lang="en-US" i="0" dirty="0"/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063" y="4831486"/>
                <a:ext cx="8651875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563" t="-1370" r="-493" b="-58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65795" y="701763"/>
            <a:ext cx="2742904" cy="1631216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71500"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At “sweet spot”: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singlet/triplet </a:t>
            </a:r>
            <a:r>
              <a:rPr lang="en-US" b="1" dirty="0" err="1" smtClean="0">
                <a:solidFill>
                  <a:schemeClr val="bg1"/>
                </a:solidFill>
              </a:rPr>
              <a:t>qubit</a:t>
            </a:r>
            <a:r>
              <a:rPr lang="en-US" b="1" dirty="0">
                <a:solidFill>
                  <a:schemeClr val="bg1"/>
                </a:solidFill>
              </a:rPr>
              <a:t> states (to first order) </a:t>
            </a:r>
            <a:r>
              <a:rPr lang="en-US" b="1" dirty="0" smtClean="0">
                <a:solidFill>
                  <a:schemeClr val="bg1"/>
                </a:solidFill>
              </a:rPr>
              <a:t>insensitive to charge fluctuations!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215" y="2491331"/>
            <a:ext cx="3281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rgbClr val="FF9933"/>
                </a:solidFill>
              </a:rPr>
              <a:t>Vion</a:t>
            </a:r>
            <a:r>
              <a:rPr lang="en-US" i="0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et al.</a:t>
            </a:r>
            <a:r>
              <a:rPr lang="en-US" i="0" dirty="0" smtClean="0">
                <a:solidFill>
                  <a:srgbClr val="FF9933"/>
                </a:solidFill>
              </a:rPr>
              <a:t>, Science (2002)</a:t>
            </a:r>
          </a:p>
          <a:p>
            <a:r>
              <a:rPr lang="en-US" i="0" dirty="0" smtClean="0">
                <a:solidFill>
                  <a:srgbClr val="FF9933"/>
                </a:solidFill>
              </a:rPr>
              <a:t>Koch </a:t>
            </a:r>
            <a:r>
              <a:rPr lang="en-US" dirty="0" smtClean="0">
                <a:solidFill>
                  <a:srgbClr val="FF9933"/>
                </a:solidFill>
              </a:rPr>
              <a:t>et al.</a:t>
            </a:r>
            <a:r>
              <a:rPr lang="en-US" i="0" dirty="0" smtClean="0">
                <a:solidFill>
                  <a:srgbClr val="FF9933"/>
                </a:solidFill>
              </a:rPr>
              <a:t>, PRA (2007)</a:t>
            </a:r>
            <a:endParaRPr lang="en-GB" i="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4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 </a:t>
            </a:r>
            <a:r>
              <a:rPr lang="en-US" sz="3200" dirty="0" err="1" smtClean="0"/>
              <a:t>qubits</a:t>
            </a:r>
            <a:r>
              <a:rPr lang="en-US" sz="3200" dirty="0" smtClean="0"/>
              <a:t> in electrically defined CQDs</a:t>
            </a:r>
            <a:endParaRPr lang="en-GB" sz="32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1318" y="4086900"/>
            <a:ext cx="3870567" cy="224676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Operate in spin blockade regime (1,1)</a:t>
            </a:r>
            <a:r>
              <a:rPr lang="en-US" i="0" dirty="0" smtClean="0">
                <a:sym typeface="Symbol"/>
              </a:rPr>
              <a:t>(0,2) far away from sweet spot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ST splitting smaller than hyperfine (gradient) fields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Necessary for manipulation!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53687"/>
            <a:ext cx="32670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3" y="1300360"/>
            <a:ext cx="43910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3580" y="752040"/>
            <a:ext cx="328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rgbClr val="FF9933"/>
                </a:solidFill>
              </a:rPr>
              <a:t>Petta</a:t>
            </a:r>
            <a:r>
              <a:rPr lang="en-US" i="0" dirty="0" smtClean="0">
                <a:solidFill>
                  <a:srgbClr val="FF9933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et al.</a:t>
            </a:r>
            <a:r>
              <a:rPr lang="en-US" i="0" dirty="0" smtClean="0">
                <a:solidFill>
                  <a:srgbClr val="FF9933"/>
                </a:solidFill>
              </a:rPr>
              <a:t>, Science (2005)</a:t>
            </a:r>
          </a:p>
        </p:txBody>
      </p:sp>
    </p:spTree>
    <p:extLst>
      <p:ext uri="{BB962C8B-B14F-4D97-AF65-F5344CB8AC3E}">
        <p14:creationId xmlns:p14="http://schemas.microsoft.com/office/powerpoint/2010/main" val="2966017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8203"/>
          <a:stretch/>
        </p:blipFill>
        <p:spPr>
          <a:xfrm>
            <a:off x="60753" y="479150"/>
            <a:ext cx="4244242" cy="609934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Lambda system using 2-electron S &amp; T states</a:t>
            </a:r>
            <a:endParaRPr lang="en-GB" sz="3200" dirty="0" smtClean="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799685" y="3477269"/>
            <a:ext cx="4087578" cy="317009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i="0" dirty="0" smtClean="0">
                <a:sym typeface="Symbol"/>
              </a:rPr>
              <a:t>S and </a:t>
            </a:r>
            <a:r>
              <a:rPr lang="en-GB" i="0" dirty="0">
                <a:sym typeface="Symbol"/>
              </a:rPr>
              <a:t>T share common excited </a:t>
            </a:r>
            <a:r>
              <a:rPr lang="en-GB" i="0" dirty="0" smtClean="0">
                <a:sym typeface="Symbol"/>
              </a:rPr>
              <a:t>states R (in red top dot) and B (in blue bottom dot)</a:t>
            </a:r>
          </a:p>
          <a:p>
            <a:pPr marL="115888" indent="-115888">
              <a:buFontTx/>
              <a:buChar char="•"/>
            </a:pPr>
            <a:r>
              <a:rPr lang="en-US" i="0" dirty="0" err="1" smtClean="0">
                <a:sym typeface="Symbol"/>
              </a:rPr>
              <a:t>Anticrossings</a:t>
            </a:r>
            <a:r>
              <a:rPr lang="en-US" i="0" dirty="0" smtClean="0">
                <a:sym typeface="Symbol"/>
              </a:rPr>
              <a:t> in optically excited states outside (1,1) regime</a:t>
            </a:r>
            <a:endParaRPr lang="en-GB" i="0" dirty="0">
              <a:sym typeface="Symbol"/>
            </a:endParaRPr>
          </a:p>
          <a:p>
            <a:pPr marL="115888" indent="-115888">
              <a:buFontTx/>
              <a:buChar char="•"/>
            </a:pPr>
            <a:r>
              <a:rPr lang="en-GB" dirty="0" smtClean="0">
                <a:sym typeface="Symbol"/>
              </a:rPr>
              <a:t>B</a:t>
            </a:r>
            <a:r>
              <a:rPr lang="en-GB" i="0" dirty="0" smtClean="0">
                <a:sym typeface="Symbol"/>
              </a:rPr>
              <a:t> ~ 100 </a:t>
            </a:r>
            <a:r>
              <a:rPr lang="en-GB" i="0" dirty="0" err="1" smtClean="0">
                <a:sym typeface="Symbol"/>
              </a:rPr>
              <a:t>mT</a:t>
            </a:r>
            <a:r>
              <a:rPr lang="en-GB" i="0" dirty="0" smtClean="0">
                <a:sym typeface="Symbol"/>
              </a:rPr>
              <a:t>: Zeeman </a:t>
            </a:r>
            <a:r>
              <a:rPr lang="en-GB" i="0" dirty="0" err="1" smtClean="0">
                <a:sym typeface="Symbol"/>
              </a:rPr>
              <a:t>splittings</a:t>
            </a:r>
            <a:r>
              <a:rPr lang="en-GB" i="0" dirty="0" smtClean="0">
                <a:sym typeface="Symbol"/>
              </a:rPr>
              <a:t> lift T and R degeneracies and suppress hyperfine mixing  </a:t>
            </a:r>
            <a:r>
              <a:rPr lang="en-GB" b="1" dirty="0" smtClean="0">
                <a:sym typeface="Symbol"/>
              </a:rPr>
              <a:t>isolate single lambda scheme</a:t>
            </a:r>
            <a:endParaRPr lang="en-GB" b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1" y="2050190"/>
            <a:ext cx="3566699" cy="10936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5" y="741583"/>
            <a:ext cx="3566699" cy="10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7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Device layout and </a:t>
            </a:r>
            <a:r>
              <a:rPr lang="en-US" sz="3200" dirty="0" err="1" smtClean="0"/>
              <a:t>bandstructure</a:t>
            </a:r>
            <a:endParaRPr lang="en-GB" sz="3200" dirty="0" smtClean="0"/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246064" y="4585265"/>
            <a:ext cx="4174146" cy="20313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2 layers of self-assembled In(</a:t>
            </a:r>
            <a:r>
              <a:rPr lang="en-GB" sz="1800" i="0" dirty="0" err="1" smtClean="0"/>
              <a:t>Ga</a:t>
            </a:r>
            <a:r>
              <a:rPr lang="en-GB" sz="1800" i="0" dirty="0" smtClean="0"/>
              <a:t>)As </a:t>
            </a:r>
            <a:r>
              <a:rPr lang="en-GB" sz="1800" i="0" dirty="0" err="1" smtClean="0"/>
              <a:t>QDs</a:t>
            </a:r>
            <a:r>
              <a:rPr lang="en-GB" sz="1800" i="0" dirty="0" smtClean="0"/>
              <a:t> in </a:t>
            </a:r>
            <a:r>
              <a:rPr lang="en-GB" sz="1800" i="0" dirty="0" err="1" smtClean="0"/>
              <a:t>GaAs</a:t>
            </a:r>
            <a:r>
              <a:rPr lang="en-GB" sz="1800" i="0" dirty="0" smtClean="0"/>
              <a:t> </a:t>
            </a:r>
            <a:r>
              <a:rPr lang="en-GB" sz="1800" i="0" dirty="0" err="1" smtClean="0"/>
              <a:t>Schottky</a:t>
            </a:r>
            <a:r>
              <a:rPr lang="en-GB" sz="1800" i="0" dirty="0" smtClean="0"/>
              <a:t> diode</a:t>
            </a:r>
            <a:endParaRPr lang="en-GB" sz="1800" dirty="0" smtClean="0"/>
          </a:p>
          <a:p>
            <a:pPr marL="115888" indent="-115888">
              <a:buFontTx/>
              <a:buChar char="•"/>
            </a:pPr>
            <a:r>
              <a:rPr lang="en-GB" sz="1800" i="0" dirty="0" err="1" smtClean="0"/>
              <a:t>QDs</a:t>
            </a:r>
            <a:r>
              <a:rPr lang="en-GB" sz="1800" i="0" dirty="0" smtClean="0"/>
              <a:t> in top and bottom layers form vertical stacks due to strain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Emission QD-B ~940 nm and QD-R ~970 nm (shifted by PCI technique)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723869" y="4585265"/>
            <a:ext cx="4174146" cy="20313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Tune gate voltage to charge each QD with single electron: (1,1) regime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Requires accurate design of QD-B &amp; QD-R wavelengths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Strong tunnel coupling due to thin </a:t>
            </a:r>
            <a:r>
              <a:rPr lang="en-GB" sz="1800" i="0" dirty="0" err="1" smtClean="0"/>
              <a:t>GaAs</a:t>
            </a:r>
            <a:r>
              <a:rPr lang="en-GB" sz="1800" i="0" dirty="0" smtClean="0"/>
              <a:t> tunnel barrier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5" y="755020"/>
            <a:ext cx="3652420" cy="3707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8" y="772675"/>
            <a:ext cx="3109872" cy="35530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tectionMetho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3529" y="914400"/>
            <a:ext cx="3434486" cy="2362810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Experimental setup</a:t>
            </a:r>
            <a:endParaRPr lang="en-GB" sz="3200" dirty="0" smtClean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5518786" y="3892767"/>
            <a:ext cx="3379229" cy="27238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Device in liquid-helium bath cryostat (4K) with </a:t>
            </a:r>
            <a:r>
              <a:rPr lang="en-GB" sz="1800" dirty="0" err="1" smtClean="0"/>
              <a:t>B</a:t>
            </a:r>
            <a:r>
              <a:rPr lang="en-GB" sz="1800" i="0" baseline="-25000" dirty="0" err="1" smtClean="0"/>
              <a:t>z</a:t>
            </a:r>
            <a:r>
              <a:rPr lang="en-GB" sz="1800" i="0" dirty="0" smtClean="0"/>
              <a:t> = 0 – 7 T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Confocal microscope setup</a:t>
            </a:r>
          </a:p>
          <a:p>
            <a:pPr marL="115888" indent="-115888">
              <a:buFontTx/>
              <a:buChar char="•"/>
            </a:pPr>
            <a:r>
              <a:rPr lang="en-GB" sz="1800" i="0" dirty="0" err="1" smtClean="0"/>
              <a:t>Nonresonant</a:t>
            </a:r>
            <a:r>
              <a:rPr lang="en-GB" sz="1800" i="0" dirty="0" smtClean="0"/>
              <a:t> excitation (PL)</a:t>
            </a:r>
          </a:p>
          <a:p>
            <a:pPr marL="115888" indent="-115888">
              <a:buFontTx/>
              <a:buChar char="•"/>
            </a:pPr>
            <a:r>
              <a:rPr lang="en-GB" sz="1800" i="0" dirty="0"/>
              <a:t>R</a:t>
            </a:r>
            <a:r>
              <a:rPr lang="en-GB" sz="1800" i="0" dirty="0" smtClean="0"/>
              <a:t>esonant excitation (resonance fluorescence RF; differential transmission </a:t>
            </a:r>
            <a:r>
              <a:rPr lang="en-GB" sz="1800" i="0" dirty="0" err="1" smtClean="0"/>
              <a:t>dT</a:t>
            </a:r>
            <a:r>
              <a:rPr lang="en-GB" sz="1800" i="0" dirty="0" smtClean="0"/>
              <a:t>; differential reflection </a:t>
            </a:r>
            <a:r>
              <a:rPr lang="en-GB" sz="1800" i="0" dirty="0" err="1" smtClean="0"/>
              <a:t>dR</a:t>
            </a:r>
            <a:r>
              <a:rPr lang="en-GB" sz="1800" i="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0" y="762001"/>
            <a:ext cx="5007115" cy="55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Identifying (1,1) charging regime using PL</a:t>
            </a:r>
            <a:endParaRPr lang="en-GB" sz="3200" dirty="0" smtClean="0"/>
          </a:p>
        </p:txBody>
      </p:sp>
      <p:pic>
        <p:nvPicPr>
          <p:cNvPr id="5" name="Picture 4" descr="Q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713" y="695686"/>
            <a:ext cx="4104041" cy="3335914"/>
          </a:xfrm>
          <a:prstGeom prst="rect">
            <a:avLst/>
          </a:prstGeom>
        </p:spPr>
      </p:pic>
      <p:pic>
        <p:nvPicPr>
          <p:cNvPr id="6" name="Picture 5" descr="Q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02" y="697869"/>
            <a:ext cx="4115715" cy="3346455"/>
          </a:xfrm>
          <a:prstGeom prst="rect">
            <a:avLst/>
          </a:prstGeom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04825" y="4567425"/>
            <a:ext cx="3687700" cy="20313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PL versus gate voltage shows characteristic plateaus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Shape of plateau influenced by electrons in partner QD</a:t>
            </a:r>
          </a:p>
          <a:p>
            <a:pPr marL="115888" indent="-115888">
              <a:buFontTx/>
              <a:buChar char="•"/>
            </a:pPr>
            <a:r>
              <a:rPr lang="en-GB" sz="1800" i="0" dirty="0"/>
              <a:t>Charging sequence:</a:t>
            </a:r>
            <a:br>
              <a:rPr lang="en-GB" sz="1800" i="0" dirty="0"/>
            </a:br>
            <a:r>
              <a:rPr lang="en-GB" sz="1800" i="0" dirty="0"/>
              <a:t>(0,0) &gt; (1,0) &gt; (1,1) &gt; (1,2)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230813" y="4567425"/>
            <a:ext cx="3667202" cy="20313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(1,1)S shows typical curvature and 3 times lower PL intensity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Very large 1.1 </a:t>
            </a:r>
            <a:r>
              <a:rPr lang="en-GB" sz="1800" i="0" dirty="0" err="1" smtClean="0"/>
              <a:t>meV</a:t>
            </a:r>
            <a:r>
              <a:rPr lang="en-GB" sz="1800" i="0" dirty="0" smtClean="0"/>
              <a:t> exchange splitting between S and T</a:t>
            </a:r>
          </a:p>
          <a:p>
            <a:pPr marL="115888" indent="-115888">
              <a:buFontTx/>
              <a:buChar char="•"/>
            </a:pPr>
            <a:r>
              <a:rPr lang="en-GB" sz="1800" b="1" dirty="0" smtClean="0"/>
              <a:t>Sweet spot can be reached by tuning gate voltage!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Numerical simulation of PL plateaus</a:t>
            </a:r>
            <a:endParaRPr lang="en-US" sz="3200" dirty="0"/>
          </a:p>
        </p:txBody>
      </p:sp>
      <p:pic>
        <p:nvPicPr>
          <p:cNvPr id="5" name="Picture 4" descr="SimulateQ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713" y="693896"/>
            <a:ext cx="4104041" cy="3335914"/>
          </a:xfrm>
          <a:prstGeom prst="rect">
            <a:avLst/>
          </a:prstGeom>
        </p:spPr>
      </p:pic>
      <p:pic>
        <p:nvPicPr>
          <p:cNvPr id="6" name="Picture 5" descr="SimulateQ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348" y="696780"/>
            <a:ext cx="4104924" cy="33376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Resonant excitation with single laser</a:t>
            </a:r>
            <a:endParaRPr lang="en-US" sz="3200" dirty="0"/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5103265" y="758340"/>
            <a:ext cx="3794675" cy="54784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i="0" dirty="0" smtClean="0"/>
              <a:t>Pump with single laser on S or T resonance</a:t>
            </a:r>
          </a:p>
          <a:p>
            <a:pPr marL="115888" indent="-115888">
              <a:buFontTx/>
              <a:buChar char="•"/>
            </a:pPr>
            <a:r>
              <a:rPr lang="en-US" i="0" dirty="0" smtClean="0"/>
              <a:t>Sweet spot can be reached</a:t>
            </a:r>
          </a:p>
          <a:p>
            <a:pPr marL="115888" indent="-115888">
              <a:buFontTx/>
              <a:buChar char="•"/>
            </a:pPr>
            <a:r>
              <a:rPr lang="en-US" b="1" dirty="0" smtClean="0"/>
              <a:t>BUT:</a:t>
            </a:r>
            <a:r>
              <a:rPr lang="en-US" i="0" dirty="0" smtClean="0"/>
              <a:t>  </a:t>
            </a:r>
            <a:br>
              <a:rPr lang="en-US" i="0" dirty="0" smtClean="0"/>
            </a:br>
            <a:r>
              <a:rPr lang="en-US" i="0" dirty="0" smtClean="0"/>
              <a:t>n</a:t>
            </a:r>
            <a:r>
              <a:rPr lang="en-GB" i="0" dirty="0" smtClean="0"/>
              <a:t>o spin pumping in (1,1) regime</a:t>
            </a:r>
          </a:p>
          <a:p>
            <a:pPr marL="115888" indent="-115888">
              <a:buFontTx/>
              <a:buChar char="•"/>
            </a:pPr>
            <a:r>
              <a:rPr lang="en-US" i="0" dirty="0" smtClean="0"/>
              <a:t>Indicates strong spin-flip </a:t>
            </a:r>
            <a:r>
              <a:rPr lang="en-US" i="0" dirty="0" err="1" smtClean="0"/>
              <a:t>cotunneling</a:t>
            </a:r>
            <a:r>
              <a:rPr lang="en-US" i="0" dirty="0" smtClean="0"/>
              <a:t> with back contact</a:t>
            </a:r>
            <a:endParaRPr lang="en-GB" i="0" dirty="0"/>
          </a:p>
          <a:p>
            <a:pPr marL="115888" indent="-115888">
              <a:buFontTx/>
              <a:buChar char="•"/>
            </a:pPr>
            <a:r>
              <a:rPr lang="en-US" b="1" dirty="0" smtClean="0"/>
              <a:t>CONCLUSION: </a:t>
            </a:r>
            <a:r>
              <a:rPr lang="en-US" i="0" dirty="0" smtClean="0"/>
              <a:t>sample not suitable for studying spin coherence between S &amp; T</a:t>
            </a:r>
          </a:p>
          <a:p>
            <a:pPr marL="115888" indent="-115888">
              <a:buFontTx/>
              <a:buChar char="•"/>
            </a:pPr>
            <a:r>
              <a:rPr lang="en-US" b="1" dirty="0" smtClean="0"/>
              <a:t>RESULT:</a:t>
            </a:r>
            <a:r>
              <a:rPr lang="en-US" i="0" dirty="0" smtClean="0"/>
              <a:t> laser amplification</a:t>
            </a:r>
            <a:br>
              <a:rPr lang="en-US" i="0" dirty="0" smtClean="0"/>
            </a:br>
            <a:r>
              <a:rPr lang="en-GB" i="0" dirty="0">
                <a:solidFill>
                  <a:srgbClr val="FF9933"/>
                </a:solidFill>
              </a:rPr>
              <a:t>JME, </a:t>
            </a:r>
            <a:r>
              <a:rPr lang="en-GB" i="0" dirty="0" smtClean="0">
                <a:solidFill>
                  <a:srgbClr val="FF9933"/>
                </a:solidFill>
              </a:rPr>
              <a:t>K. Weiss</a:t>
            </a:r>
            <a:r>
              <a:rPr lang="en-GB" i="0" dirty="0">
                <a:solidFill>
                  <a:srgbClr val="FF9933"/>
                </a:solidFill>
              </a:rPr>
              <a:t>, </a:t>
            </a:r>
            <a:r>
              <a:rPr lang="en-GB" i="0" dirty="0" smtClean="0">
                <a:solidFill>
                  <a:srgbClr val="FF9933"/>
                </a:solidFill>
              </a:rPr>
              <a:t>J. Miguel-Sanchez </a:t>
            </a:r>
            <a:r>
              <a:rPr lang="en-GB" i="0" dirty="0">
                <a:solidFill>
                  <a:srgbClr val="FF9933"/>
                </a:solidFill>
              </a:rPr>
              <a:t>&amp; </a:t>
            </a:r>
            <a:r>
              <a:rPr lang="en-GB" i="0" dirty="0" smtClean="0">
                <a:solidFill>
                  <a:srgbClr val="FF9933"/>
                </a:solidFill>
              </a:rPr>
              <a:t>A. </a:t>
            </a:r>
            <a:r>
              <a:rPr lang="en-GB" i="0" dirty="0" err="1" smtClean="0">
                <a:solidFill>
                  <a:srgbClr val="FF9933"/>
                </a:solidFill>
              </a:rPr>
              <a:t>Imamoglu</a:t>
            </a:r>
            <a:r>
              <a:rPr lang="en-GB" i="0" dirty="0">
                <a:solidFill>
                  <a:srgbClr val="FF9933"/>
                </a:solidFill>
              </a:rPr>
              <a:t>, </a:t>
            </a:r>
            <a:r>
              <a:rPr lang="en-GB" i="0" dirty="0" smtClean="0">
                <a:solidFill>
                  <a:srgbClr val="FF9933"/>
                </a:solidFill>
              </a:rPr>
              <a:t/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PRL </a:t>
            </a:r>
            <a:r>
              <a:rPr lang="en-GB" b="1" i="0" dirty="0">
                <a:solidFill>
                  <a:srgbClr val="FF9933"/>
                </a:solidFill>
              </a:rPr>
              <a:t>107</a:t>
            </a:r>
            <a:r>
              <a:rPr lang="en-GB" i="0" dirty="0">
                <a:solidFill>
                  <a:srgbClr val="FF9933"/>
                </a:solidFill>
              </a:rPr>
              <a:t>, 017401 (2011</a:t>
            </a:r>
            <a:r>
              <a:rPr lang="en-GB" i="0" dirty="0" smtClean="0">
                <a:solidFill>
                  <a:srgbClr val="FF9933"/>
                </a:solidFill>
              </a:rPr>
              <a:t>)</a:t>
            </a:r>
            <a:endParaRPr lang="en-US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9" y="696780"/>
            <a:ext cx="4486766" cy="51833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Pump S and probe T transition</a:t>
            </a:r>
            <a:endParaRPr lang="en-US" sz="3200" dirty="0"/>
          </a:p>
        </p:txBody>
      </p:sp>
      <p:pic>
        <p:nvPicPr>
          <p:cNvPr id="5" name="Picture 4" descr="Gain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0" y="690880"/>
            <a:ext cx="5519381" cy="5741677"/>
          </a:xfrm>
          <a:prstGeom prst="rect">
            <a:avLst/>
          </a:prstGeom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317584" y="762000"/>
            <a:ext cx="2580353" cy="480131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off-resonant: scattering reduces probe intensity (blue)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Pump on resonance: CQD increases probe (red) </a:t>
            </a:r>
            <a:r>
              <a:rPr lang="en-GB" sz="1800" i="0" dirty="0" smtClean="0">
                <a:sym typeface="Symbol"/>
              </a:rPr>
              <a:t> </a:t>
            </a:r>
            <a:r>
              <a:rPr lang="en-GB" sz="1800" b="1" dirty="0" smtClean="0">
                <a:sym typeface="Symbol"/>
              </a:rPr>
              <a:t>optical gain!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Detuning &gt; pump </a:t>
            </a:r>
            <a:r>
              <a:rPr lang="en-GB" sz="1800" i="0" dirty="0" smtClean="0">
                <a:latin typeface="Symbol" pitchFamily="18" charset="2"/>
                <a:sym typeface="Symbol"/>
              </a:rPr>
              <a:t>W</a:t>
            </a:r>
            <a:r>
              <a:rPr lang="en-GB" sz="1800" i="0" baseline="-25000" dirty="0" smtClean="0">
                <a:sym typeface="Symbol"/>
              </a:rPr>
              <a:t>S</a:t>
            </a:r>
            <a:r>
              <a:rPr lang="en-GB" sz="1800" i="0" dirty="0" smtClean="0">
                <a:sym typeface="Symbol"/>
              </a:rPr>
              <a:t>: gain due to stimulated Raman process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Pump </a:t>
            </a:r>
            <a:r>
              <a:rPr lang="en-GB" sz="1800" i="0" dirty="0" smtClean="0">
                <a:latin typeface="Symbol" pitchFamily="18" charset="2"/>
                <a:sym typeface="Symbol"/>
              </a:rPr>
              <a:t>W</a:t>
            </a:r>
            <a:r>
              <a:rPr lang="en-GB" sz="1800" i="0" baseline="-25000" dirty="0" smtClean="0">
                <a:sym typeface="Symbol"/>
              </a:rPr>
              <a:t>S</a:t>
            </a:r>
            <a:r>
              <a:rPr lang="en-GB" sz="1800" i="0" dirty="0" smtClean="0">
                <a:sym typeface="Symbol"/>
              </a:rPr>
              <a:t> &gt; detuning: gain from dressed states (</a:t>
            </a:r>
            <a:r>
              <a:rPr lang="en-GB" sz="1800" i="0" dirty="0" err="1" smtClean="0">
                <a:sym typeface="Symbol"/>
              </a:rPr>
              <a:t>Autler-Townes</a:t>
            </a:r>
            <a:r>
              <a:rPr lang="en-GB" sz="1800" i="0" dirty="0" smtClean="0">
                <a:sym typeface="Symbol"/>
              </a:rPr>
              <a:t> splitting)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Maximum gain ~0.014</a:t>
            </a:r>
            <a:r>
              <a:rPr lang="en-GB" sz="1800" i="0" dirty="0" smtClean="0">
                <a:sym typeface="Symbo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7520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CC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7" name="Rectangle 3078"/>
          <p:cNvSpPr>
            <a:spLocks noChangeArrowheads="1"/>
          </p:cNvSpPr>
          <p:nvPr/>
        </p:nvSpPr>
        <p:spPr bwMode="auto">
          <a:xfrm>
            <a:off x="0" y="1385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FFCC00"/>
                </a:solidFill>
                <a:cs typeface="Times New Roman" pitchFamily="18" charset="0"/>
              </a:rPr>
              <a:t>Coherence between spin singlet and triplet states in a coupled quantum dot</a:t>
            </a:r>
          </a:p>
        </p:txBody>
      </p:sp>
      <p:pic>
        <p:nvPicPr>
          <p:cNvPr id="31" name="Picture 3107" descr="ethlogo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4" y="5771070"/>
            <a:ext cx="3324009" cy="8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0" y="2292492"/>
            <a:ext cx="1953725" cy="1832263"/>
          </a:xfrm>
          <a:prstGeom prst="rect">
            <a:avLst/>
          </a:prstGeom>
        </p:spPr>
      </p:pic>
      <p:pic>
        <p:nvPicPr>
          <p:cNvPr id="42" name="Picture 41" descr="Lcn_logo.jpg"/>
          <p:cNvPicPr>
            <a:picLocks noChangeAspect="1"/>
          </p:cNvPicPr>
          <p:nvPr/>
        </p:nvPicPr>
        <p:blipFill>
          <a:blip r:embed="rId5"/>
          <a:srcRect t="6385" b="3484"/>
          <a:stretch>
            <a:fillRect/>
          </a:stretch>
        </p:blipFill>
        <p:spPr>
          <a:xfrm>
            <a:off x="4268420" y="5502876"/>
            <a:ext cx="1401387" cy="1110716"/>
          </a:xfrm>
          <a:prstGeom prst="rect">
            <a:avLst/>
          </a:prstGeom>
        </p:spPr>
      </p:pic>
      <p:pic>
        <p:nvPicPr>
          <p:cNvPr id="43" name="Picture 42" descr="ucl_logo2.jpg"/>
          <p:cNvPicPr>
            <a:picLocks noChangeAspect="1"/>
          </p:cNvPicPr>
          <p:nvPr/>
        </p:nvPicPr>
        <p:blipFill>
          <a:blip r:embed="rId6"/>
          <a:srcRect l="20635" t="29079" r="4773"/>
          <a:stretch>
            <a:fillRect/>
          </a:stretch>
        </p:blipFill>
        <p:spPr>
          <a:xfrm>
            <a:off x="6165795" y="5478165"/>
            <a:ext cx="2743956" cy="7717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25623" y="6313010"/>
            <a:ext cx="301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bg1"/>
                </a:solidFill>
              </a:rPr>
              <a:t>University College London</a:t>
            </a:r>
            <a:endParaRPr lang="en-GB" sz="1800" i="0" dirty="0">
              <a:solidFill>
                <a:schemeClr val="bg1"/>
              </a:solidFill>
            </a:endParaRPr>
          </a:p>
        </p:txBody>
      </p:sp>
      <p:sp>
        <p:nvSpPr>
          <p:cNvPr id="45" name="Rectangle 3134"/>
          <p:cNvSpPr>
            <a:spLocks noChangeArrowheads="1"/>
          </p:cNvSpPr>
          <p:nvPr/>
        </p:nvSpPr>
        <p:spPr bwMode="auto">
          <a:xfrm>
            <a:off x="132295" y="2064292"/>
            <a:ext cx="34910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Jeroen Elzerman</a:t>
            </a:r>
            <a:endParaRPr lang="nl-NL" sz="2400" i="0" dirty="0">
              <a:solidFill>
                <a:srgbClr val="FFCC00"/>
              </a:solidFill>
            </a:endParaRPr>
          </a:p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Kathi Weiss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Yves Delley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J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avier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Miguel-Sanchez</a:t>
            </a:r>
            <a:br>
              <a:rPr lang="en-US" sz="2400" i="0" dirty="0" smtClean="0">
                <a:solidFill>
                  <a:srgbClr val="FFCC00"/>
                </a:solidFill>
                <a:cs typeface="Arial" charset="0"/>
              </a:rPr>
            </a:b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Ataç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Imamoğlu</a:t>
            </a:r>
            <a:endParaRPr lang="en-US" sz="2400" i="0" dirty="0">
              <a:solidFill>
                <a:srgbClr val="FFCC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Device B shows spin pumping</a:t>
            </a:r>
            <a:endParaRPr lang="en-GB" sz="3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8" y="772675"/>
            <a:ext cx="3109872" cy="3553084"/>
          </a:xfrm>
          <a:prstGeom prst="rect">
            <a:avLst/>
          </a:prstGeom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875580" y="4169766"/>
            <a:ext cx="4039820" cy="244682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dirty="0" smtClean="0"/>
              <a:t>B</a:t>
            </a:r>
            <a:r>
              <a:rPr lang="en-US" sz="1800" i="0" dirty="0" smtClean="0"/>
              <a:t> = 0.2 T </a:t>
            </a:r>
            <a:r>
              <a:rPr lang="en-US" sz="1800" i="0" dirty="0" smtClean="0">
                <a:sym typeface="Symbol"/>
              </a:rPr>
              <a:t></a:t>
            </a:r>
            <a:r>
              <a:rPr lang="en-US" sz="1800" i="0" dirty="0" smtClean="0"/>
              <a:t> T</a:t>
            </a:r>
            <a:r>
              <a:rPr lang="en-US" sz="1800" i="0" baseline="-25000" dirty="0" smtClean="0"/>
              <a:t>+</a:t>
            </a:r>
            <a:r>
              <a:rPr lang="en-US" sz="1800" i="0" dirty="0" smtClean="0"/>
              <a:t> &amp; T</a:t>
            </a:r>
            <a:r>
              <a:rPr lang="en-US" sz="1800" i="0" baseline="-25000" dirty="0" smtClean="0"/>
              <a:t>-</a:t>
            </a:r>
            <a:r>
              <a:rPr lang="en-US" sz="1800" i="0" dirty="0" smtClean="0"/>
              <a:t> split off from T</a:t>
            </a:r>
            <a:r>
              <a:rPr lang="en-US" sz="1800" i="0" baseline="-25000" dirty="0" smtClean="0"/>
              <a:t>0</a:t>
            </a:r>
            <a:endParaRPr lang="en-US" sz="1800" i="0" baseline="-25000" dirty="0" smtClean="0">
              <a:sym typeface="Symbol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err="1" smtClean="0"/>
              <a:t>dR</a:t>
            </a:r>
            <a:r>
              <a:rPr lang="en-US" sz="1800" i="0" dirty="0" smtClean="0"/>
              <a:t> signal vanishes away from edge of (1,1) plateau (</a:t>
            </a:r>
            <a:r>
              <a:rPr lang="en-US" sz="1800" i="0" dirty="0" smtClean="0">
                <a:sym typeface="Symbol"/>
              </a:rPr>
              <a:t>spin pumping)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err="1" smtClean="0">
                <a:sym typeface="Symbol"/>
              </a:rPr>
              <a:t>dR</a:t>
            </a:r>
            <a:r>
              <a:rPr lang="en-US" sz="1800" i="0" dirty="0" smtClean="0">
                <a:sym typeface="Symbol"/>
              </a:rPr>
              <a:t> signal restored by adding 2</a:t>
            </a:r>
            <a:r>
              <a:rPr lang="en-US" sz="1800" i="0" baseline="30000" dirty="0" smtClean="0">
                <a:sym typeface="Symbol"/>
              </a:rPr>
              <a:t>nd</a:t>
            </a:r>
            <a:r>
              <a:rPr lang="en-US" sz="1800" i="0" dirty="0" smtClean="0">
                <a:sym typeface="Symbol"/>
              </a:rPr>
              <a:t> </a:t>
            </a:r>
            <a:br>
              <a:rPr lang="en-US" sz="1800" i="0" dirty="0" smtClean="0">
                <a:sym typeface="Symbol"/>
              </a:rPr>
            </a:br>
            <a:r>
              <a:rPr lang="en-US" sz="1800" i="0" dirty="0" smtClean="0">
                <a:sym typeface="Symbol"/>
              </a:rPr>
              <a:t>“re-pump” laser on other transition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“Sweet spot”: </a:t>
            </a:r>
            <a:br>
              <a:rPr lang="en-US" sz="1800" i="0" dirty="0" smtClean="0">
                <a:sym typeface="Symbol"/>
              </a:rPr>
            </a:br>
            <a:r>
              <a:rPr lang="en-US" sz="1800" b="1" dirty="0" smtClean="0">
                <a:sym typeface="Symbol"/>
              </a:rPr>
              <a:t>V</a:t>
            </a:r>
            <a:r>
              <a:rPr lang="en-US" sz="1800" b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 ~ 190 mV just outside (1,1)…</a:t>
            </a:r>
            <a:endParaRPr lang="en-GB" sz="1800" b="1" dirty="0" smtClean="0">
              <a:sym typeface="Symbol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46065" y="4723764"/>
            <a:ext cx="3642880" cy="189282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Distance  to back contact was effectively (much) smaller than designed (50 nm) </a:t>
            </a:r>
            <a:r>
              <a:rPr lang="en-GB" sz="1800" i="0" dirty="0" smtClean="0">
                <a:sym typeface="Symbol"/>
              </a:rPr>
              <a:t> spin-flip </a:t>
            </a:r>
            <a:r>
              <a:rPr lang="en-GB" sz="1800" i="0" dirty="0" err="1" smtClean="0">
                <a:sym typeface="Symbol"/>
              </a:rPr>
              <a:t>cotunneling</a:t>
            </a:r>
            <a:r>
              <a:rPr lang="en-GB" sz="1800" i="0" dirty="0" smtClean="0">
                <a:sym typeface="Symbol"/>
              </a:rPr>
              <a:t> leads to fast effective spin relaxation (~5 ns)</a:t>
            </a:r>
          </a:p>
          <a:p>
            <a:pPr marL="115888" indent="-115888">
              <a:buFontTx/>
              <a:buChar char="•"/>
            </a:pPr>
            <a:r>
              <a:rPr lang="en-GB" sz="1800" b="1" dirty="0" smtClean="0">
                <a:sym typeface="Symbol"/>
              </a:rPr>
              <a:t>Grow better sample!</a:t>
            </a:r>
            <a:endParaRPr lang="en-GB" sz="18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76" y="559313"/>
            <a:ext cx="4456139" cy="32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5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Coherent population trapping with 2 spins</a:t>
            </a:r>
            <a:endParaRPr lang="en-US" sz="3200" dirty="0"/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5103265" y="4036160"/>
            <a:ext cx="3788996" cy="25853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/>
              <a:t>Pump T</a:t>
            </a:r>
            <a:r>
              <a:rPr lang="en-US" sz="1800" i="0" baseline="-25000" dirty="0" smtClean="0"/>
              <a:t>0</a:t>
            </a:r>
            <a:r>
              <a:rPr lang="en-US" sz="1800" i="0" dirty="0" smtClean="0"/>
              <a:t> – R+ and probe S – R+ transition </a:t>
            </a:r>
            <a:r>
              <a:rPr lang="en-US" sz="1800" i="0" dirty="0" smtClean="0">
                <a:sym typeface="Symbol"/>
              </a:rPr>
              <a:t> c</a:t>
            </a:r>
            <a:r>
              <a:rPr lang="en-US" sz="1800" i="0" dirty="0" smtClean="0"/>
              <a:t>lear CPT-dip at 2-photon resonance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latin typeface="+mj-lt"/>
                <a:sym typeface="Symbol"/>
              </a:rPr>
              <a:t>Large pump:</a:t>
            </a:r>
            <a:r>
              <a:rPr lang="en-US" sz="1800" i="0" dirty="0" smtClean="0">
                <a:sym typeface="Symbol"/>
              </a:rPr>
              <a:t> </a:t>
            </a:r>
            <a:r>
              <a:rPr lang="en-US" sz="1800" i="0" dirty="0" err="1" smtClean="0">
                <a:sym typeface="Symbol"/>
              </a:rPr>
              <a:t>dR</a:t>
            </a:r>
            <a:r>
              <a:rPr lang="en-US" sz="1800" i="0" dirty="0" smtClean="0">
                <a:sym typeface="Symbol"/>
              </a:rPr>
              <a:t> signal vanishes completely, CQD fully transparent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Weaker pump: depth of dip sensitive to </a:t>
            </a:r>
            <a:r>
              <a:rPr lang="en-US" sz="1800" i="0" dirty="0" err="1" smtClean="0">
                <a:sym typeface="Symbol"/>
              </a:rPr>
              <a:t>dephasing</a:t>
            </a:r>
            <a:r>
              <a:rPr lang="en-US" sz="1800" i="0" dirty="0" smtClean="0">
                <a:sym typeface="Symbol"/>
              </a:rPr>
              <a:t> between   S and T</a:t>
            </a:r>
            <a:r>
              <a:rPr lang="en-US" sz="1800" i="0" baseline="-25000" dirty="0" smtClean="0">
                <a:sym typeface="Symbol"/>
              </a:rPr>
              <a:t>0</a:t>
            </a:r>
            <a:endParaRPr lang="en-GB" sz="1800" i="0" baseline="30000" dirty="0" smtClean="0">
              <a:sym typeface="Symbo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696780"/>
            <a:ext cx="4113145" cy="3147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78" y="696780"/>
            <a:ext cx="4123237" cy="3153890"/>
          </a:xfrm>
          <a:prstGeom prst="rect">
            <a:avLst/>
          </a:prstGeom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70134" y="4036160"/>
            <a:ext cx="3788996" cy="25853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/>
              <a:t>Pump and probe orthogonal linear polarization </a:t>
            </a:r>
            <a:r>
              <a:rPr lang="en-US" sz="1800" i="0" dirty="0" smtClean="0">
                <a:sym typeface="Symbol"/>
              </a:rPr>
              <a:t> suppress reflected pump laser before detector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/>
              <a:t>Pump </a:t>
            </a:r>
            <a:r>
              <a:rPr lang="en-US" sz="1800" i="0" dirty="0"/>
              <a:t>T</a:t>
            </a:r>
            <a:r>
              <a:rPr lang="en-US" sz="1800" i="0" baseline="-25000" dirty="0"/>
              <a:t>0</a:t>
            </a:r>
            <a:r>
              <a:rPr lang="en-US" sz="1800" i="0" dirty="0"/>
              <a:t> –</a:t>
            </a:r>
            <a:r>
              <a:rPr lang="en-US" sz="1800" i="0" dirty="0" smtClean="0"/>
              <a:t> </a:t>
            </a:r>
            <a:r>
              <a:rPr lang="en-US" sz="1800" i="0" dirty="0"/>
              <a:t>R+ and probe S </a:t>
            </a:r>
            <a:r>
              <a:rPr lang="en-US" sz="1800" i="0" dirty="0" smtClean="0"/>
              <a:t>transition</a:t>
            </a:r>
            <a:endParaRPr lang="en-US" sz="1800" i="0" dirty="0" smtClean="0">
              <a:sym typeface="Symbol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CPT dip when probe hits S – R+</a:t>
            </a:r>
            <a:r>
              <a:rPr lang="en-US" sz="1800" i="0" dirty="0">
                <a:sym typeface="Symbol"/>
              </a:rPr>
              <a:t> </a:t>
            </a:r>
            <a:r>
              <a:rPr lang="en-US" sz="1800" i="0" dirty="0" smtClean="0">
                <a:sym typeface="Symbol"/>
              </a:rPr>
              <a:t>due to </a:t>
            </a:r>
            <a:r>
              <a:rPr lang="en-US" sz="1800" i="0" dirty="0" err="1" smtClean="0">
                <a:sym typeface="Symbol"/>
              </a:rPr>
              <a:t>antisymmetric</a:t>
            </a:r>
            <a:r>
              <a:rPr lang="en-US" sz="1800" i="0" dirty="0" smtClean="0">
                <a:sym typeface="Symbol"/>
              </a:rPr>
              <a:t> superposition of S and T0</a:t>
            </a:r>
          </a:p>
        </p:txBody>
      </p:sp>
    </p:spTree>
    <p:extLst>
      <p:ext uri="{BB962C8B-B14F-4D97-AF65-F5344CB8AC3E}">
        <p14:creationId xmlns:p14="http://schemas.microsoft.com/office/powerpoint/2010/main" val="22116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CPT dip as probe of S- T0 </a:t>
            </a:r>
            <a:r>
              <a:rPr lang="en-US" sz="3200" dirty="0" err="1" smtClean="0"/>
              <a:t>dephasing</a:t>
            </a:r>
            <a:endParaRPr lang="en-US" sz="3200" dirty="0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4913977" y="3975009"/>
            <a:ext cx="3984038" cy="20313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Tune closer to sweet spot: CPT dip becomes deeper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>
                <a:sym typeface="Symbol"/>
              </a:rPr>
              <a:t>Due to proximity of sweet spot to plateau edge: spin-flip </a:t>
            </a:r>
            <a:r>
              <a:rPr lang="en-US" sz="1800" i="0" dirty="0" smtClean="0">
                <a:sym typeface="Symbol"/>
              </a:rPr>
              <a:t>tunneling limits spin coherence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Find better CQD pair!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" y="802352"/>
            <a:ext cx="8969647" cy="2702543"/>
          </a:xfrm>
          <a:prstGeom prst="rect">
            <a:avLst/>
          </a:prstGeom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38243" y="3984451"/>
            <a:ext cx="4409652" cy="161582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At </a:t>
            </a:r>
            <a:r>
              <a:rPr lang="en-US" sz="1800" dirty="0" smtClean="0">
                <a:sym typeface="Symbol"/>
              </a:rPr>
              <a:t>B</a:t>
            </a:r>
            <a:r>
              <a:rPr lang="en-US" sz="1800" i="0" dirty="0" smtClean="0">
                <a:sym typeface="Symbol"/>
              </a:rPr>
              <a:t> = 0: in-plane component of nuclear field mixes T states  three CPT dips (one obscured by asymmetry)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>
                <a:sym typeface="Symbol"/>
              </a:rPr>
              <a:t>Without non-resonant (850 nm) laser: more charge fluctuations</a:t>
            </a:r>
          </a:p>
        </p:txBody>
      </p:sp>
    </p:spTree>
    <p:extLst>
      <p:ext uri="{BB962C8B-B14F-4D97-AF65-F5344CB8AC3E}">
        <p14:creationId xmlns:p14="http://schemas.microsoft.com/office/powerpoint/2010/main" val="3284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Enhancement of T2* close to sweet spot</a:t>
            </a:r>
            <a:endParaRPr lang="en-US" sz="3200" dirty="0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7076535" y="3975009"/>
            <a:ext cx="1821480" cy="244682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i="0" dirty="0"/>
              <a:t>FWHM of CPT dip ~10 MHz for weakest pump power used</a:t>
            </a:r>
          </a:p>
          <a:p>
            <a:pPr>
              <a:defRPr/>
            </a:pPr>
            <a:r>
              <a:rPr lang="en-US" sz="1800" i="0" dirty="0" smtClean="0">
                <a:sym typeface="Symbol"/>
              </a:rPr>
              <a:t></a:t>
            </a:r>
            <a:r>
              <a:rPr lang="en-US" sz="1800" i="0" dirty="0">
                <a:sym typeface="Symbol"/>
              </a:rPr>
              <a:t> </a:t>
            </a:r>
            <a:r>
              <a:rPr lang="en-US" sz="1800" i="0" dirty="0" smtClean="0">
                <a:sym typeface="Symbol"/>
              </a:rPr>
              <a:t/>
            </a:r>
            <a:br>
              <a:rPr lang="en-US" sz="1800" i="0" dirty="0" smtClean="0">
                <a:sym typeface="Symbol"/>
              </a:rPr>
            </a:br>
            <a:r>
              <a:rPr lang="en-US" sz="1800" i="0" dirty="0" smtClean="0">
                <a:sym typeface="Symbol"/>
              </a:rPr>
              <a:t>H</a:t>
            </a:r>
            <a:r>
              <a:rPr lang="en-US" sz="1800" i="0" dirty="0" smtClean="0"/>
              <a:t>igh-resolution </a:t>
            </a:r>
            <a:r>
              <a:rPr lang="en-US" sz="1800" i="0" dirty="0"/>
              <a:t>spectroscopy in solid state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38242" y="3984451"/>
            <a:ext cx="6575307" cy="230832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800" i="0" dirty="0"/>
              <a:t>Measure CPT dip for various pump powers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800" i="0" dirty="0"/>
              <a:t>Fit dip with full 8-level master equation in steady state, including two </a:t>
            </a:r>
            <a:r>
              <a:rPr lang="en-US" sz="1800" i="0" dirty="0" err="1"/>
              <a:t>decoherence</a:t>
            </a:r>
            <a:r>
              <a:rPr lang="en-US" sz="1800" i="0" dirty="0"/>
              <a:t> mechanisms: slow charge fluctuations (give Gaussian dip) plus fast spin-flip tunneling with back contact (</a:t>
            </a:r>
            <a:r>
              <a:rPr lang="en-US" sz="1800" i="0" dirty="0" err="1"/>
              <a:t>Lorentzian</a:t>
            </a:r>
            <a:r>
              <a:rPr lang="en-US" sz="1800" i="0" dirty="0"/>
              <a:t> dip)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1800" dirty="0"/>
              <a:t>T</a:t>
            </a:r>
            <a:r>
              <a:rPr lang="en-US" sz="1800" i="0" baseline="-25000" dirty="0"/>
              <a:t>2</a:t>
            </a:r>
            <a:r>
              <a:rPr lang="en-US" sz="1800" i="0" dirty="0"/>
              <a:t>* ~200 ns close to sweet spot: </a:t>
            </a:r>
            <a:r>
              <a:rPr lang="en-US" sz="1800" i="0" dirty="0" smtClean="0"/>
              <a:t/>
            </a:r>
            <a:br>
              <a:rPr lang="en-US" sz="1800" i="0" dirty="0" smtClean="0"/>
            </a:br>
            <a:r>
              <a:rPr lang="en-US" sz="1800" i="0" dirty="0" smtClean="0"/>
              <a:t>~</a:t>
            </a:r>
            <a:r>
              <a:rPr lang="en-US" sz="1800" i="0" dirty="0"/>
              <a:t>100 times better than for single electron spin</a:t>
            </a:r>
          </a:p>
        </p:txBody>
      </p:sp>
      <p:pic>
        <p:nvPicPr>
          <p:cNvPr id="6" name="Picture 5" descr="T2starTi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" y="1076255"/>
            <a:ext cx="8970734" cy="24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2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 smtClean="0"/>
              <a:t>Large B-field splits degenerate transitions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00" y="762000"/>
            <a:ext cx="5656825" cy="3836960"/>
          </a:xfrm>
          <a:prstGeom prst="rect">
            <a:avLst/>
          </a:prstGeom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45985" y="5008365"/>
            <a:ext cx="4153927" cy="161582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latin typeface="+mj-lt"/>
                <a:sym typeface="Symbol"/>
              </a:rPr>
              <a:t>Electronic g-factors for two dots ~10% different  </a:t>
            </a:r>
            <a:r>
              <a:rPr lang="de-DE" sz="1800" i="0" dirty="0"/>
              <a:t>two </a:t>
            </a:r>
            <a:r>
              <a:rPr lang="de-DE" sz="1800" i="0" dirty="0">
                <a:latin typeface="Symbol" pitchFamily="18" charset="2"/>
              </a:rPr>
              <a:t>s</a:t>
            </a:r>
            <a:r>
              <a:rPr lang="de-DE" sz="1800" i="0" dirty="0"/>
              <a:t>+ transitions slightly detuned at </a:t>
            </a:r>
            <a:r>
              <a:rPr lang="de-DE" sz="1800" dirty="0"/>
              <a:t>B</a:t>
            </a:r>
            <a:r>
              <a:rPr lang="de-DE" sz="1800" i="0" dirty="0"/>
              <a:t> = 2 </a:t>
            </a:r>
            <a:r>
              <a:rPr lang="de-DE" sz="1800" i="0" dirty="0" smtClean="0"/>
              <a:t>T</a:t>
            </a:r>
            <a:r>
              <a:rPr lang="en-US" sz="1800" i="0" dirty="0" smtClean="0">
                <a:latin typeface="+mj-lt"/>
                <a:sym typeface="Symbol"/>
              </a:rPr>
              <a:t> </a:t>
            </a:r>
          </a:p>
          <a:p>
            <a:pPr marL="174625" indent="-174625">
              <a:buFontTx/>
              <a:buChar char="•"/>
              <a:defRPr/>
            </a:pPr>
            <a:r>
              <a:rPr lang="de-DE" sz="1800" i="0" dirty="0"/>
              <a:t>One transition is part of lambda system </a:t>
            </a:r>
            <a:r>
              <a:rPr lang="de-DE" sz="1800" i="0" dirty="0" smtClean="0">
                <a:sym typeface="Symbol"/>
              </a:rPr>
              <a:t> very </a:t>
            </a:r>
            <a:r>
              <a:rPr lang="de-DE" sz="1800" i="0" dirty="0">
                <a:sym typeface="Symbol"/>
              </a:rPr>
              <a:t>efficient spin pumping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4845605" y="5009952"/>
            <a:ext cx="4052333" cy="161582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>
              <a:buFontTx/>
              <a:buChar char="•"/>
              <a:defRPr/>
            </a:pPr>
            <a:r>
              <a:rPr lang="de-DE" sz="1800" i="0" dirty="0">
                <a:sym typeface="Symbol"/>
              </a:rPr>
              <a:t>Other transition is quasi-recycling  maintains dR contrast even away from pump resonance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latin typeface="+mj-lt"/>
                <a:sym typeface="Symbol"/>
              </a:rPr>
              <a:t>Could be useful for spin read-out or nuclear spin preparation</a:t>
            </a:r>
          </a:p>
        </p:txBody>
      </p:sp>
    </p:spTree>
    <p:extLst>
      <p:ext uri="{BB962C8B-B14F-4D97-AF65-F5344CB8AC3E}">
        <p14:creationId xmlns:p14="http://schemas.microsoft.com/office/powerpoint/2010/main" val="11041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GB" sz="3200" dirty="0"/>
          </a:p>
        </p:txBody>
      </p:sp>
      <p:sp>
        <p:nvSpPr>
          <p:cNvPr id="2433030" name="Text Box 6"/>
          <p:cNvSpPr txBox="1">
            <a:spLocks noChangeArrowheads="1"/>
          </p:cNvSpPr>
          <p:nvPr/>
        </p:nvSpPr>
        <p:spPr bwMode="auto">
          <a:xfrm>
            <a:off x="397775" y="1759310"/>
            <a:ext cx="8348372" cy="270843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CPT is very useful tool to study </a:t>
            </a:r>
            <a:r>
              <a:rPr lang="en-US" i="0" dirty="0" err="1" smtClean="0"/>
              <a:t>dephasing</a:t>
            </a:r>
            <a:r>
              <a:rPr lang="en-US" i="0" dirty="0" smtClean="0"/>
              <a:t> processes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When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dirty="0" smtClean="0"/>
              <a:t>* is long, method is limited by difficulty of laser </a:t>
            </a:r>
            <a:r>
              <a:rPr lang="en-US" i="0" dirty="0" err="1" smtClean="0"/>
              <a:t>stabilisation</a:t>
            </a:r>
            <a:r>
              <a:rPr lang="en-US" i="0" dirty="0" smtClean="0"/>
              <a:t>: in that case time-resolved measurement may be easier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Two-electron S and T</a:t>
            </a:r>
            <a:r>
              <a:rPr lang="en-US" i="0" baseline="-25000" dirty="0" smtClean="0"/>
              <a:t>0</a:t>
            </a:r>
            <a:r>
              <a:rPr lang="en-US" i="0" dirty="0" smtClean="0"/>
              <a:t> </a:t>
            </a:r>
            <a:r>
              <a:rPr lang="en-US" i="0" dirty="0" err="1" smtClean="0"/>
              <a:t>qubit</a:t>
            </a:r>
            <a:r>
              <a:rPr lang="en-US" i="0" dirty="0" smtClean="0"/>
              <a:t> states can be robust against charge and nuclear spin fluctuations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At sweet spot and away from edge of charging plateau, </a:t>
            </a:r>
            <a:br>
              <a:rPr lang="en-US" i="0" dirty="0" smtClean="0"/>
            </a:b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baseline="30000" dirty="0" smtClean="0"/>
              <a:t>*</a:t>
            </a:r>
            <a:r>
              <a:rPr lang="en-US" i="0" dirty="0" smtClean="0"/>
              <a:t> could be ~1 </a:t>
            </a:r>
            <a:r>
              <a:rPr lang="en-US" i="0" dirty="0" err="1" smtClean="0">
                <a:latin typeface="Symbol" pitchFamily="18" charset="2"/>
              </a:rPr>
              <a:t>m</a:t>
            </a:r>
            <a:r>
              <a:rPr lang="en-US" i="0" dirty="0" err="1" smtClean="0"/>
              <a:t>s</a:t>
            </a:r>
            <a:r>
              <a:rPr lang="en-US" i="0" dirty="0" smtClean="0"/>
              <a:t> </a:t>
            </a:r>
            <a:r>
              <a:rPr lang="en-US" i="0" dirty="0" smtClean="0">
                <a:sym typeface="Symbol"/>
              </a:rPr>
              <a:t> without spin echo!</a:t>
            </a:r>
            <a:endParaRPr lang="en-US" b="1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3535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Device B shows spin pumping</a:t>
            </a:r>
            <a:endParaRPr lang="en-GB" sz="3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8" y="772675"/>
            <a:ext cx="3109872" cy="3553084"/>
          </a:xfrm>
          <a:prstGeom prst="rect">
            <a:avLst/>
          </a:prstGeom>
        </p:spPr>
      </p:pic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875580" y="3884370"/>
            <a:ext cx="4039820" cy="27238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800" dirty="0" smtClean="0"/>
              <a:t>B</a:t>
            </a:r>
            <a:r>
              <a:rPr lang="en-US" sz="1800" i="0" dirty="0" smtClean="0"/>
              <a:t> = 0.2 T </a:t>
            </a:r>
            <a:r>
              <a:rPr lang="en-US" sz="1800" i="0" dirty="0" smtClean="0">
                <a:sym typeface="Symbol"/>
              </a:rPr>
              <a:t></a:t>
            </a:r>
            <a:r>
              <a:rPr lang="en-US" sz="1800" i="0" dirty="0" smtClean="0"/>
              <a:t> T</a:t>
            </a:r>
            <a:r>
              <a:rPr lang="en-US" sz="1800" i="0" baseline="-25000" dirty="0" smtClean="0"/>
              <a:t>+</a:t>
            </a:r>
            <a:r>
              <a:rPr lang="en-US" sz="1800" i="0" dirty="0" smtClean="0"/>
              <a:t> &amp; T</a:t>
            </a:r>
            <a:r>
              <a:rPr lang="en-US" sz="1800" i="0" baseline="-25000" dirty="0" smtClean="0"/>
              <a:t>-</a:t>
            </a:r>
            <a:r>
              <a:rPr lang="en-US" sz="1800" i="0" dirty="0" smtClean="0"/>
              <a:t> split off from T</a:t>
            </a:r>
            <a:r>
              <a:rPr lang="en-US" sz="1800" i="0" baseline="-25000" dirty="0" smtClean="0"/>
              <a:t>0</a:t>
            </a:r>
            <a:endParaRPr lang="en-US" sz="1800" i="0" baseline="-25000" dirty="0" smtClean="0">
              <a:sym typeface="Symbol"/>
            </a:endParaRP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err="1" smtClean="0"/>
              <a:t>dR</a:t>
            </a:r>
            <a:r>
              <a:rPr lang="en-US" sz="1800" i="0" dirty="0" smtClean="0"/>
              <a:t> signal vanishes away from edge of (1,1) plateau (</a:t>
            </a:r>
            <a:r>
              <a:rPr lang="en-US" sz="1800" i="0" dirty="0" smtClean="0">
                <a:sym typeface="Symbol"/>
              </a:rPr>
              <a:t>spin pumping)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err="1" smtClean="0">
                <a:sym typeface="Symbol"/>
              </a:rPr>
              <a:t>dR</a:t>
            </a:r>
            <a:r>
              <a:rPr lang="en-US" sz="1800" i="0" dirty="0" smtClean="0">
                <a:sym typeface="Symbol"/>
              </a:rPr>
              <a:t> signal restored by adding 2</a:t>
            </a:r>
            <a:r>
              <a:rPr lang="en-US" sz="1800" i="0" baseline="30000" dirty="0" smtClean="0">
                <a:sym typeface="Symbol"/>
              </a:rPr>
              <a:t>nd</a:t>
            </a:r>
            <a:r>
              <a:rPr lang="en-US" sz="1800" i="0" dirty="0" smtClean="0">
                <a:sym typeface="Symbol"/>
              </a:rPr>
              <a:t> “re-pump” laser on other transition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800" i="0" dirty="0" smtClean="0">
                <a:sym typeface="Symbol"/>
              </a:rPr>
              <a:t>“Sweet spot” (S-T</a:t>
            </a:r>
            <a:r>
              <a:rPr lang="en-US" sz="1800" i="0" baseline="-25000" dirty="0" smtClean="0">
                <a:sym typeface="Symbol"/>
              </a:rPr>
              <a:t>0</a:t>
            </a:r>
            <a:r>
              <a:rPr lang="en-US" sz="1800" i="0" dirty="0" smtClean="0">
                <a:sym typeface="Symbol"/>
              </a:rPr>
              <a:t> energy splitting insensitive to charge fluctuations): </a:t>
            </a:r>
            <a:r>
              <a:rPr lang="en-US" sz="1800" b="1" dirty="0" smtClean="0">
                <a:sym typeface="Symbol"/>
              </a:rPr>
              <a:t>V</a:t>
            </a:r>
            <a:r>
              <a:rPr lang="en-US" sz="1800" b="1" baseline="-25000" dirty="0" smtClean="0">
                <a:sym typeface="Symbol"/>
              </a:rPr>
              <a:t>0</a:t>
            </a:r>
            <a:r>
              <a:rPr lang="en-US" sz="1800" b="1" dirty="0" smtClean="0">
                <a:sym typeface="Symbol"/>
              </a:rPr>
              <a:t> ~ 190 mV just outside (1,1)…</a:t>
            </a:r>
            <a:endParaRPr lang="en-GB" sz="1800" b="1" dirty="0" smtClean="0">
              <a:sym typeface="Symbol"/>
            </a:endParaRPr>
          </a:p>
        </p:txBody>
      </p:sp>
      <p:pic>
        <p:nvPicPr>
          <p:cNvPr id="9" name="Picture 8" descr="Fig1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608" y="600456"/>
            <a:ext cx="4192791" cy="3057144"/>
          </a:xfrm>
          <a:prstGeom prst="rect">
            <a:avLst/>
          </a:prstGeom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46065" y="4723764"/>
            <a:ext cx="3642880" cy="189282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Distance  to back contact was effectively (much) smaller than designed (50 nm) </a:t>
            </a:r>
            <a:r>
              <a:rPr lang="en-GB" sz="1800" i="0" dirty="0" smtClean="0">
                <a:sym typeface="Symbol"/>
              </a:rPr>
              <a:t> spin-flip </a:t>
            </a:r>
            <a:r>
              <a:rPr lang="en-GB" sz="1800" i="0" dirty="0" err="1" smtClean="0">
                <a:sym typeface="Symbol"/>
              </a:rPr>
              <a:t>cotunneling</a:t>
            </a:r>
            <a:r>
              <a:rPr lang="en-GB" sz="1800" i="0" dirty="0" smtClean="0">
                <a:sym typeface="Symbol"/>
              </a:rPr>
              <a:t> leads to fast effective spin relaxation (~5 ns)</a:t>
            </a:r>
          </a:p>
          <a:p>
            <a:pPr marL="115888" indent="-115888">
              <a:buFontTx/>
              <a:buChar char="•"/>
            </a:pPr>
            <a:r>
              <a:rPr lang="en-GB" sz="1800" b="1" dirty="0" smtClean="0">
                <a:sym typeface="Symbol"/>
              </a:rPr>
              <a:t>Grow better sample!</a:t>
            </a:r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714196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eGamma.jpg"/>
          <p:cNvPicPr>
            <a:picLocks noChangeAspect="1"/>
          </p:cNvPicPr>
          <p:nvPr/>
        </p:nvPicPr>
        <p:blipFill>
          <a:blip r:embed="rId2" cstate="print"/>
          <a:srcRect l="3575" r="10725" b="5096"/>
          <a:stretch>
            <a:fillRect/>
          </a:stretch>
        </p:blipFill>
        <p:spPr>
          <a:xfrm>
            <a:off x="1692604" y="317305"/>
            <a:ext cx="5080351" cy="3946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Determining relaxation rate </a:t>
            </a:r>
            <a:r>
              <a:rPr lang="en-US" sz="3200" dirty="0" smtClean="0">
                <a:latin typeface="Symbol" pitchFamily="18" charset="2"/>
              </a:rPr>
              <a:t>g</a:t>
            </a:r>
            <a:endParaRPr lang="en-US" sz="3200" dirty="0">
              <a:latin typeface="Symbol" pitchFamily="18" charset="2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446940" y="4723764"/>
            <a:ext cx="4098330" cy="189282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Steady-state solution of rate </a:t>
            </a:r>
            <a:r>
              <a:rPr lang="en-GB" sz="1800" i="0" dirty="0" err="1" smtClean="0"/>
              <a:t>eqs</a:t>
            </a:r>
            <a:r>
              <a:rPr lang="en-GB" sz="1800" i="0" dirty="0" smtClean="0"/>
              <a:t>. describing populations in S, T &amp; X:</a:t>
            </a:r>
            <a:br>
              <a:rPr lang="en-GB" sz="1800" i="0" dirty="0" smtClean="0"/>
            </a:br>
            <a:r>
              <a:rPr lang="en-GB" sz="1800" i="0" dirty="0" smtClean="0">
                <a:latin typeface="Symbol" pitchFamily="18" charset="2"/>
              </a:rPr>
              <a:t>g</a:t>
            </a:r>
            <a:r>
              <a:rPr lang="en-GB" sz="1800" i="0" dirty="0" smtClean="0">
                <a:latin typeface="+mn-lt"/>
              </a:rPr>
              <a:t>/</a:t>
            </a:r>
            <a:r>
              <a:rPr lang="en-GB" sz="1800" i="0" dirty="0" smtClean="0">
                <a:latin typeface="Symbol" pitchFamily="18" charset="2"/>
              </a:rPr>
              <a:t>G</a:t>
            </a:r>
            <a:r>
              <a:rPr lang="en-GB" sz="1800" i="0" dirty="0" smtClean="0"/>
              <a:t> ~ 0.1 – 0.25  </a:t>
            </a:r>
            <a:r>
              <a:rPr lang="en-GB" sz="1800" i="0" dirty="0" smtClean="0">
                <a:sym typeface="Symbol"/>
              </a:rPr>
              <a:t> 1/</a:t>
            </a:r>
            <a:r>
              <a:rPr lang="en-GB" sz="1800" i="0" dirty="0" smtClean="0">
                <a:latin typeface="Symbol" pitchFamily="18" charset="2"/>
                <a:sym typeface="Symbol"/>
              </a:rPr>
              <a:t>g</a:t>
            </a:r>
            <a:r>
              <a:rPr lang="en-GB" sz="1800" i="0" dirty="0" smtClean="0">
                <a:sym typeface="Symbol"/>
              </a:rPr>
              <a:t> ~ few ns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Mechanism: spin-flip </a:t>
            </a:r>
            <a:r>
              <a:rPr lang="en-GB" sz="1800" i="0" dirty="0" err="1" smtClean="0">
                <a:sym typeface="Symbol"/>
              </a:rPr>
              <a:t>cotunneling</a:t>
            </a:r>
            <a:r>
              <a:rPr lang="en-GB" sz="1800" i="0" dirty="0" smtClean="0">
                <a:sym typeface="Symbol"/>
              </a:rPr>
              <a:t> due to strong coupling to </a:t>
            </a:r>
            <a:r>
              <a:rPr lang="en-GB" sz="1800" b="1" dirty="0" smtClean="0">
                <a:sym typeface="Symbol"/>
              </a:rPr>
              <a:t>nearby</a:t>
            </a:r>
            <a:r>
              <a:rPr lang="en-GB" sz="1800" i="0" dirty="0" smtClean="0">
                <a:sym typeface="Symbol"/>
              </a:rPr>
              <a:t> electron reservoir (</a:t>
            </a:r>
            <a:r>
              <a:rPr lang="en-GB" sz="1800" i="0" dirty="0" err="1" smtClean="0">
                <a:sym typeface="Symbol"/>
              </a:rPr>
              <a:t>dopant</a:t>
            </a:r>
            <a:r>
              <a:rPr lang="en-GB" sz="1800" i="0" dirty="0" smtClean="0">
                <a:sym typeface="Symbol"/>
              </a:rPr>
              <a:t> segregation)</a:t>
            </a:r>
            <a:endParaRPr lang="en-GB" sz="18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Pump S and probe T transition</a:t>
            </a:r>
            <a:endParaRPr lang="en-US" sz="3200" dirty="0"/>
          </a:p>
        </p:txBody>
      </p:sp>
      <p:pic>
        <p:nvPicPr>
          <p:cNvPr id="6" name="Picture 5" descr="GainLow1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88" y="682266"/>
            <a:ext cx="5707522" cy="2600067"/>
          </a:xfrm>
          <a:prstGeom prst="rect">
            <a:avLst/>
          </a:prstGeom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317584" y="762000"/>
            <a:ext cx="2580353" cy="92333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off-resonant: scattering reduces probe intensity (blue)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Pump S and probe T transition</a:t>
            </a:r>
            <a:endParaRPr lang="en-US" sz="3200" dirty="0"/>
          </a:p>
        </p:txBody>
      </p:sp>
      <p:pic>
        <p:nvPicPr>
          <p:cNvPr id="7" name="Picture 6" descr="GainLo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88" y="682266"/>
            <a:ext cx="5707522" cy="2600067"/>
          </a:xfrm>
          <a:prstGeom prst="rect">
            <a:avLst/>
          </a:prstGeom>
        </p:spPr>
      </p:pic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6317584" y="762000"/>
            <a:ext cx="2580353" cy="189282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off-resonant: scattering reduces probe intensity (blue)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Pump on resonance: CQD increases probe (red) </a:t>
            </a:r>
            <a:r>
              <a:rPr lang="en-GB" sz="1800" i="0" dirty="0" smtClean="0">
                <a:sym typeface="Symbol"/>
              </a:rPr>
              <a:t> </a:t>
            </a:r>
            <a:r>
              <a:rPr lang="en-GB" sz="1800" b="1" dirty="0" smtClean="0">
                <a:sym typeface="Symbol"/>
              </a:rPr>
              <a:t>optical gain!</a:t>
            </a:r>
            <a:endParaRPr lang="en-GB" sz="1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00CC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7" name="Rectangle 3078"/>
          <p:cNvSpPr>
            <a:spLocks noChangeArrowheads="1"/>
          </p:cNvSpPr>
          <p:nvPr/>
        </p:nvSpPr>
        <p:spPr bwMode="auto">
          <a:xfrm>
            <a:off x="0" y="13851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solidFill>
                  <a:srgbClr val="FFCC00"/>
                </a:solidFill>
                <a:cs typeface="Times New Roman" pitchFamily="18" charset="0"/>
              </a:rPr>
              <a:t>Coherence between spin singlet and triplet states in a coupled quantum dot</a:t>
            </a:r>
          </a:p>
        </p:txBody>
      </p:sp>
      <p:pic>
        <p:nvPicPr>
          <p:cNvPr id="31" name="Picture 3107" descr="ethlogo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4" y="5771070"/>
            <a:ext cx="3324009" cy="8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34"/>
          <p:cNvSpPr>
            <a:spLocks noChangeArrowheads="1"/>
          </p:cNvSpPr>
          <p:nvPr/>
        </p:nvSpPr>
        <p:spPr bwMode="auto">
          <a:xfrm>
            <a:off x="132295" y="2064292"/>
            <a:ext cx="34910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Jeroen Elzerman</a:t>
            </a:r>
            <a:endParaRPr lang="nl-NL" sz="2400" i="0" dirty="0">
              <a:solidFill>
                <a:srgbClr val="FFCC00"/>
              </a:solidFill>
            </a:endParaRPr>
          </a:p>
          <a:p>
            <a:pPr defTabSz="341313"/>
            <a:r>
              <a:rPr lang="nl-NL" sz="2400" i="0" dirty="0" smtClean="0">
                <a:solidFill>
                  <a:srgbClr val="FFCC00"/>
                </a:solidFill>
              </a:rPr>
              <a:t>Kathi Weiss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Yves Delley</a:t>
            </a:r>
            <a:br>
              <a:rPr lang="nl-NL" sz="2400" i="0" dirty="0" smtClean="0">
                <a:solidFill>
                  <a:srgbClr val="FFCC00"/>
                </a:solidFill>
              </a:rPr>
            </a:br>
            <a:r>
              <a:rPr lang="nl-NL" sz="2400" i="0" dirty="0" smtClean="0">
                <a:solidFill>
                  <a:srgbClr val="FFCC00"/>
                </a:solidFill>
              </a:rPr>
              <a:t>J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avier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Miguel-Sanchez</a:t>
            </a:r>
            <a:br>
              <a:rPr lang="en-US" sz="2400" i="0" dirty="0" smtClean="0">
                <a:solidFill>
                  <a:srgbClr val="FFCC00"/>
                </a:solidFill>
                <a:cs typeface="Arial" charset="0"/>
              </a:rPr>
            </a:b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Ataç</a:t>
            </a:r>
            <a:r>
              <a:rPr lang="en-US" sz="2400" i="0" dirty="0" smtClean="0">
                <a:solidFill>
                  <a:srgbClr val="FFCC00"/>
                </a:solidFill>
                <a:cs typeface="Arial" charset="0"/>
              </a:rPr>
              <a:t> </a:t>
            </a:r>
            <a:r>
              <a:rPr lang="en-US" sz="2400" i="0" dirty="0" err="1" smtClean="0">
                <a:solidFill>
                  <a:srgbClr val="FFCC00"/>
                </a:solidFill>
                <a:cs typeface="Arial" charset="0"/>
              </a:rPr>
              <a:t>Imamoğlu</a:t>
            </a:r>
            <a:endParaRPr lang="en-US" sz="2400" i="0" dirty="0">
              <a:solidFill>
                <a:srgbClr val="FFCC00"/>
              </a:solidFill>
              <a:cs typeface="Arial" charset="0"/>
            </a:endParaRPr>
          </a:p>
        </p:txBody>
      </p:sp>
      <p:pic>
        <p:nvPicPr>
          <p:cNvPr id="33" name="Picture 32" descr="Lcn_logo.jpg"/>
          <p:cNvPicPr>
            <a:picLocks noChangeAspect="1"/>
          </p:cNvPicPr>
          <p:nvPr/>
        </p:nvPicPr>
        <p:blipFill>
          <a:blip r:embed="rId4"/>
          <a:srcRect t="6385" b="3484"/>
          <a:stretch>
            <a:fillRect/>
          </a:stretch>
        </p:blipFill>
        <p:spPr>
          <a:xfrm>
            <a:off x="4268420" y="5502876"/>
            <a:ext cx="1401387" cy="1110716"/>
          </a:xfrm>
          <a:prstGeom prst="rect">
            <a:avLst/>
          </a:prstGeom>
        </p:spPr>
      </p:pic>
      <p:pic>
        <p:nvPicPr>
          <p:cNvPr id="34" name="Picture 33" descr="ucl_logo2.jpg"/>
          <p:cNvPicPr>
            <a:picLocks noChangeAspect="1"/>
          </p:cNvPicPr>
          <p:nvPr/>
        </p:nvPicPr>
        <p:blipFill>
          <a:blip r:embed="rId5"/>
          <a:srcRect l="20635" t="29079" r="4773"/>
          <a:stretch>
            <a:fillRect/>
          </a:stretch>
        </p:blipFill>
        <p:spPr>
          <a:xfrm>
            <a:off x="6165795" y="5478165"/>
            <a:ext cx="2743956" cy="77176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125623" y="6313010"/>
            <a:ext cx="301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bg1"/>
                </a:solidFill>
              </a:rPr>
              <a:t>University College London</a:t>
            </a:r>
            <a:endParaRPr lang="en-GB" sz="1800" i="0" dirty="0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0" y="2281582"/>
            <a:ext cx="1953725" cy="18322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90" y="2279792"/>
            <a:ext cx="1953725" cy="183226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91195" y="2485036"/>
            <a:ext cx="910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0" dirty="0" smtClean="0">
                <a:solidFill>
                  <a:schemeClr val="bg1"/>
                </a:solidFill>
              </a:rPr>
              <a:t>+</a:t>
            </a:r>
            <a:endParaRPr lang="en-GB" sz="8000" i="0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393480" y="3580790"/>
            <a:ext cx="38477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3686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Pump S and probe T transition</a:t>
            </a:r>
            <a:endParaRPr lang="en-US" sz="3200" dirty="0"/>
          </a:p>
        </p:txBody>
      </p:sp>
      <p:pic>
        <p:nvPicPr>
          <p:cNvPr id="4" name="Picture 3" descr="GainLo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88" y="682266"/>
            <a:ext cx="5707522" cy="2600067"/>
          </a:xfrm>
          <a:prstGeom prst="rect">
            <a:avLst/>
          </a:prstGeom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317584" y="762000"/>
            <a:ext cx="2580353" cy="286232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off-resonant: scattering reduces probe intensity (blue)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Pump on resonance: CQD increases probe (red) </a:t>
            </a:r>
            <a:r>
              <a:rPr lang="en-GB" sz="1800" i="0" dirty="0" smtClean="0">
                <a:sym typeface="Symbol"/>
              </a:rPr>
              <a:t> </a:t>
            </a:r>
            <a:r>
              <a:rPr lang="en-GB" sz="1800" b="1" dirty="0" smtClean="0">
                <a:sym typeface="Symbol"/>
              </a:rPr>
              <a:t>optical gain!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Detuning &gt; pump </a:t>
            </a:r>
            <a:r>
              <a:rPr lang="en-GB" sz="1800" i="0" dirty="0" smtClean="0">
                <a:latin typeface="Symbol" pitchFamily="18" charset="2"/>
                <a:sym typeface="Symbol"/>
              </a:rPr>
              <a:t>W</a:t>
            </a:r>
            <a:r>
              <a:rPr lang="en-GB" sz="1800" i="0" baseline="-25000" dirty="0" smtClean="0">
                <a:sym typeface="Symbol"/>
              </a:rPr>
              <a:t>S</a:t>
            </a:r>
            <a:r>
              <a:rPr lang="en-GB" sz="1800" i="0" dirty="0" smtClean="0">
                <a:sym typeface="Symbol"/>
              </a:rPr>
              <a:t>: gain due to stimulated Raman process</a:t>
            </a:r>
            <a:endParaRPr lang="en-GB" sz="18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Pump S and probe T transition</a:t>
            </a:r>
            <a:endParaRPr lang="en-US" sz="3200" dirty="0"/>
          </a:p>
        </p:txBody>
      </p:sp>
      <p:pic>
        <p:nvPicPr>
          <p:cNvPr id="5" name="Picture 4" descr="Gain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0" y="690880"/>
            <a:ext cx="5519381" cy="5741677"/>
          </a:xfrm>
          <a:prstGeom prst="rect">
            <a:avLst/>
          </a:prstGeom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317584" y="762000"/>
            <a:ext cx="2580353" cy="480131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off-resonant: scattering reduces probe intensity (blue)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/>
              <a:t>Pump on resonance: CQD increases probe (red) </a:t>
            </a:r>
            <a:r>
              <a:rPr lang="en-GB" sz="1800" i="0" dirty="0" smtClean="0">
                <a:sym typeface="Symbol"/>
              </a:rPr>
              <a:t> </a:t>
            </a:r>
            <a:r>
              <a:rPr lang="en-GB" sz="1800" b="1" dirty="0" smtClean="0">
                <a:sym typeface="Symbol"/>
              </a:rPr>
              <a:t>optical gain!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Detuning &gt; pump </a:t>
            </a:r>
            <a:r>
              <a:rPr lang="en-GB" sz="1800" i="0" dirty="0" smtClean="0">
                <a:latin typeface="Symbol" pitchFamily="18" charset="2"/>
                <a:sym typeface="Symbol"/>
              </a:rPr>
              <a:t>W</a:t>
            </a:r>
            <a:r>
              <a:rPr lang="en-GB" sz="1800" i="0" baseline="-25000" dirty="0" smtClean="0">
                <a:sym typeface="Symbol"/>
              </a:rPr>
              <a:t>S</a:t>
            </a:r>
            <a:r>
              <a:rPr lang="en-GB" sz="1800" i="0" dirty="0" smtClean="0">
                <a:sym typeface="Symbol"/>
              </a:rPr>
              <a:t>: gain due to stimulated Raman process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Pump </a:t>
            </a:r>
            <a:r>
              <a:rPr lang="en-GB" sz="1800" i="0" dirty="0" smtClean="0">
                <a:latin typeface="Symbol" pitchFamily="18" charset="2"/>
                <a:sym typeface="Symbol"/>
              </a:rPr>
              <a:t>W</a:t>
            </a:r>
            <a:r>
              <a:rPr lang="en-GB" sz="1800" i="0" baseline="-25000" dirty="0" smtClean="0">
                <a:sym typeface="Symbol"/>
              </a:rPr>
              <a:t>S</a:t>
            </a:r>
            <a:r>
              <a:rPr lang="en-GB" sz="1800" i="0" dirty="0" smtClean="0">
                <a:sym typeface="Symbol"/>
              </a:rPr>
              <a:t> &gt; detuning: gain from dressed states (</a:t>
            </a:r>
            <a:r>
              <a:rPr lang="en-GB" sz="1800" i="0" dirty="0" err="1" smtClean="0">
                <a:sym typeface="Symbol"/>
              </a:rPr>
              <a:t>Autler-Townes</a:t>
            </a:r>
            <a:r>
              <a:rPr lang="en-GB" sz="1800" i="0" dirty="0" smtClean="0">
                <a:sym typeface="Symbol"/>
              </a:rPr>
              <a:t> splitting)</a:t>
            </a:r>
          </a:p>
          <a:p>
            <a:pPr marL="115888" indent="-115888">
              <a:buFontTx/>
              <a:buChar char="•"/>
            </a:pPr>
            <a:r>
              <a:rPr lang="en-GB" sz="1800" i="0" dirty="0" smtClean="0">
                <a:sym typeface="Symbol"/>
              </a:rPr>
              <a:t>Maximum gain ~0.014%</a:t>
            </a:r>
            <a:endParaRPr lang="en-GB" sz="18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Numerical simulations</a:t>
            </a:r>
            <a:endParaRPr lang="en-US" sz="3200" dirty="0"/>
          </a:p>
        </p:txBody>
      </p:sp>
      <p:pic>
        <p:nvPicPr>
          <p:cNvPr id="5" name="Picture 4" descr="GainS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72" y="691585"/>
            <a:ext cx="5702932" cy="5932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osaFigure6.jpg"/>
          <p:cNvPicPr>
            <a:picLocks noChangeAspect="1"/>
          </p:cNvPicPr>
          <p:nvPr/>
        </p:nvPicPr>
        <p:blipFill>
          <a:blip r:embed="rId2" cstate="print"/>
          <a:srcRect l="11000" t="5093" r="7333" b="5093"/>
          <a:stretch>
            <a:fillRect/>
          </a:stretch>
        </p:blipFill>
        <p:spPr>
          <a:xfrm>
            <a:off x="94195" y="533400"/>
            <a:ext cx="4888188" cy="3870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Control experiment and simulation</a:t>
            </a:r>
            <a:endParaRPr lang="en-US" sz="3200" dirty="0"/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5710502" y="4719215"/>
            <a:ext cx="3263408" cy="646331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Standard (</a:t>
            </a:r>
            <a:r>
              <a:rPr lang="en-GB" sz="1800" i="0" dirty="0" err="1" smtClean="0"/>
              <a:t>absorbtive</a:t>
            </a:r>
            <a:r>
              <a:rPr lang="en-GB" sz="1800" i="0" dirty="0" smtClean="0"/>
              <a:t>) </a:t>
            </a:r>
            <a:r>
              <a:rPr lang="en-GB" sz="1800" i="0" dirty="0" err="1" smtClean="0"/>
              <a:t>Autler-Townes</a:t>
            </a:r>
            <a:r>
              <a:rPr lang="en-GB" sz="1800" i="0" dirty="0" smtClean="0"/>
              <a:t> </a:t>
            </a:r>
            <a:r>
              <a:rPr lang="en-GB" sz="1800" i="0" dirty="0" err="1" smtClean="0"/>
              <a:t>anticrossing</a:t>
            </a:r>
            <a:endParaRPr lang="en-GB" sz="1800" i="0" dirty="0" smtClean="0"/>
          </a:p>
        </p:txBody>
      </p:sp>
      <p:pic>
        <p:nvPicPr>
          <p:cNvPr id="5" name="Picture 4" descr="NoGainS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236" y="723595"/>
            <a:ext cx="3941674" cy="2705405"/>
          </a:xfrm>
          <a:prstGeom prst="rect">
            <a:avLst/>
          </a:prstGeom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701355" y="4719215"/>
            <a:ext cx="2428640" cy="1892826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>
              <a:buFontTx/>
              <a:buChar char="•"/>
            </a:pPr>
            <a:r>
              <a:rPr lang="en-GB" sz="1800" i="0" dirty="0" smtClean="0"/>
              <a:t>Pump T, probe S: </a:t>
            </a:r>
            <a:r>
              <a:rPr lang="en-GB" sz="1800" b="1" dirty="0" smtClean="0"/>
              <a:t>no gain for any gate voltage!</a:t>
            </a:r>
          </a:p>
          <a:p>
            <a:pPr marL="115888" indent="-115888"/>
            <a:r>
              <a:rPr lang="en-GB" sz="1800" i="0" dirty="0" smtClean="0">
                <a:sym typeface="Symbol"/>
              </a:rPr>
              <a:t>	 unidirectional TS relaxation responsible for gain</a:t>
            </a:r>
            <a:endParaRPr lang="en-GB" sz="1800" i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GB" sz="32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6063" y="762000"/>
            <a:ext cx="8651875" cy="270843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algn="l">
              <a:tabLst>
                <a:tab pos="457200" algn="l"/>
              </a:tabLst>
            </a:pPr>
            <a:r>
              <a:rPr lang="en-US" b="1" dirty="0" smtClean="0"/>
              <a:t>	Optically active self-assembled </a:t>
            </a:r>
            <a:r>
              <a:rPr lang="en-US" b="1" dirty="0" err="1" smtClean="0"/>
              <a:t>InGaAs</a:t>
            </a:r>
            <a:r>
              <a:rPr lang="en-US" b="1" dirty="0" smtClean="0"/>
              <a:t> quantum dots: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Fill with single electron/hole spin </a:t>
            </a:r>
            <a:r>
              <a:rPr lang="en-US" i="0" dirty="0" smtClean="0">
                <a:solidFill>
                  <a:srgbClr val="FF9933"/>
                </a:solidFill>
              </a:rPr>
              <a:t>(Warburton </a:t>
            </a:r>
            <a:r>
              <a:rPr lang="en-US" dirty="0">
                <a:solidFill>
                  <a:srgbClr val="FF9933"/>
                </a:solidFill>
              </a:rPr>
              <a:t>et al. </a:t>
            </a:r>
            <a:r>
              <a:rPr lang="en-US" i="0" dirty="0">
                <a:solidFill>
                  <a:srgbClr val="FF9933"/>
                </a:solidFill>
              </a:rPr>
              <a:t>Nature 2000)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Use resonant lasers to perform spin</a:t>
            </a:r>
            <a:br>
              <a:rPr lang="en-US" i="0" dirty="0" smtClean="0"/>
            </a:br>
            <a:r>
              <a:rPr lang="en-US" i="0" dirty="0" smtClean="0"/>
              <a:t>	initialization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Atature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Science 2006,  </a:t>
            </a:r>
            <a:r>
              <a:rPr lang="en-GB" i="0" dirty="0" err="1" smtClean="0">
                <a:solidFill>
                  <a:srgbClr val="FF9933"/>
                </a:solidFill>
              </a:rPr>
              <a:t>Xu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</a:t>
            </a:r>
            <a:r>
              <a:rPr lang="en-GB" dirty="0">
                <a:solidFill>
                  <a:srgbClr val="FF9933"/>
                </a:solidFill>
              </a:rPr>
              <a:t>a</a:t>
            </a:r>
            <a:r>
              <a:rPr lang="en-GB" dirty="0" smtClean="0">
                <a:solidFill>
                  <a:srgbClr val="FF9933"/>
                </a:solidFill>
              </a:rPr>
              <a:t>l.</a:t>
            </a:r>
            <a:r>
              <a:rPr lang="en-GB" i="0" dirty="0" smtClean="0">
                <a:solidFill>
                  <a:srgbClr val="FF9933"/>
                </a:solidFill>
              </a:rPr>
              <a:t> PRL 2007)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</a:t>
            </a:r>
            <a:r>
              <a:rPr lang="en-GB" i="0" dirty="0" err="1"/>
              <a:t>ps</a:t>
            </a:r>
            <a:r>
              <a:rPr lang="en-GB" i="0" dirty="0"/>
              <a:t> </a:t>
            </a:r>
            <a:r>
              <a:rPr lang="en-GB" i="0" dirty="0" smtClean="0"/>
              <a:t>manipulation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Greilich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PRL 2006, Press </a:t>
            </a:r>
            <a:r>
              <a:rPr lang="en-GB" dirty="0">
                <a:solidFill>
                  <a:srgbClr val="FF9933"/>
                </a:solidFill>
              </a:rPr>
              <a:t>et al.</a:t>
            </a:r>
            <a:r>
              <a:rPr lang="en-GB" i="0" dirty="0">
                <a:solidFill>
                  <a:srgbClr val="FF9933"/>
                </a:solidFill>
              </a:rPr>
              <a:t> Nature 2008)</a:t>
            </a:r>
            <a:br>
              <a:rPr lang="en-GB" i="0" dirty="0">
                <a:solidFill>
                  <a:srgbClr val="FF9933"/>
                </a:solidFill>
              </a:rPr>
            </a:br>
            <a:r>
              <a:rPr lang="en-GB" i="0" dirty="0"/>
              <a:t>	</a:t>
            </a:r>
            <a:r>
              <a:rPr lang="en-GB" i="0" dirty="0" smtClean="0"/>
              <a:t>readout </a:t>
            </a:r>
            <a:r>
              <a:rPr lang="en-GB" i="0" dirty="0" smtClean="0">
                <a:solidFill>
                  <a:srgbClr val="FF9933"/>
                </a:solidFill>
              </a:rPr>
              <a:t>(Kim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PRL 2008, </a:t>
            </a:r>
            <a:r>
              <a:rPr lang="en-GB" i="0" dirty="0" err="1" smtClean="0">
                <a:solidFill>
                  <a:srgbClr val="FF9933"/>
                </a:solidFill>
              </a:rPr>
              <a:t>Vamivakas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Nature 2010)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Electrons: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baseline="30000" dirty="0"/>
              <a:t>*</a:t>
            </a:r>
            <a:r>
              <a:rPr lang="en-US" i="0" dirty="0"/>
              <a:t> ~ </a:t>
            </a:r>
            <a:r>
              <a:rPr lang="en-US" i="0" dirty="0" smtClean="0"/>
              <a:t>ns (limited by nuclear spins via hyperfine interaction)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GB" sz="3200" dirty="0"/>
          </a:p>
        </p:txBody>
      </p:sp>
      <p:sp>
        <p:nvSpPr>
          <p:cNvPr id="2433030" name="Text Box 6"/>
          <p:cNvSpPr txBox="1">
            <a:spLocks noChangeArrowheads="1"/>
          </p:cNvSpPr>
          <p:nvPr/>
        </p:nvSpPr>
        <p:spPr bwMode="auto">
          <a:xfrm>
            <a:off x="246063" y="762000"/>
            <a:ext cx="8651875" cy="424731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algn="l">
              <a:tabLst>
                <a:tab pos="457200" algn="l"/>
              </a:tabLst>
            </a:pPr>
            <a:r>
              <a:rPr lang="en-US" b="1" dirty="0" smtClean="0"/>
              <a:t>	Optically active self-assembled </a:t>
            </a:r>
            <a:r>
              <a:rPr lang="en-US" b="1" dirty="0" err="1" smtClean="0"/>
              <a:t>InGaAs</a:t>
            </a:r>
            <a:r>
              <a:rPr lang="en-US" b="1" dirty="0" smtClean="0"/>
              <a:t> quantum dots: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Fill with single electron/hole spin </a:t>
            </a:r>
            <a:r>
              <a:rPr lang="en-US" i="0" dirty="0" smtClean="0">
                <a:solidFill>
                  <a:srgbClr val="FF9933"/>
                </a:solidFill>
              </a:rPr>
              <a:t>(Warburton </a:t>
            </a:r>
            <a:r>
              <a:rPr lang="en-US" dirty="0">
                <a:solidFill>
                  <a:srgbClr val="FF9933"/>
                </a:solidFill>
              </a:rPr>
              <a:t>et al. </a:t>
            </a:r>
            <a:r>
              <a:rPr lang="en-US" i="0" dirty="0">
                <a:solidFill>
                  <a:srgbClr val="FF9933"/>
                </a:solidFill>
              </a:rPr>
              <a:t>Nature 2000)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Use resonant lasers to perform spin</a:t>
            </a:r>
            <a:br>
              <a:rPr lang="en-US" i="0" dirty="0" smtClean="0"/>
            </a:br>
            <a:r>
              <a:rPr lang="en-US" i="0" dirty="0" smtClean="0"/>
              <a:t>	initialization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Atature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Science 2006,  </a:t>
            </a:r>
            <a:r>
              <a:rPr lang="en-GB" i="0" dirty="0" err="1" smtClean="0">
                <a:solidFill>
                  <a:srgbClr val="FF9933"/>
                </a:solidFill>
              </a:rPr>
              <a:t>Xu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</a:t>
            </a:r>
            <a:r>
              <a:rPr lang="en-GB" dirty="0">
                <a:solidFill>
                  <a:srgbClr val="FF9933"/>
                </a:solidFill>
              </a:rPr>
              <a:t>a</a:t>
            </a:r>
            <a:r>
              <a:rPr lang="en-GB" dirty="0" smtClean="0">
                <a:solidFill>
                  <a:srgbClr val="FF9933"/>
                </a:solidFill>
              </a:rPr>
              <a:t>l.</a:t>
            </a:r>
            <a:r>
              <a:rPr lang="en-GB" i="0" dirty="0" smtClean="0">
                <a:solidFill>
                  <a:srgbClr val="FF9933"/>
                </a:solidFill>
              </a:rPr>
              <a:t> PRL 2007)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</a:t>
            </a:r>
            <a:r>
              <a:rPr lang="en-GB" i="0" dirty="0" err="1"/>
              <a:t>ps</a:t>
            </a:r>
            <a:r>
              <a:rPr lang="en-GB" i="0" dirty="0"/>
              <a:t> </a:t>
            </a:r>
            <a:r>
              <a:rPr lang="en-GB" i="0" dirty="0" smtClean="0"/>
              <a:t>manipulation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Greilich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PRL 2006, Press </a:t>
            </a:r>
            <a:r>
              <a:rPr lang="en-GB" dirty="0">
                <a:solidFill>
                  <a:srgbClr val="FF9933"/>
                </a:solidFill>
              </a:rPr>
              <a:t>et al.</a:t>
            </a:r>
            <a:r>
              <a:rPr lang="en-GB" i="0" dirty="0">
                <a:solidFill>
                  <a:srgbClr val="FF9933"/>
                </a:solidFill>
              </a:rPr>
              <a:t> Nature 2008)</a:t>
            </a:r>
            <a:br>
              <a:rPr lang="en-GB" i="0" dirty="0">
                <a:solidFill>
                  <a:srgbClr val="FF9933"/>
                </a:solidFill>
              </a:rPr>
            </a:br>
            <a:r>
              <a:rPr lang="en-GB" i="0" dirty="0"/>
              <a:t>	</a:t>
            </a:r>
            <a:r>
              <a:rPr lang="en-GB" i="0" dirty="0" smtClean="0"/>
              <a:t>readout </a:t>
            </a:r>
            <a:r>
              <a:rPr lang="en-GB" i="0" dirty="0" smtClean="0">
                <a:solidFill>
                  <a:srgbClr val="FF9933"/>
                </a:solidFill>
              </a:rPr>
              <a:t>(Kim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PRL 2008, </a:t>
            </a:r>
            <a:r>
              <a:rPr lang="en-GB" i="0" dirty="0" err="1" smtClean="0">
                <a:solidFill>
                  <a:srgbClr val="FF9933"/>
                </a:solidFill>
              </a:rPr>
              <a:t>Vamivakas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Nature 2010)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Electrons: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baseline="30000" dirty="0"/>
              <a:t>*</a:t>
            </a:r>
            <a:r>
              <a:rPr lang="en-US" i="0" dirty="0"/>
              <a:t> ~ </a:t>
            </a:r>
            <a:r>
              <a:rPr lang="en-US" i="0" dirty="0" smtClean="0"/>
              <a:t>ns (limited by nuclear spins via hyperfine interaction)</a:t>
            </a:r>
            <a:br>
              <a:rPr lang="en-US" i="0" dirty="0" smtClean="0"/>
            </a:br>
            <a:r>
              <a:rPr lang="en-US" i="0" dirty="0" smtClean="0"/>
              <a:t>Holes: </a:t>
            </a:r>
            <a:r>
              <a:rPr lang="en-US" dirty="0"/>
              <a:t>T</a:t>
            </a:r>
            <a:r>
              <a:rPr lang="en-US" i="0" baseline="-25000" dirty="0"/>
              <a:t>2</a:t>
            </a:r>
            <a:r>
              <a:rPr lang="en-US" i="0" baseline="30000" dirty="0"/>
              <a:t>*</a:t>
            </a:r>
            <a:r>
              <a:rPr lang="en-US" i="0" dirty="0"/>
              <a:t> ~ </a:t>
            </a:r>
            <a:r>
              <a:rPr lang="en-US" i="0" dirty="0" smtClean="0"/>
              <a:t>ns (limited by charge fluctuations via spin-orbit interaction)</a:t>
            </a:r>
            <a:br>
              <a:rPr lang="en-US" i="0" dirty="0" smtClean="0"/>
            </a:br>
            <a:r>
              <a:rPr lang="en-US" i="0" dirty="0" smtClean="0"/>
              <a:t>Spin echo: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dirty="0" smtClean="0"/>
              <a:t> </a:t>
            </a:r>
            <a:r>
              <a:rPr lang="en-US" i="0" dirty="0"/>
              <a:t>~ </a:t>
            </a:r>
            <a:r>
              <a:rPr lang="en-US" i="0" dirty="0" err="1" smtClean="0">
                <a:latin typeface="Symbol" pitchFamily="18" charset="2"/>
              </a:rPr>
              <a:t>m</a:t>
            </a:r>
            <a:r>
              <a:rPr lang="en-US" i="0" dirty="0" err="1" smtClean="0"/>
              <a:t>s</a:t>
            </a:r>
            <a:r>
              <a:rPr lang="en-US" i="0" dirty="0" smtClean="0"/>
              <a:t> 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(electrons: Press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Nature Photonics 2010, 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		        holes: De </a:t>
            </a:r>
            <a:r>
              <a:rPr lang="en-GB" i="0" dirty="0" err="1" smtClean="0">
                <a:solidFill>
                  <a:srgbClr val="FF9933"/>
                </a:solidFill>
              </a:rPr>
              <a:t>Greve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Nature Physics 2011)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US" i="0" dirty="0" smtClean="0"/>
              <a:t>Reduce nuclear spin fluctuations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Latta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, Nature Physics 2009)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				    </a:t>
            </a:r>
            <a:r>
              <a:rPr lang="en-GB" i="0" dirty="0" err="1" smtClean="0">
                <a:solidFill>
                  <a:srgbClr val="FF9933"/>
                </a:solidFill>
              </a:rPr>
              <a:t>Xu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, Nature 2009, …)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9540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Motivation</a:t>
            </a:r>
            <a:endParaRPr lang="en-GB" sz="32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6063" y="762000"/>
            <a:ext cx="8651875" cy="594008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algn="l">
              <a:tabLst>
                <a:tab pos="457200" algn="l"/>
              </a:tabLst>
            </a:pPr>
            <a:r>
              <a:rPr lang="en-US" b="1" dirty="0" smtClean="0"/>
              <a:t>	Optically active self-assembled </a:t>
            </a:r>
            <a:r>
              <a:rPr lang="en-US" b="1" dirty="0" err="1" smtClean="0"/>
              <a:t>InGaAs</a:t>
            </a:r>
            <a:r>
              <a:rPr lang="en-US" b="1" dirty="0" smtClean="0"/>
              <a:t> quantum dots: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Fill with single electron/hole spin </a:t>
            </a:r>
            <a:r>
              <a:rPr lang="en-US" i="0" dirty="0" smtClean="0">
                <a:solidFill>
                  <a:srgbClr val="FF9933"/>
                </a:solidFill>
              </a:rPr>
              <a:t>(Warburton </a:t>
            </a:r>
            <a:r>
              <a:rPr lang="en-US" dirty="0">
                <a:solidFill>
                  <a:srgbClr val="FF9933"/>
                </a:solidFill>
              </a:rPr>
              <a:t>et al. </a:t>
            </a:r>
            <a:r>
              <a:rPr lang="en-US" i="0" dirty="0">
                <a:solidFill>
                  <a:srgbClr val="FF9933"/>
                </a:solidFill>
              </a:rPr>
              <a:t>Nature 2000)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Use resonant lasers to perform spin</a:t>
            </a:r>
            <a:br>
              <a:rPr lang="en-US" i="0" dirty="0" smtClean="0"/>
            </a:br>
            <a:r>
              <a:rPr lang="en-US" i="0" dirty="0" smtClean="0"/>
              <a:t>	initialization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Atature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Science 2006,  </a:t>
            </a:r>
            <a:r>
              <a:rPr lang="en-GB" i="0" dirty="0" err="1" smtClean="0">
                <a:solidFill>
                  <a:srgbClr val="FF9933"/>
                </a:solidFill>
              </a:rPr>
              <a:t>Xu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</a:t>
            </a:r>
            <a:r>
              <a:rPr lang="en-GB" dirty="0">
                <a:solidFill>
                  <a:srgbClr val="FF9933"/>
                </a:solidFill>
              </a:rPr>
              <a:t>a</a:t>
            </a:r>
            <a:r>
              <a:rPr lang="en-GB" dirty="0" smtClean="0">
                <a:solidFill>
                  <a:srgbClr val="FF9933"/>
                </a:solidFill>
              </a:rPr>
              <a:t>l.</a:t>
            </a:r>
            <a:r>
              <a:rPr lang="en-GB" i="0" dirty="0" smtClean="0">
                <a:solidFill>
                  <a:srgbClr val="FF9933"/>
                </a:solidFill>
              </a:rPr>
              <a:t> PRL 2007)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</a:t>
            </a:r>
            <a:r>
              <a:rPr lang="en-GB" i="0" dirty="0" err="1"/>
              <a:t>ps</a:t>
            </a:r>
            <a:r>
              <a:rPr lang="en-GB" i="0" dirty="0"/>
              <a:t> </a:t>
            </a:r>
            <a:r>
              <a:rPr lang="en-GB" i="0" dirty="0" smtClean="0"/>
              <a:t>manipulation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Greilich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PRL 2006, Press </a:t>
            </a:r>
            <a:r>
              <a:rPr lang="en-GB" dirty="0">
                <a:solidFill>
                  <a:srgbClr val="FF9933"/>
                </a:solidFill>
              </a:rPr>
              <a:t>et al.</a:t>
            </a:r>
            <a:r>
              <a:rPr lang="en-GB" i="0" dirty="0">
                <a:solidFill>
                  <a:srgbClr val="FF9933"/>
                </a:solidFill>
              </a:rPr>
              <a:t> Nature 2008)</a:t>
            </a:r>
            <a:br>
              <a:rPr lang="en-GB" i="0" dirty="0">
                <a:solidFill>
                  <a:srgbClr val="FF9933"/>
                </a:solidFill>
              </a:rPr>
            </a:br>
            <a:r>
              <a:rPr lang="en-GB" i="0" dirty="0"/>
              <a:t>	</a:t>
            </a:r>
            <a:r>
              <a:rPr lang="en-GB" i="0" dirty="0" smtClean="0"/>
              <a:t>readout </a:t>
            </a:r>
            <a:r>
              <a:rPr lang="en-GB" i="0" dirty="0" smtClean="0">
                <a:solidFill>
                  <a:srgbClr val="FF9933"/>
                </a:solidFill>
              </a:rPr>
              <a:t>(Kim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PRL 2008, </a:t>
            </a:r>
            <a:r>
              <a:rPr lang="en-GB" i="0" dirty="0" err="1" smtClean="0">
                <a:solidFill>
                  <a:srgbClr val="FF9933"/>
                </a:solidFill>
              </a:rPr>
              <a:t>Vamivakas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>
                <a:solidFill>
                  <a:srgbClr val="FF9933"/>
                </a:solidFill>
              </a:rPr>
              <a:t>et al. </a:t>
            </a:r>
            <a:r>
              <a:rPr lang="en-GB" i="0" dirty="0">
                <a:solidFill>
                  <a:srgbClr val="FF9933"/>
                </a:solidFill>
              </a:rPr>
              <a:t>Nature 2010)</a:t>
            </a:r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Electrons: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baseline="30000" dirty="0"/>
              <a:t>*</a:t>
            </a:r>
            <a:r>
              <a:rPr lang="en-US" i="0" dirty="0"/>
              <a:t> ~ </a:t>
            </a:r>
            <a:r>
              <a:rPr lang="en-US" i="0" dirty="0" smtClean="0"/>
              <a:t>ns (limited by nuclear spins via hyperfine interaction)</a:t>
            </a:r>
            <a:br>
              <a:rPr lang="en-US" i="0" dirty="0" smtClean="0"/>
            </a:br>
            <a:r>
              <a:rPr lang="en-US" i="0" dirty="0" smtClean="0"/>
              <a:t>Holes: </a:t>
            </a:r>
            <a:r>
              <a:rPr lang="en-US" dirty="0"/>
              <a:t>T</a:t>
            </a:r>
            <a:r>
              <a:rPr lang="en-US" i="0" baseline="-25000" dirty="0"/>
              <a:t>2</a:t>
            </a:r>
            <a:r>
              <a:rPr lang="en-US" i="0" baseline="30000" dirty="0"/>
              <a:t>*</a:t>
            </a:r>
            <a:r>
              <a:rPr lang="en-US" i="0" dirty="0"/>
              <a:t> ~ </a:t>
            </a:r>
            <a:r>
              <a:rPr lang="en-US" i="0" dirty="0" smtClean="0"/>
              <a:t>ns (limited by charge fluctuations via spin-orbit interaction)</a:t>
            </a:r>
            <a:br>
              <a:rPr lang="en-US" i="0" dirty="0" smtClean="0"/>
            </a:br>
            <a:r>
              <a:rPr lang="en-US" i="0" dirty="0" smtClean="0"/>
              <a:t>Spin echo: </a:t>
            </a:r>
            <a:r>
              <a:rPr lang="en-US" dirty="0" smtClean="0"/>
              <a:t>T</a:t>
            </a:r>
            <a:r>
              <a:rPr lang="en-US" i="0" baseline="-25000" dirty="0" smtClean="0"/>
              <a:t>2</a:t>
            </a:r>
            <a:r>
              <a:rPr lang="en-US" i="0" dirty="0" smtClean="0"/>
              <a:t> </a:t>
            </a:r>
            <a:r>
              <a:rPr lang="en-US" i="0" dirty="0"/>
              <a:t>~ </a:t>
            </a:r>
            <a:r>
              <a:rPr lang="en-US" i="0" dirty="0" err="1" smtClean="0">
                <a:latin typeface="Symbol" pitchFamily="18" charset="2"/>
              </a:rPr>
              <a:t>m</a:t>
            </a:r>
            <a:r>
              <a:rPr lang="en-US" i="0" dirty="0" err="1" smtClean="0"/>
              <a:t>s</a:t>
            </a:r>
            <a:r>
              <a:rPr lang="en-US" i="0" dirty="0" smtClean="0"/>
              <a:t> 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(electrons: Press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Nature Photonics 2010, 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		        holes: De </a:t>
            </a:r>
            <a:r>
              <a:rPr lang="en-GB" i="0" dirty="0" err="1" smtClean="0">
                <a:solidFill>
                  <a:srgbClr val="FF9933"/>
                </a:solidFill>
              </a:rPr>
              <a:t>Greve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 Nature Physics 2011)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US" i="0" dirty="0" smtClean="0"/>
              <a:t>Reduce nuclear spin fluctuations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err="1" smtClean="0">
                <a:solidFill>
                  <a:srgbClr val="FF9933"/>
                </a:solidFill>
              </a:rPr>
              <a:t>Latta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, Nature Physics 2009)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				    </a:t>
            </a:r>
            <a:r>
              <a:rPr lang="en-GB" i="0" dirty="0" err="1" smtClean="0">
                <a:solidFill>
                  <a:srgbClr val="FF9933"/>
                </a:solidFill>
              </a:rPr>
              <a:t>Xu</a:t>
            </a:r>
            <a:r>
              <a:rPr lang="en-GB" i="0" dirty="0" smtClean="0">
                <a:solidFill>
                  <a:srgbClr val="FF9933"/>
                </a:solidFill>
              </a:rPr>
              <a:t> </a:t>
            </a:r>
            <a:r>
              <a:rPr lang="en-GB" dirty="0" smtClean="0">
                <a:solidFill>
                  <a:srgbClr val="FF9933"/>
                </a:solidFill>
              </a:rPr>
              <a:t>et al.</a:t>
            </a:r>
            <a:r>
              <a:rPr lang="en-GB" i="0" dirty="0" smtClean="0">
                <a:solidFill>
                  <a:srgbClr val="FF9933"/>
                </a:solidFill>
              </a:rPr>
              <a:t>, Nature 2009, …)</a:t>
            </a:r>
            <a:endParaRPr lang="en-US" b="1" dirty="0" smtClean="0"/>
          </a:p>
          <a:p>
            <a:pPr marL="115888" indent="-115888">
              <a:buFontTx/>
              <a:buChar char="•"/>
              <a:tabLst>
                <a:tab pos="457200" algn="l"/>
              </a:tabLst>
            </a:pPr>
            <a:r>
              <a:rPr lang="en-US" b="1" dirty="0" smtClean="0"/>
              <a:t>Controllably couple two quantum dots via tunneling!</a:t>
            </a:r>
            <a:r>
              <a:rPr lang="en-US" i="0" dirty="0" smtClean="0"/>
              <a:t> </a:t>
            </a:r>
            <a:br>
              <a:rPr lang="en-US" i="0" dirty="0" smtClean="0"/>
            </a:br>
            <a:r>
              <a:rPr lang="en-US" i="0" dirty="0" smtClean="0"/>
              <a:t>	Perform 2-qubit gates  </a:t>
            </a:r>
            <a:r>
              <a:rPr lang="en-US" i="0" dirty="0" smtClean="0">
                <a:solidFill>
                  <a:srgbClr val="FF9933"/>
                </a:solidFill>
              </a:rPr>
              <a:t>(Kim </a:t>
            </a:r>
            <a:r>
              <a:rPr lang="en-US" dirty="0" smtClean="0">
                <a:solidFill>
                  <a:srgbClr val="FF9933"/>
                </a:solidFill>
              </a:rPr>
              <a:t>et al.</a:t>
            </a:r>
            <a:r>
              <a:rPr lang="en-US" i="0" dirty="0" smtClean="0">
                <a:solidFill>
                  <a:srgbClr val="FF9933"/>
                </a:solidFill>
              </a:rPr>
              <a:t> Nature Physics 2010, </a:t>
            </a:r>
            <a:br>
              <a:rPr lang="en-US" i="0" dirty="0" smtClean="0">
                <a:solidFill>
                  <a:srgbClr val="FF9933"/>
                </a:solidFill>
              </a:rPr>
            </a:br>
            <a:r>
              <a:rPr lang="en-US" i="0" dirty="0" smtClean="0">
                <a:solidFill>
                  <a:srgbClr val="FF9933"/>
                </a:solidFill>
              </a:rPr>
              <a:t>				     </a:t>
            </a:r>
            <a:r>
              <a:rPr lang="en-US" i="0" dirty="0" err="1" smtClean="0">
                <a:solidFill>
                  <a:srgbClr val="FF9933"/>
                </a:solidFill>
              </a:rPr>
              <a:t>Greilich</a:t>
            </a:r>
            <a:r>
              <a:rPr lang="en-US" i="0" dirty="0" smtClean="0">
                <a:solidFill>
                  <a:srgbClr val="FF9933"/>
                </a:solidFill>
              </a:rPr>
              <a:t> et al. Nature Photonics 2011) </a:t>
            </a:r>
            <a:br>
              <a:rPr lang="en-US" i="0" dirty="0" smtClean="0">
                <a:solidFill>
                  <a:srgbClr val="FF9933"/>
                </a:solidFill>
              </a:rPr>
            </a:br>
            <a:r>
              <a:rPr lang="en-US" i="0" dirty="0" smtClean="0"/>
              <a:t>	Make 2-electron </a:t>
            </a:r>
            <a:r>
              <a:rPr lang="en-US" i="0" dirty="0" err="1" smtClean="0"/>
              <a:t>qubit</a:t>
            </a:r>
            <a:r>
              <a:rPr lang="en-US" i="0" dirty="0" smtClean="0"/>
              <a:t> robust against nuclear spin &amp; charge fluctuations 	</a:t>
            </a:r>
            <a:r>
              <a:rPr lang="en-US" i="0" dirty="0">
                <a:solidFill>
                  <a:srgbClr val="FF9933"/>
                </a:solidFill>
              </a:rPr>
              <a:t> </a:t>
            </a:r>
            <a:r>
              <a:rPr lang="en-US" i="0" dirty="0" smtClean="0">
                <a:solidFill>
                  <a:srgbClr val="FF9933"/>
                </a:solidFill>
              </a:rPr>
              <a:t>			    (</a:t>
            </a:r>
            <a:r>
              <a:rPr lang="en-US" i="0" dirty="0" err="1" smtClean="0">
                <a:solidFill>
                  <a:srgbClr val="FF9933"/>
                </a:solidFill>
              </a:rPr>
              <a:t>Lidar</a:t>
            </a:r>
            <a:r>
              <a:rPr lang="en-US" i="0" dirty="0" smtClean="0">
                <a:solidFill>
                  <a:srgbClr val="FF9933"/>
                </a:solidFill>
              </a:rPr>
              <a:t>, Chuang, Whaley, PRL 1998)</a:t>
            </a:r>
            <a:endParaRPr lang="en-GB" i="0" dirty="0" smtClean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3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GB" sz="3200" dirty="0"/>
          </a:p>
        </p:txBody>
      </p:sp>
      <p:sp>
        <p:nvSpPr>
          <p:cNvPr id="2433030" name="Text Box 6"/>
          <p:cNvSpPr txBox="1">
            <a:spLocks noChangeArrowheads="1"/>
          </p:cNvSpPr>
          <p:nvPr/>
        </p:nvSpPr>
        <p:spPr bwMode="auto">
          <a:xfrm>
            <a:off x="246063" y="1759310"/>
            <a:ext cx="8651875" cy="36317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Introduction to two-electron spin states in coupled quantum dots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/>
              <a:t>Two </a:t>
            </a:r>
            <a:r>
              <a:rPr lang="en-US" i="0" dirty="0" smtClean="0"/>
              <a:t>coupled electron </a:t>
            </a:r>
            <a:r>
              <a:rPr lang="en-US" i="0" dirty="0"/>
              <a:t>spins with fast relaxation via electron reservoir:</a:t>
            </a:r>
            <a:br>
              <a:rPr lang="en-US" i="0" dirty="0"/>
            </a:br>
            <a:r>
              <a:rPr lang="en-US" i="0" dirty="0"/>
              <a:t>	Laser amplification (gain</a:t>
            </a:r>
            <a:r>
              <a:rPr lang="en-US" i="0" dirty="0" smtClean="0"/>
              <a:t>) </a:t>
            </a:r>
            <a:br>
              <a:rPr lang="en-US" i="0" dirty="0" smtClean="0"/>
            </a:br>
            <a:r>
              <a:rPr lang="en-US" i="0" dirty="0" smtClean="0"/>
              <a:t>	</a:t>
            </a:r>
            <a:r>
              <a:rPr lang="en-GB" i="0" dirty="0" smtClean="0">
                <a:solidFill>
                  <a:srgbClr val="FF9933"/>
                </a:solidFill>
              </a:rPr>
              <a:t>JME, K. Weiss, J. Miguel-Sanchez &amp; A. </a:t>
            </a:r>
            <a:r>
              <a:rPr lang="en-GB" i="0" dirty="0" err="1" smtClean="0">
                <a:solidFill>
                  <a:srgbClr val="FF9933"/>
                </a:solidFill>
              </a:rPr>
              <a:t>Imamoglu</a:t>
            </a:r>
            <a:r>
              <a:rPr lang="en-GB" i="0" dirty="0" smtClean="0">
                <a:solidFill>
                  <a:srgbClr val="FF9933"/>
                </a:solidFill>
              </a:rPr>
              <a:t>, </a:t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PRL </a:t>
            </a:r>
            <a:r>
              <a:rPr lang="en-GB" b="1" i="0" dirty="0" smtClean="0">
                <a:solidFill>
                  <a:srgbClr val="FF9933"/>
                </a:solidFill>
              </a:rPr>
              <a:t>107</a:t>
            </a:r>
            <a:r>
              <a:rPr lang="en-GB" i="0" dirty="0" smtClean="0">
                <a:solidFill>
                  <a:srgbClr val="FF9933"/>
                </a:solidFill>
              </a:rPr>
              <a:t>, 017401 (2011)</a:t>
            </a:r>
            <a:endParaRPr lang="en-US" i="0" dirty="0"/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/>
              <a:t>Two </a:t>
            </a:r>
            <a:r>
              <a:rPr lang="en-US" i="0" dirty="0" smtClean="0"/>
              <a:t>coupled electron </a:t>
            </a:r>
            <a:r>
              <a:rPr lang="en-US" i="0" dirty="0"/>
              <a:t>spins decoupled from electron reservoir:</a:t>
            </a:r>
            <a:br>
              <a:rPr lang="en-US" i="0" dirty="0"/>
            </a:br>
            <a:r>
              <a:rPr lang="en-US" i="0" dirty="0"/>
              <a:t>	Coherence between singlet and triplet </a:t>
            </a:r>
            <a:r>
              <a:rPr lang="en-US" i="0" dirty="0" smtClean="0"/>
              <a:t>states probed with CPT</a:t>
            </a:r>
            <a:br>
              <a:rPr lang="en-US" i="0" dirty="0" smtClean="0"/>
            </a:br>
            <a:r>
              <a:rPr lang="en-US" i="0" dirty="0" smtClean="0"/>
              <a:t>	</a:t>
            </a:r>
            <a:r>
              <a:rPr lang="en-GB" i="0" dirty="0">
                <a:solidFill>
                  <a:srgbClr val="FF9933"/>
                </a:solidFill>
              </a:rPr>
              <a:t> </a:t>
            </a:r>
            <a:r>
              <a:rPr lang="en-GB" i="0" dirty="0" smtClean="0">
                <a:solidFill>
                  <a:srgbClr val="FF9933"/>
                </a:solidFill>
              </a:rPr>
              <a:t>K. Weiss, JME</a:t>
            </a:r>
            <a:r>
              <a:rPr lang="en-GB" i="0" dirty="0">
                <a:solidFill>
                  <a:srgbClr val="FF9933"/>
                </a:solidFill>
              </a:rPr>
              <a:t>, </a:t>
            </a:r>
            <a:r>
              <a:rPr lang="en-GB" i="0" dirty="0" smtClean="0">
                <a:solidFill>
                  <a:srgbClr val="FF9933"/>
                </a:solidFill>
              </a:rPr>
              <a:t>Y.L. </a:t>
            </a:r>
            <a:r>
              <a:rPr lang="en-GB" i="0" dirty="0" err="1" smtClean="0">
                <a:solidFill>
                  <a:srgbClr val="FF9933"/>
                </a:solidFill>
              </a:rPr>
              <a:t>Delley</a:t>
            </a:r>
            <a:r>
              <a:rPr lang="en-GB" i="0" dirty="0" smtClean="0">
                <a:solidFill>
                  <a:srgbClr val="FF9933"/>
                </a:solidFill>
              </a:rPr>
              <a:t>, J. Miguel-Sanchez </a:t>
            </a:r>
            <a:r>
              <a:rPr lang="en-GB" i="0" dirty="0">
                <a:solidFill>
                  <a:srgbClr val="FF9933"/>
                </a:solidFill>
              </a:rPr>
              <a:t>&amp; </a:t>
            </a:r>
            <a:r>
              <a:rPr lang="en-GB" i="0" dirty="0" smtClean="0">
                <a:solidFill>
                  <a:srgbClr val="FF9933"/>
                </a:solidFill>
              </a:rPr>
              <a:t>A. </a:t>
            </a:r>
            <a:r>
              <a:rPr lang="en-GB" i="0" dirty="0" err="1" smtClean="0">
                <a:solidFill>
                  <a:srgbClr val="FF9933"/>
                </a:solidFill>
              </a:rPr>
              <a:t>Imamoglu</a:t>
            </a:r>
            <a:r>
              <a:rPr lang="en-GB" i="0" dirty="0">
                <a:solidFill>
                  <a:srgbClr val="FF9933"/>
                </a:solidFill>
              </a:rPr>
              <a:t>, </a:t>
            </a:r>
            <a:r>
              <a:rPr lang="en-GB" i="0" dirty="0" smtClean="0">
                <a:solidFill>
                  <a:srgbClr val="FF9933"/>
                </a:solidFill>
              </a:rPr>
              <a:t/>
            </a:r>
            <a:br>
              <a:rPr lang="en-GB" i="0" dirty="0" smtClean="0">
                <a:solidFill>
                  <a:srgbClr val="FF9933"/>
                </a:solidFill>
              </a:rPr>
            </a:br>
            <a:r>
              <a:rPr lang="en-GB" i="0" dirty="0" smtClean="0">
                <a:solidFill>
                  <a:srgbClr val="FF9933"/>
                </a:solidFill>
              </a:rPr>
              <a:t>	PRL </a:t>
            </a:r>
            <a:r>
              <a:rPr lang="en-GB" b="1" i="0" dirty="0" smtClean="0">
                <a:solidFill>
                  <a:srgbClr val="FF9933"/>
                </a:solidFill>
              </a:rPr>
              <a:t>109</a:t>
            </a:r>
            <a:r>
              <a:rPr lang="en-GB" i="0" dirty="0" smtClean="0">
                <a:solidFill>
                  <a:srgbClr val="FF9933"/>
                </a:solidFill>
              </a:rPr>
              <a:t>, 107401 </a:t>
            </a:r>
            <a:r>
              <a:rPr lang="en-GB" i="0" dirty="0" smtClean="0">
                <a:solidFill>
                  <a:srgbClr val="FF9933"/>
                </a:solidFill>
              </a:rPr>
              <a:t>(</a:t>
            </a:r>
            <a:r>
              <a:rPr lang="en-GB" i="0" dirty="0" smtClean="0">
                <a:solidFill>
                  <a:srgbClr val="FF9933"/>
                </a:solidFill>
              </a:rPr>
              <a:t>2012)</a:t>
            </a:r>
            <a:endParaRPr lang="en-GB" i="0" dirty="0"/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GB" i="0" dirty="0"/>
              <a:t>Conclusions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4405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696780"/>
            <a:ext cx="5358824" cy="4072259"/>
          </a:xfrm>
          <a:prstGeom prst="rect">
            <a:avLst/>
          </a:prstGeom>
        </p:spPr>
      </p:pic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Two-electron spin states</a:t>
            </a:r>
            <a:endParaRPr lang="en-GB" sz="3200" dirty="0"/>
          </a:p>
        </p:txBody>
      </p:sp>
      <p:sp>
        <p:nvSpPr>
          <p:cNvPr id="2433030" name="Text Box 6"/>
          <p:cNvSpPr txBox="1">
            <a:spLocks noChangeArrowheads="1"/>
          </p:cNvSpPr>
          <p:nvPr/>
        </p:nvSpPr>
        <p:spPr bwMode="auto">
          <a:xfrm>
            <a:off x="246063" y="4831486"/>
            <a:ext cx="8651875" cy="40011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No tunneling: delocalized S and T degenerate (localized S and T not)</a:t>
            </a:r>
            <a:endParaRPr lang="en-US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0" y="2764104"/>
            <a:ext cx="2929428" cy="16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0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/>
          <a:stretch/>
        </p:blipFill>
        <p:spPr>
          <a:xfrm>
            <a:off x="-1" y="165515"/>
            <a:ext cx="6540769" cy="4950480"/>
          </a:xfrm>
          <a:prstGeom prst="rect">
            <a:avLst/>
          </a:prstGeom>
        </p:spPr>
      </p:pic>
      <p:sp>
        <p:nvSpPr>
          <p:cNvPr id="2433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Two-electron spin states</a:t>
            </a:r>
            <a:endParaRPr lang="en-GB" sz="32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6063" y="4831486"/>
            <a:ext cx="8651875" cy="86177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019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No tunneling: delocalized S and T degenerate (localized S and T not)</a:t>
            </a:r>
          </a:p>
          <a:p>
            <a:pPr marL="115888" indent="-115888" defTabSz="571500">
              <a:buFontTx/>
              <a:buChar char="•"/>
              <a:tabLst>
                <a:tab pos="457200" algn="l"/>
              </a:tabLst>
            </a:pPr>
            <a:r>
              <a:rPr lang="en-US" i="0" dirty="0" smtClean="0"/>
              <a:t>With tunneling: S and T split by V-dependent exchange energy</a:t>
            </a:r>
            <a:endParaRPr lang="en-US" i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80" y="2764104"/>
            <a:ext cx="2929428" cy="16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9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1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46243</TotalTime>
  <Words>12082</Words>
  <Application>Microsoft Office PowerPoint</Application>
  <PresentationFormat>On-screen Show (4:3)</PresentationFormat>
  <Paragraphs>1271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Motivation</vt:lpstr>
      <vt:lpstr>Motivation</vt:lpstr>
      <vt:lpstr>Motivation</vt:lpstr>
      <vt:lpstr>Outline</vt:lpstr>
      <vt:lpstr>Two-electron spin states</vt:lpstr>
      <vt:lpstr>Two-electron spin states</vt:lpstr>
      <vt:lpstr>Two-electron spin states</vt:lpstr>
      <vt:lpstr>Two-electron spin states</vt:lpstr>
      <vt:lpstr>ST qubits in electrically defined CQDs</vt:lpstr>
      <vt:lpstr>Lambda system using 2-electron S &amp; T states</vt:lpstr>
      <vt:lpstr>Device layout and bandstructure</vt:lpstr>
      <vt:lpstr>Experimental setup</vt:lpstr>
      <vt:lpstr>Identifying (1,1) charging regime using PL</vt:lpstr>
      <vt:lpstr>Numerical simulation of PL plateaus</vt:lpstr>
      <vt:lpstr>Resonant excitation with single laser</vt:lpstr>
      <vt:lpstr>Pump S and probe T transition</vt:lpstr>
      <vt:lpstr>Device B shows spin pumping</vt:lpstr>
      <vt:lpstr>Coherent population trapping with 2 spins</vt:lpstr>
      <vt:lpstr>CPT dip as probe of S- T0 dephasing</vt:lpstr>
      <vt:lpstr>Enhancement of T2* close to sweet spot</vt:lpstr>
      <vt:lpstr>Large B-field splits degenerate transitions</vt:lpstr>
      <vt:lpstr>Conclusions</vt:lpstr>
      <vt:lpstr>Device B shows spin pumping</vt:lpstr>
      <vt:lpstr>Determining relaxation rate g</vt:lpstr>
      <vt:lpstr>Pump S and probe T transition</vt:lpstr>
      <vt:lpstr>Pump S and probe T transition</vt:lpstr>
      <vt:lpstr>Pump S and probe T transition</vt:lpstr>
      <vt:lpstr>Pump S and probe T transition</vt:lpstr>
      <vt:lpstr>Numerical simulations</vt:lpstr>
      <vt:lpstr>Control experiment and simulation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Elzerman</dc:creator>
  <cp:lastModifiedBy>Jero</cp:lastModifiedBy>
  <cp:revision>2537</cp:revision>
  <dcterms:created xsi:type="dcterms:W3CDTF">2003-05-06T14:26:41Z</dcterms:created>
  <dcterms:modified xsi:type="dcterms:W3CDTF">2012-09-10T10:49:29Z</dcterms:modified>
</cp:coreProperties>
</file>